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embeddings/Microsoft_Equation2.bin" ContentType="application/vnd.openxmlformats-officedocument.oleObject"/>
  <Override PartName="/ppt/slides/slide16.xml" ContentType="application/vnd.openxmlformats-officedocument.presentationml.slide+xml"/>
  <Override PartName="/ppt/theme/theme2.xml" ContentType="application/vnd.openxmlformats-officedocument.them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Default Extension="pict" ContentType="image/pict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Default Extension="vml" ContentType="application/vnd.openxmlformats-officedocument.vmlDrawing"/>
  <Override PartName="/ppt/theme/theme3.xml" ContentType="application/vnd.openxmlformats-officedocument.theme+xml"/>
  <Override PartName="/ppt/notesMasters/notesMaster1.xml" ContentType="application/vnd.openxmlformats-officedocument.presentationml.notesMaster+xml"/>
  <Default Extension="gif" ContentType="image/gif"/>
  <Default Extension="pdf" ContentType="application/pdf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14" r:id="rId2"/>
    <p:sldId id="329" r:id="rId3"/>
    <p:sldId id="317" r:id="rId4"/>
    <p:sldId id="318" r:id="rId5"/>
    <p:sldId id="319" r:id="rId6"/>
    <p:sldId id="320" r:id="rId7"/>
    <p:sldId id="322" r:id="rId8"/>
    <p:sldId id="321" r:id="rId9"/>
    <p:sldId id="330" r:id="rId10"/>
    <p:sldId id="331" r:id="rId11"/>
    <p:sldId id="323" r:id="rId12"/>
    <p:sldId id="326" r:id="rId13"/>
    <p:sldId id="327" r:id="rId14"/>
    <p:sldId id="325" r:id="rId15"/>
    <p:sldId id="332" r:id="rId16"/>
    <p:sldId id="328" r:id="rId17"/>
  </p:sldIdLst>
  <p:sldSz cx="10972800" cy="6172200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76B900"/>
    <a:srgbClr val="299FE7"/>
    <a:srgbClr val="929292"/>
    <a:srgbClr val="4549F5"/>
    <a:srgbClr val="719DFF"/>
    <a:srgbClr val="6B2795"/>
    <a:srgbClr val="D429F1"/>
    <a:srgbClr val="00B485"/>
    <a:srgbClr val="81A8FF"/>
    <a:srgbClr val="8588F9"/>
  </p:clrMru>
  <p:extLst>
    <p:ext uri="{E76CE94A-603C-4142-B9EB-6D1370010A27}">
      <p14:discardImageEditData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8484" autoAdjust="0"/>
    <p:restoredTop sz="95758" autoAdjust="0"/>
  </p:normalViewPr>
  <p:slideViewPr>
    <p:cSldViewPr snapToGrid="0">
      <p:cViewPr varScale="1">
        <p:scale>
          <a:sx n="131" d="100"/>
          <a:sy n="131" d="100"/>
        </p:scale>
        <p:origin x="-120" y="-520"/>
      </p:cViewPr>
      <p:guideLst>
        <p:guide orient="horz" pos="1944"/>
        <p:guide pos="3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3162" y="-7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TC_2010_8.5x11_Footer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437851"/>
            <a:ext cx="7010400" cy="858550"/>
          </a:xfrm>
          <a:prstGeom prst="rect">
            <a:avLst/>
          </a:prstGeom>
        </p:spPr>
      </p:pic>
      <p:pic>
        <p:nvPicPr>
          <p:cNvPr id="7" name="Picture 6" descr="GTC_2010_8.5x11_Header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1"/>
            <a:ext cx="7010400" cy="1040543"/>
          </a:xfrm>
          <a:prstGeom prst="rect">
            <a:avLst/>
          </a:prstGeom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158398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30565" y="883158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l">
              <a:defRPr sz="1100">
                <a:latin typeface="Trebuchet MS" pitchFamily="34" charset="0"/>
                <a:ea typeface="ＭＳ Ｐゴシック" pitchFamily="-16" charset="-128"/>
                <a:cs typeface="+mn-cs"/>
              </a:defRPr>
            </a:lvl1pPr>
          </a:lstStyle>
          <a:p>
            <a:pPr>
              <a:defRPr/>
            </a:pPr>
            <a:fld id="{0EFD2D7F-A763-4126-9B71-A7F863137437}" type="datetimeFigureOut">
              <a:rPr lang="en-US" smtClean="0"/>
              <a:pPr>
                <a:defRPr/>
              </a:pPr>
              <a:t>5/20/12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6317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r">
              <a:defRPr sz="1100">
                <a:latin typeface="Trebuchet MS" pitchFamily="34" charset="0"/>
                <a:ea typeface="ＭＳ Ｐゴシック" pitchFamily="-16" charset="-128"/>
                <a:cs typeface="+mn-cs"/>
              </a:defRPr>
            </a:lvl1pPr>
          </a:lstStyle>
          <a:p>
            <a:pPr>
              <a:defRPr/>
            </a:pPr>
            <a:fld id="{E02D639A-AF38-4D9A-897E-57859A70BD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/>
          </p:nvPr>
        </p:nvSpPr>
        <p:spPr>
          <a:xfrm>
            <a:off x="330565" y="0"/>
            <a:ext cx="4080851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l">
              <a:defRPr sz="1100">
                <a:latin typeface="Trebuchet MS" pitchFamily="34" charset="0"/>
              </a:defRPr>
            </a:lvl1pPr>
          </a:lstStyle>
          <a:p>
            <a:r>
              <a:rPr lang="en-US" dirty="0" smtClean="0"/>
              <a:t>GPU Technology Conference. Presented by NVIDIA.</a:t>
            </a:r>
            <a:endParaRPr lang="en-US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546712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EDAC47-0ACE-475B-8392-50EC529D678C}" type="slidenum">
              <a:rPr lang="en-US" smtClean="0">
                <a:ea typeface="MS PGothic" pitchFamily="34" charset="-128"/>
              </a:rPr>
              <a:pPr/>
              <a:t>1</a:t>
            </a:fld>
            <a:endParaRPr lang="en-US" dirty="0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F04636-5B2F-4625-A82C-BB5F5A366F8D}" type="slidenum">
              <a:rPr lang="en-US" smtClean="0">
                <a:ea typeface="MS PGothic" pitchFamily="34" charset="-128"/>
              </a:rPr>
              <a:pPr/>
              <a:t>3</a:t>
            </a:fld>
            <a:endParaRPr lang="en-US" dirty="0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NVIDIA Title Slide Master">
    <p:bg>
      <p:bgPr>
        <a:solidFill>
          <a:schemeClr val="bg1">
            <a:alpha val="6196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 userDrawn="1"/>
        </p:nvGrpSpPr>
        <p:grpSpPr>
          <a:xfrm>
            <a:off x="0" y="1829"/>
            <a:ext cx="10972800" cy="6170371"/>
            <a:chOff x="0" y="1829"/>
            <a:chExt cx="10972800" cy="6170371"/>
          </a:xfrm>
        </p:grpSpPr>
        <p:pic>
          <p:nvPicPr>
            <p:cNvPr id="1026" name="Picture 2" descr="\\netapp-hqmktg\creative\CAMPAIGN\2011_CAMPAIGNS\11_GTC\KEY_VISUAL\2.0\chipRainbow_001.jpg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829"/>
              <a:ext cx="10972800" cy="6170371"/>
            </a:xfrm>
            <a:prstGeom prst="rect">
              <a:avLst/>
            </a:prstGeom>
            <a:noFill/>
          </p:spPr>
        </p:pic>
        <p:grpSp>
          <p:nvGrpSpPr>
            <p:cNvPr id="16" name="Group 15"/>
            <p:cNvGrpSpPr/>
            <p:nvPr userDrawn="1"/>
          </p:nvGrpSpPr>
          <p:grpSpPr>
            <a:xfrm>
              <a:off x="434122" y="414066"/>
              <a:ext cx="3111334" cy="1147108"/>
              <a:chOff x="434122" y="414066"/>
              <a:chExt cx="3111334" cy="1147108"/>
            </a:xfrm>
          </p:grpSpPr>
          <p:sp>
            <p:nvSpPr>
              <p:cNvPr id="17" name="Rectangle 11"/>
              <p:cNvSpPr>
                <a:spLocks noChangeArrowheads="1"/>
              </p:cNvSpPr>
              <p:nvPr userDrawn="1"/>
            </p:nvSpPr>
            <p:spPr bwMode="auto">
              <a:xfrm>
                <a:off x="451375" y="414066"/>
                <a:ext cx="3094081" cy="929142"/>
              </a:xfrm>
              <a:prstGeom prst="rect">
                <a:avLst/>
              </a:prstGeom>
              <a:solidFill>
                <a:srgbClr val="76B9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35"/>
              <p:cNvSpPr>
                <a:spLocks/>
              </p:cNvSpPr>
              <p:nvPr userDrawn="1"/>
            </p:nvSpPr>
            <p:spPr bwMode="auto">
              <a:xfrm>
                <a:off x="434122" y="1386549"/>
                <a:ext cx="204787" cy="174625"/>
              </a:xfrm>
              <a:custGeom>
                <a:avLst/>
                <a:gdLst>
                  <a:gd name="T0" fmla="*/ 0 w 129"/>
                  <a:gd name="T1" fmla="*/ 0 h 110"/>
                  <a:gd name="T2" fmla="*/ 129 w 129"/>
                  <a:gd name="T3" fmla="*/ 0 h 110"/>
                  <a:gd name="T4" fmla="*/ 129 w 129"/>
                  <a:gd name="T5" fmla="*/ 110 h 110"/>
                  <a:gd name="T6" fmla="*/ 0 w 129"/>
                  <a:gd name="T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9" h="110">
                    <a:moveTo>
                      <a:pt x="0" y="0"/>
                    </a:moveTo>
                    <a:lnTo>
                      <a:pt x="129" y="0"/>
                    </a:lnTo>
                    <a:lnTo>
                      <a:pt x="129" y="1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83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AutoShape 3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947738" y="615529"/>
                <a:ext cx="2447925" cy="619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" name="Group 64"/>
              <p:cNvGrpSpPr/>
              <p:nvPr userDrawn="1"/>
            </p:nvGrpSpPr>
            <p:grpSpPr>
              <a:xfrm>
                <a:off x="689589" y="791224"/>
                <a:ext cx="2689506" cy="416464"/>
                <a:chOff x="947738" y="584200"/>
                <a:chExt cx="2439988" cy="377826"/>
              </a:xfrm>
            </p:grpSpPr>
            <p:sp>
              <p:nvSpPr>
                <p:cNvPr id="21" name="Freeform 5"/>
                <p:cNvSpPr>
                  <a:spLocks/>
                </p:cNvSpPr>
                <p:nvPr userDrawn="1"/>
              </p:nvSpPr>
              <p:spPr bwMode="auto">
                <a:xfrm>
                  <a:off x="947738" y="584200"/>
                  <a:ext cx="287338" cy="377825"/>
                </a:xfrm>
                <a:custGeom>
                  <a:avLst/>
                  <a:gdLst/>
                  <a:ahLst/>
                  <a:cxnLst>
                    <a:cxn ang="0">
                      <a:pos x="104" y="140"/>
                    </a:cxn>
                    <a:cxn ang="0">
                      <a:pos x="59" y="158"/>
                    </a:cxn>
                    <a:cxn ang="0">
                      <a:pos x="16" y="140"/>
                    </a:cxn>
                    <a:cxn ang="0">
                      <a:pos x="0" y="79"/>
                    </a:cxn>
                    <a:cxn ang="0">
                      <a:pos x="16" y="18"/>
                    </a:cxn>
                    <a:cxn ang="0">
                      <a:pos x="59" y="0"/>
                    </a:cxn>
                    <a:cxn ang="0">
                      <a:pos x="120" y="52"/>
                    </a:cxn>
                    <a:cxn ang="0">
                      <a:pos x="81" y="52"/>
                    </a:cxn>
                    <a:cxn ang="0">
                      <a:pos x="59" y="34"/>
                    </a:cxn>
                    <a:cxn ang="0">
                      <a:pos x="44" y="41"/>
                    </a:cxn>
                    <a:cxn ang="0">
                      <a:pos x="39" y="79"/>
                    </a:cxn>
                    <a:cxn ang="0">
                      <a:pos x="44" y="117"/>
                    </a:cxn>
                    <a:cxn ang="0">
                      <a:pos x="59" y="124"/>
                    </a:cxn>
                    <a:cxn ang="0">
                      <a:pos x="76" y="118"/>
                    </a:cxn>
                    <a:cxn ang="0">
                      <a:pos x="82" y="101"/>
                    </a:cxn>
                    <a:cxn ang="0">
                      <a:pos x="82" y="99"/>
                    </a:cxn>
                    <a:cxn ang="0">
                      <a:pos x="59" y="99"/>
                    </a:cxn>
                    <a:cxn ang="0">
                      <a:pos x="59" y="67"/>
                    </a:cxn>
                    <a:cxn ang="0">
                      <a:pos x="120" y="67"/>
                    </a:cxn>
                    <a:cxn ang="0">
                      <a:pos x="120" y="89"/>
                    </a:cxn>
                    <a:cxn ang="0">
                      <a:pos x="104" y="140"/>
                    </a:cxn>
                  </a:cxnLst>
                  <a:rect l="0" t="0" r="r" b="b"/>
                  <a:pathLst>
                    <a:path w="120" h="158">
                      <a:moveTo>
                        <a:pt x="104" y="140"/>
                      </a:moveTo>
                      <a:cubicBezTo>
                        <a:pt x="91" y="154"/>
                        <a:pt x="76" y="158"/>
                        <a:pt x="59" y="158"/>
                      </a:cubicBezTo>
                      <a:cubicBezTo>
                        <a:pt x="41" y="158"/>
                        <a:pt x="27" y="152"/>
                        <a:pt x="16" y="140"/>
                      </a:cubicBezTo>
                      <a:cubicBezTo>
                        <a:pt x="0" y="124"/>
                        <a:pt x="0" y="102"/>
                        <a:pt x="0" y="79"/>
                      </a:cubicBezTo>
                      <a:cubicBezTo>
                        <a:pt x="0" y="56"/>
                        <a:pt x="0" y="34"/>
                        <a:pt x="16" y="18"/>
                      </a:cubicBezTo>
                      <a:cubicBezTo>
                        <a:pt x="27" y="6"/>
                        <a:pt x="41" y="0"/>
                        <a:pt x="59" y="0"/>
                      </a:cubicBezTo>
                      <a:cubicBezTo>
                        <a:pt x="99" y="0"/>
                        <a:pt x="116" y="26"/>
                        <a:pt x="120" y="52"/>
                      </a:cubicBezTo>
                      <a:cubicBezTo>
                        <a:pt x="81" y="52"/>
                        <a:pt x="81" y="52"/>
                        <a:pt x="81" y="52"/>
                      </a:cubicBezTo>
                      <a:cubicBezTo>
                        <a:pt x="78" y="40"/>
                        <a:pt x="72" y="34"/>
                        <a:pt x="59" y="34"/>
                      </a:cubicBezTo>
                      <a:cubicBezTo>
                        <a:pt x="52" y="34"/>
                        <a:pt x="47" y="37"/>
                        <a:pt x="44" y="41"/>
                      </a:cubicBezTo>
                      <a:cubicBezTo>
                        <a:pt x="41" y="45"/>
                        <a:pt x="39" y="51"/>
                        <a:pt x="39" y="79"/>
                      </a:cubicBezTo>
                      <a:cubicBezTo>
                        <a:pt x="39" y="107"/>
                        <a:pt x="41" y="113"/>
                        <a:pt x="44" y="117"/>
                      </a:cubicBezTo>
                      <a:cubicBezTo>
                        <a:pt x="47" y="121"/>
                        <a:pt x="52" y="124"/>
                        <a:pt x="59" y="124"/>
                      </a:cubicBezTo>
                      <a:cubicBezTo>
                        <a:pt x="67" y="124"/>
                        <a:pt x="73" y="121"/>
                        <a:pt x="76" y="118"/>
                      </a:cubicBezTo>
                      <a:cubicBezTo>
                        <a:pt x="81" y="113"/>
                        <a:pt x="82" y="107"/>
                        <a:pt x="82" y="101"/>
                      </a:cubicBezTo>
                      <a:cubicBezTo>
                        <a:pt x="82" y="99"/>
                        <a:pt x="82" y="99"/>
                        <a:pt x="82" y="99"/>
                      </a:cubicBezTo>
                      <a:cubicBezTo>
                        <a:pt x="59" y="99"/>
                        <a:pt x="59" y="99"/>
                        <a:pt x="59" y="99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120" y="67"/>
                        <a:pt x="120" y="67"/>
                        <a:pt x="120" y="67"/>
                      </a:cubicBezTo>
                      <a:cubicBezTo>
                        <a:pt x="120" y="89"/>
                        <a:pt x="120" y="89"/>
                        <a:pt x="120" y="89"/>
                      </a:cubicBezTo>
                      <a:cubicBezTo>
                        <a:pt x="120" y="114"/>
                        <a:pt x="116" y="128"/>
                        <a:pt x="104" y="140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6"/>
                <p:cNvSpPr>
                  <a:spLocks noEditPoints="1"/>
                </p:cNvSpPr>
                <p:nvPr userDrawn="1"/>
              </p:nvSpPr>
              <p:spPr bwMode="auto">
                <a:xfrm>
                  <a:off x="1300163" y="588963"/>
                  <a:ext cx="274638" cy="368300"/>
                </a:xfrm>
                <a:custGeom>
                  <a:avLst/>
                  <a:gdLst/>
                  <a:ahLst/>
                  <a:cxnLst>
                    <a:cxn ang="0">
                      <a:pos x="62" y="99"/>
                    </a:cxn>
                    <a:cxn ang="0">
                      <a:pos x="38" y="99"/>
                    </a:cxn>
                    <a:cxn ang="0">
                      <a:pos x="38" y="154"/>
                    </a:cxn>
                    <a:cxn ang="0">
                      <a:pos x="0" y="154"/>
                    </a:cxn>
                    <a:cxn ang="0">
                      <a:pos x="0" y="0"/>
                    </a:cxn>
                    <a:cxn ang="0">
                      <a:pos x="62" y="0"/>
                    </a:cxn>
                    <a:cxn ang="0">
                      <a:pos x="114" y="49"/>
                    </a:cxn>
                    <a:cxn ang="0">
                      <a:pos x="62" y="99"/>
                    </a:cxn>
                    <a:cxn ang="0">
                      <a:pos x="60" y="34"/>
                    </a:cxn>
                    <a:cxn ang="0">
                      <a:pos x="38" y="34"/>
                    </a:cxn>
                    <a:cxn ang="0">
                      <a:pos x="38" y="65"/>
                    </a:cxn>
                    <a:cxn ang="0">
                      <a:pos x="60" y="65"/>
                    </a:cxn>
                    <a:cxn ang="0">
                      <a:pos x="76" y="49"/>
                    </a:cxn>
                    <a:cxn ang="0">
                      <a:pos x="60" y="34"/>
                    </a:cxn>
                  </a:cxnLst>
                  <a:rect l="0" t="0" r="r" b="b"/>
                  <a:pathLst>
                    <a:path w="114" h="154">
                      <a:moveTo>
                        <a:pt x="62" y="99"/>
                      </a:moveTo>
                      <a:cubicBezTo>
                        <a:pt x="38" y="99"/>
                        <a:pt x="38" y="99"/>
                        <a:pt x="38" y="99"/>
                      </a:cubicBezTo>
                      <a:cubicBezTo>
                        <a:pt x="38" y="154"/>
                        <a:pt x="38" y="154"/>
                        <a:pt x="38" y="154"/>
                      </a:cubicBezTo>
                      <a:cubicBezTo>
                        <a:pt x="0" y="154"/>
                        <a:pt x="0" y="154"/>
                        <a:pt x="0" y="15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96" y="0"/>
                        <a:pt x="114" y="24"/>
                        <a:pt x="114" y="49"/>
                      </a:cubicBezTo>
                      <a:cubicBezTo>
                        <a:pt x="114" y="75"/>
                        <a:pt x="96" y="99"/>
                        <a:pt x="62" y="99"/>
                      </a:cubicBezTo>
                      <a:moveTo>
                        <a:pt x="60" y="34"/>
                      </a:moveTo>
                      <a:cubicBezTo>
                        <a:pt x="38" y="34"/>
                        <a:pt x="38" y="34"/>
                        <a:pt x="38" y="34"/>
                      </a:cubicBezTo>
                      <a:cubicBezTo>
                        <a:pt x="38" y="65"/>
                        <a:pt x="38" y="65"/>
                        <a:pt x="38" y="65"/>
                      </a:cubicBezTo>
                      <a:cubicBezTo>
                        <a:pt x="60" y="65"/>
                        <a:pt x="60" y="65"/>
                        <a:pt x="60" y="65"/>
                      </a:cubicBezTo>
                      <a:cubicBezTo>
                        <a:pt x="70" y="65"/>
                        <a:pt x="76" y="57"/>
                        <a:pt x="76" y="49"/>
                      </a:cubicBezTo>
                      <a:cubicBezTo>
                        <a:pt x="76" y="41"/>
                        <a:pt x="70" y="34"/>
                        <a:pt x="60" y="34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 7"/>
                <p:cNvSpPr>
                  <a:spLocks/>
                </p:cNvSpPr>
                <p:nvPr userDrawn="1"/>
              </p:nvSpPr>
              <p:spPr bwMode="auto">
                <a:xfrm>
                  <a:off x="1624013" y="588963"/>
                  <a:ext cx="284163" cy="373063"/>
                </a:xfrm>
                <a:custGeom>
                  <a:avLst/>
                  <a:gdLst/>
                  <a:ahLst/>
                  <a:cxnLst>
                    <a:cxn ang="0">
                      <a:pos x="59" y="156"/>
                    </a:cxn>
                    <a:cxn ang="0">
                      <a:pos x="0" y="100"/>
                    </a:cxn>
                    <a:cxn ang="0">
                      <a:pos x="0" y="0"/>
                    </a:cxn>
                    <a:cxn ang="0">
                      <a:pos x="38" y="0"/>
                    </a:cxn>
                    <a:cxn ang="0">
                      <a:pos x="38" y="99"/>
                    </a:cxn>
                    <a:cxn ang="0">
                      <a:pos x="59" y="122"/>
                    </a:cxn>
                    <a:cxn ang="0">
                      <a:pos x="80" y="99"/>
                    </a:cxn>
                    <a:cxn ang="0">
                      <a:pos x="80" y="0"/>
                    </a:cxn>
                    <a:cxn ang="0">
                      <a:pos x="118" y="0"/>
                    </a:cxn>
                    <a:cxn ang="0">
                      <a:pos x="118" y="100"/>
                    </a:cxn>
                    <a:cxn ang="0">
                      <a:pos x="59" y="156"/>
                    </a:cxn>
                  </a:cxnLst>
                  <a:rect l="0" t="0" r="r" b="b"/>
                  <a:pathLst>
                    <a:path w="118" h="156">
                      <a:moveTo>
                        <a:pt x="59" y="156"/>
                      </a:moveTo>
                      <a:cubicBezTo>
                        <a:pt x="27" y="156"/>
                        <a:pt x="0" y="134"/>
                        <a:pt x="0" y="10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8" y="99"/>
                        <a:pt x="38" y="99"/>
                        <a:pt x="38" y="99"/>
                      </a:cubicBezTo>
                      <a:cubicBezTo>
                        <a:pt x="38" y="114"/>
                        <a:pt x="46" y="122"/>
                        <a:pt x="59" y="122"/>
                      </a:cubicBezTo>
                      <a:cubicBezTo>
                        <a:pt x="71" y="122"/>
                        <a:pt x="80" y="114"/>
                        <a:pt x="80" y="99"/>
                      </a:cubicBez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118" y="0"/>
                        <a:pt x="118" y="0"/>
                        <a:pt x="118" y="0"/>
                      </a:cubicBezTo>
                      <a:cubicBezTo>
                        <a:pt x="118" y="100"/>
                        <a:pt x="118" y="100"/>
                        <a:pt x="118" y="100"/>
                      </a:cubicBezTo>
                      <a:cubicBezTo>
                        <a:pt x="118" y="134"/>
                        <a:pt x="91" y="156"/>
                        <a:pt x="59" y="15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Freeform 8"/>
                <p:cNvSpPr>
                  <a:spLocks/>
                </p:cNvSpPr>
                <p:nvPr userDrawn="1"/>
              </p:nvSpPr>
              <p:spPr bwMode="auto">
                <a:xfrm>
                  <a:off x="2027238" y="588963"/>
                  <a:ext cx="106363" cy="152400"/>
                </a:xfrm>
                <a:custGeom>
                  <a:avLst/>
                  <a:gdLst/>
                  <a:ahLst/>
                  <a:cxnLst>
                    <a:cxn ang="0">
                      <a:pos x="38" y="9"/>
                    </a:cxn>
                    <a:cxn ang="0">
                      <a:pos x="38" y="96"/>
                    </a:cxn>
                    <a:cxn ang="0">
                      <a:pos x="28" y="96"/>
                    </a:cxn>
                    <a:cxn ang="0">
                      <a:pos x="28" y="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67" y="0"/>
                    </a:cxn>
                    <a:cxn ang="0">
                      <a:pos x="67" y="9"/>
                    </a:cxn>
                    <a:cxn ang="0">
                      <a:pos x="38" y="9"/>
                    </a:cxn>
                  </a:cxnLst>
                  <a:rect l="0" t="0" r="r" b="b"/>
                  <a:pathLst>
                    <a:path w="67" h="96">
                      <a:moveTo>
                        <a:pt x="38" y="9"/>
                      </a:moveTo>
                      <a:lnTo>
                        <a:pt x="38" y="96"/>
                      </a:lnTo>
                      <a:lnTo>
                        <a:pt x="28" y="96"/>
                      </a:lnTo>
                      <a:lnTo>
                        <a:pt x="28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67" y="0"/>
                      </a:lnTo>
                      <a:lnTo>
                        <a:pt x="67" y="9"/>
                      </a:lnTo>
                      <a:lnTo>
                        <a:pt x="38" y="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 9"/>
                <p:cNvSpPr>
                  <a:spLocks/>
                </p:cNvSpPr>
                <p:nvPr userDrawn="1"/>
              </p:nvSpPr>
              <p:spPr bwMode="auto">
                <a:xfrm>
                  <a:off x="2166938" y="588963"/>
                  <a:ext cx="95250" cy="152400"/>
                </a:xfrm>
                <a:custGeom>
                  <a:avLst/>
                  <a:gdLst/>
                  <a:ahLst/>
                  <a:cxnLst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60" y="0"/>
                    </a:cxn>
                    <a:cxn ang="0">
                      <a:pos x="60" y="9"/>
                    </a:cxn>
                    <a:cxn ang="0">
                      <a:pos x="9" y="9"/>
                    </a:cxn>
                    <a:cxn ang="0">
                      <a:pos x="9" y="42"/>
                    </a:cxn>
                    <a:cxn ang="0">
                      <a:pos x="53" y="42"/>
                    </a:cxn>
                    <a:cxn ang="0">
                      <a:pos x="53" y="51"/>
                    </a:cxn>
                    <a:cxn ang="0">
                      <a:pos x="9" y="51"/>
                    </a:cxn>
                    <a:cxn ang="0">
                      <a:pos x="9" y="87"/>
                    </a:cxn>
                    <a:cxn ang="0">
                      <a:pos x="60" y="87"/>
                    </a:cxn>
                    <a:cxn ang="0">
                      <a:pos x="60" y="96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60" h="96">
                      <a:moveTo>
                        <a:pt x="0" y="96"/>
                      </a:moveTo>
                      <a:lnTo>
                        <a:pt x="0" y="0"/>
                      </a:lnTo>
                      <a:lnTo>
                        <a:pt x="60" y="0"/>
                      </a:lnTo>
                      <a:lnTo>
                        <a:pt x="60" y="9"/>
                      </a:lnTo>
                      <a:lnTo>
                        <a:pt x="9" y="9"/>
                      </a:lnTo>
                      <a:lnTo>
                        <a:pt x="9" y="42"/>
                      </a:lnTo>
                      <a:lnTo>
                        <a:pt x="53" y="42"/>
                      </a:lnTo>
                      <a:lnTo>
                        <a:pt x="53" y="51"/>
                      </a:lnTo>
                      <a:lnTo>
                        <a:pt x="9" y="51"/>
                      </a:lnTo>
                      <a:lnTo>
                        <a:pt x="9" y="87"/>
                      </a:lnTo>
                      <a:lnTo>
                        <a:pt x="60" y="87"/>
                      </a:lnTo>
                      <a:lnTo>
                        <a:pt x="60" y="96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10"/>
                <p:cNvSpPr>
                  <a:spLocks/>
                </p:cNvSpPr>
                <p:nvPr userDrawn="1"/>
              </p:nvSpPr>
              <p:spPr bwMode="auto">
                <a:xfrm>
                  <a:off x="2289176" y="585788"/>
                  <a:ext cx="107950" cy="155575"/>
                </a:xfrm>
                <a:custGeom>
                  <a:avLst/>
                  <a:gdLst/>
                  <a:ahLst/>
                  <a:cxnLst>
                    <a:cxn ang="0">
                      <a:pos x="23" y="65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3" y="0"/>
                    </a:cxn>
                    <a:cxn ang="0">
                      <a:pos x="45" y="19"/>
                    </a:cxn>
                    <a:cxn ang="0">
                      <a:pos x="38" y="19"/>
                    </a:cxn>
                    <a:cxn ang="0">
                      <a:pos x="23" y="6"/>
                    </a:cxn>
                    <a:cxn ang="0">
                      <a:pos x="11" y="11"/>
                    </a:cxn>
                    <a:cxn ang="0">
                      <a:pos x="7" y="33"/>
                    </a:cxn>
                    <a:cxn ang="0">
                      <a:pos x="11" y="55"/>
                    </a:cxn>
                    <a:cxn ang="0">
                      <a:pos x="23" y="59"/>
                    </a:cxn>
                    <a:cxn ang="0">
                      <a:pos x="38" y="46"/>
                    </a:cxn>
                    <a:cxn ang="0">
                      <a:pos x="45" y="46"/>
                    </a:cxn>
                    <a:cxn ang="0">
                      <a:pos x="23" y="65"/>
                    </a:cxn>
                  </a:cxnLst>
                  <a:rect l="0" t="0" r="r" b="b"/>
                  <a:pathLst>
                    <a:path w="45" h="65">
                      <a:moveTo>
                        <a:pt x="23" y="65"/>
                      </a:moveTo>
                      <a:cubicBezTo>
                        <a:pt x="16" y="65"/>
                        <a:pt x="10" y="63"/>
                        <a:pt x="6" y="59"/>
                      </a:cubicBezTo>
                      <a:cubicBezTo>
                        <a:pt x="0" y="53"/>
                        <a:pt x="0" y="46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0" y="2"/>
                        <a:pt x="16" y="0"/>
                        <a:pt x="23" y="0"/>
                      </a:cubicBezTo>
                      <a:cubicBezTo>
                        <a:pt x="34" y="0"/>
                        <a:pt x="43" y="7"/>
                        <a:pt x="45" y="19"/>
                      </a:cubicBezTo>
                      <a:cubicBezTo>
                        <a:pt x="38" y="19"/>
                        <a:pt x="38" y="19"/>
                        <a:pt x="38" y="19"/>
                      </a:cubicBezTo>
                      <a:cubicBezTo>
                        <a:pt x="36" y="11"/>
                        <a:pt x="31" y="6"/>
                        <a:pt x="23" y="6"/>
                      </a:cubicBezTo>
                      <a:cubicBezTo>
                        <a:pt x="18" y="6"/>
                        <a:pt x="14" y="8"/>
                        <a:pt x="11" y="11"/>
                      </a:cubicBezTo>
                      <a:cubicBezTo>
                        <a:pt x="7" y="15"/>
                        <a:pt x="7" y="19"/>
                        <a:pt x="7" y="33"/>
                      </a:cubicBezTo>
                      <a:cubicBezTo>
                        <a:pt x="7" y="46"/>
                        <a:pt x="7" y="51"/>
                        <a:pt x="11" y="55"/>
                      </a:cubicBezTo>
                      <a:cubicBezTo>
                        <a:pt x="14" y="58"/>
                        <a:pt x="18" y="59"/>
                        <a:pt x="23" y="59"/>
                      </a:cubicBezTo>
                      <a:cubicBezTo>
                        <a:pt x="31" y="59"/>
                        <a:pt x="36" y="54"/>
                        <a:pt x="38" y="46"/>
                      </a:cubicBezTo>
                      <a:cubicBezTo>
                        <a:pt x="45" y="46"/>
                        <a:pt x="45" y="46"/>
                        <a:pt x="45" y="46"/>
                      </a:cubicBezTo>
                      <a:cubicBezTo>
                        <a:pt x="43" y="58"/>
                        <a:pt x="34" y="65"/>
                        <a:pt x="23" y="65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11"/>
                <p:cNvSpPr>
                  <a:spLocks/>
                </p:cNvSpPr>
                <p:nvPr userDrawn="1"/>
              </p:nvSpPr>
              <p:spPr bwMode="auto">
                <a:xfrm>
                  <a:off x="2433638" y="588963"/>
                  <a:ext cx="107950" cy="152400"/>
                </a:xfrm>
                <a:custGeom>
                  <a:avLst/>
                  <a:gdLst/>
                  <a:ahLst/>
                  <a:cxnLst>
                    <a:cxn ang="0">
                      <a:pos x="57" y="96"/>
                    </a:cxn>
                    <a:cxn ang="0">
                      <a:pos x="57" y="51"/>
                    </a:cxn>
                    <a:cxn ang="0">
                      <a:pos x="10" y="51"/>
                    </a:cxn>
                    <a:cxn ang="0">
                      <a:pos x="10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0" y="42"/>
                    </a:cxn>
                    <a:cxn ang="0">
                      <a:pos x="57" y="42"/>
                    </a:cxn>
                    <a:cxn ang="0">
                      <a:pos x="57" y="0"/>
                    </a:cxn>
                    <a:cxn ang="0">
                      <a:pos x="68" y="0"/>
                    </a:cxn>
                    <a:cxn ang="0">
                      <a:pos x="68" y="96"/>
                    </a:cxn>
                    <a:cxn ang="0">
                      <a:pos x="57" y="96"/>
                    </a:cxn>
                  </a:cxnLst>
                  <a:rect l="0" t="0" r="r" b="b"/>
                  <a:pathLst>
                    <a:path w="68" h="96">
                      <a:moveTo>
                        <a:pt x="57" y="96"/>
                      </a:moveTo>
                      <a:lnTo>
                        <a:pt x="57" y="51"/>
                      </a:lnTo>
                      <a:lnTo>
                        <a:pt x="10" y="51"/>
                      </a:lnTo>
                      <a:lnTo>
                        <a:pt x="10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42"/>
                      </a:lnTo>
                      <a:lnTo>
                        <a:pt x="57" y="42"/>
                      </a:lnTo>
                      <a:lnTo>
                        <a:pt x="57" y="0"/>
                      </a:lnTo>
                      <a:lnTo>
                        <a:pt x="68" y="0"/>
                      </a:lnTo>
                      <a:lnTo>
                        <a:pt x="68" y="96"/>
                      </a:lnTo>
                      <a:lnTo>
                        <a:pt x="57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12"/>
                <p:cNvSpPr>
                  <a:spLocks/>
                </p:cNvSpPr>
                <p:nvPr userDrawn="1"/>
              </p:nvSpPr>
              <p:spPr bwMode="auto">
                <a:xfrm>
                  <a:off x="2584451" y="588963"/>
                  <a:ext cx="115888" cy="152400"/>
                </a:xfrm>
                <a:custGeom>
                  <a:avLst/>
                  <a:gdLst/>
                  <a:ahLst/>
                  <a:cxnLst>
                    <a:cxn ang="0">
                      <a:pos x="62" y="96"/>
                    </a:cxn>
                    <a:cxn ang="0">
                      <a:pos x="11" y="18"/>
                    </a:cxn>
                    <a:cxn ang="0">
                      <a:pos x="11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62" y="77"/>
                    </a:cxn>
                    <a:cxn ang="0">
                      <a:pos x="62" y="0"/>
                    </a:cxn>
                    <a:cxn ang="0">
                      <a:pos x="73" y="0"/>
                    </a:cxn>
                    <a:cxn ang="0">
                      <a:pos x="73" y="96"/>
                    </a:cxn>
                    <a:cxn ang="0">
                      <a:pos x="62" y="96"/>
                    </a:cxn>
                  </a:cxnLst>
                  <a:rect l="0" t="0" r="r" b="b"/>
                  <a:pathLst>
                    <a:path w="73" h="96">
                      <a:moveTo>
                        <a:pt x="62" y="96"/>
                      </a:moveTo>
                      <a:lnTo>
                        <a:pt x="11" y="18"/>
                      </a:lnTo>
                      <a:lnTo>
                        <a:pt x="11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62" y="77"/>
                      </a:lnTo>
                      <a:lnTo>
                        <a:pt x="62" y="0"/>
                      </a:lnTo>
                      <a:lnTo>
                        <a:pt x="73" y="0"/>
                      </a:lnTo>
                      <a:lnTo>
                        <a:pt x="73" y="96"/>
                      </a:lnTo>
                      <a:lnTo>
                        <a:pt x="62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13"/>
                <p:cNvSpPr>
                  <a:spLocks noEditPoints="1"/>
                </p:cNvSpPr>
                <p:nvPr userDrawn="1"/>
              </p:nvSpPr>
              <p:spPr bwMode="auto">
                <a:xfrm>
                  <a:off x="2738438" y="585788"/>
                  <a:ext cx="107950" cy="155575"/>
                </a:xfrm>
                <a:custGeom>
                  <a:avLst/>
                  <a:gdLst/>
                  <a:ahLst/>
                  <a:cxnLst>
                    <a:cxn ang="0">
                      <a:pos x="39" y="59"/>
                    </a:cxn>
                    <a:cxn ang="0">
                      <a:pos x="23" y="65"/>
                    </a:cxn>
                    <a:cxn ang="0">
                      <a:pos x="7" y="59"/>
                    </a:cxn>
                    <a:cxn ang="0">
                      <a:pos x="0" y="33"/>
                    </a:cxn>
                    <a:cxn ang="0">
                      <a:pos x="7" y="7"/>
                    </a:cxn>
                    <a:cxn ang="0">
                      <a:pos x="23" y="0"/>
                    </a:cxn>
                    <a:cxn ang="0">
                      <a:pos x="39" y="7"/>
                    </a:cxn>
                    <a:cxn ang="0">
                      <a:pos x="45" y="33"/>
                    </a:cxn>
                    <a:cxn ang="0">
                      <a:pos x="39" y="59"/>
                    </a:cxn>
                    <a:cxn ang="0">
                      <a:pos x="34" y="11"/>
                    </a:cxn>
                    <a:cxn ang="0">
                      <a:pos x="23" y="6"/>
                    </a:cxn>
                    <a:cxn ang="0">
                      <a:pos x="12" y="11"/>
                    </a:cxn>
                    <a:cxn ang="0">
                      <a:pos x="7" y="33"/>
                    </a:cxn>
                    <a:cxn ang="0">
                      <a:pos x="12" y="55"/>
                    </a:cxn>
                    <a:cxn ang="0">
                      <a:pos x="23" y="59"/>
                    </a:cxn>
                    <a:cxn ang="0">
                      <a:pos x="34" y="55"/>
                    </a:cxn>
                    <a:cxn ang="0">
                      <a:pos x="39" y="33"/>
                    </a:cxn>
                    <a:cxn ang="0">
                      <a:pos x="34" y="11"/>
                    </a:cxn>
                  </a:cxnLst>
                  <a:rect l="0" t="0" r="r" b="b"/>
                  <a:pathLst>
                    <a:path w="45" h="65">
                      <a:moveTo>
                        <a:pt x="39" y="59"/>
                      </a:moveTo>
                      <a:cubicBezTo>
                        <a:pt x="35" y="63"/>
                        <a:pt x="29" y="65"/>
                        <a:pt x="23" y="65"/>
                      </a:cubicBezTo>
                      <a:cubicBezTo>
                        <a:pt x="17" y="65"/>
                        <a:pt x="11" y="63"/>
                        <a:pt x="7" y="59"/>
                      </a:cubicBezTo>
                      <a:cubicBezTo>
                        <a:pt x="0" y="53"/>
                        <a:pt x="0" y="46"/>
                        <a:pt x="0" y="33"/>
                      </a:cubicBezTo>
                      <a:cubicBezTo>
                        <a:pt x="0" y="19"/>
                        <a:pt x="0" y="13"/>
                        <a:pt x="7" y="7"/>
                      </a:cubicBezTo>
                      <a:cubicBezTo>
                        <a:pt x="11" y="2"/>
                        <a:pt x="17" y="0"/>
                        <a:pt x="23" y="0"/>
                      </a:cubicBezTo>
                      <a:cubicBezTo>
                        <a:pt x="29" y="0"/>
                        <a:pt x="35" y="2"/>
                        <a:pt x="39" y="7"/>
                      </a:cubicBezTo>
                      <a:cubicBezTo>
                        <a:pt x="45" y="13"/>
                        <a:pt x="45" y="19"/>
                        <a:pt x="45" y="33"/>
                      </a:cubicBezTo>
                      <a:cubicBezTo>
                        <a:pt x="45" y="46"/>
                        <a:pt x="45" y="53"/>
                        <a:pt x="39" y="59"/>
                      </a:cubicBezTo>
                      <a:moveTo>
                        <a:pt x="34" y="11"/>
                      </a:moveTo>
                      <a:cubicBezTo>
                        <a:pt x="31" y="8"/>
                        <a:pt x="27" y="6"/>
                        <a:pt x="23" y="6"/>
                      </a:cubicBezTo>
                      <a:cubicBezTo>
                        <a:pt x="19" y="6"/>
                        <a:pt x="15" y="8"/>
                        <a:pt x="12" y="11"/>
                      </a:cubicBezTo>
                      <a:cubicBezTo>
                        <a:pt x="8" y="15"/>
                        <a:pt x="7" y="19"/>
                        <a:pt x="7" y="33"/>
                      </a:cubicBezTo>
                      <a:cubicBezTo>
                        <a:pt x="7" y="46"/>
                        <a:pt x="8" y="50"/>
                        <a:pt x="12" y="55"/>
                      </a:cubicBezTo>
                      <a:cubicBezTo>
                        <a:pt x="15" y="57"/>
                        <a:pt x="19" y="59"/>
                        <a:pt x="23" y="59"/>
                      </a:cubicBezTo>
                      <a:cubicBezTo>
                        <a:pt x="27" y="59"/>
                        <a:pt x="31" y="57"/>
                        <a:pt x="34" y="55"/>
                      </a:cubicBezTo>
                      <a:cubicBezTo>
                        <a:pt x="38" y="50"/>
                        <a:pt x="39" y="46"/>
                        <a:pt x="39" y="33"/>
                      </a:cubicBezTo>
                      <a:cubicBezTo>
                        <a:pt x="39" y="19"/>
                        <a:pt x="38" y="15"/>
                        <a:pt x="34" y="11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14"/>
                <p:cNvSpPr>
                  <a:spLocks/>
                </p:cNvSpPr>
                <p:nvPr userDrawn="1"/>
              </p:nvSpPr>
              <p:spPr bwMode="auto">
                <a:xfrm>
                  <a:off x="2887663" y="588963"/>
                  <a:ext cx="95250" cy="152400"/>
                </a:xfrm>
                <a:custGeom>
                  <a:avLst/>
                  <a:gdLst/>
                  <a:ahLst/>
                  <a:cxnLst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0" y="87"/>
                    </a:cxn>
                    <a:cxn ang="0">
                      <a:pos x="60" y="87"/>
                    </a:cxn>
                    <a:cxn ang="0">
                      <a:pos x="60" y="96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60" h="96">
                      <a:moveTo>
                        <a:pt x="0" y="96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87"/>
                      </a:lnTo>
                      <a:lnTo>
                        <a:pt x="60" y="87"/>
                      </a:lnTo>
                      <a:lnTo>
                        <a:pt x="60" y="96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15"/>
                <p:cNvSpPr>
                  <a:spLocks noEditPoints="1"/>
                </p:cNvSpPr>
                <p:nvPr userDrawn="1"/>
              </p:nvSpPr>
              <p:spPr bwMode="auto">
                <a:xfrm>
                  <a:off x="3006726" y="585788"/>
                  <a:ext cx="107950" cy="155575"/>
                </a:xfrm>
                <a:custGeom>
                  <a:avLst/>
                  <a:gdLst/>
                  <a:ahLst/>
                  <a:cxnLst>
                    <a:cxn ang="0">
                      <a:pos x="39" y="59"/>
                    </a:cxn>
                    <a:cxn ang="0">
                      <a:pos x="23" y="65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3" y="0"/>
                    </a:cxn>
                    <a:cxn ang="0">
                      <a:pos x="39" y="7"/>
                    </a:cxn>
                    <a:cxn ang="0">
                      <a:pos x="45" y="33"/>
                    </a:cxn>
                    <a:cxn ang="0">
                      <a:pos x="39" y="59"/>
                    </a:cxn>
                    <a:cxn ang="0">
                      <a:pos x="34" y="11"/>
                    </a:cxn>
                    <a:cxn ang="0">
                      <a:pos x="23" y="6"/>
                    </a:cxn>
                    <a:cxn ang="0">
                      <a:pos x="11" y="11"/>
                    </a:cxn>
                    <a:cxn ang="0">
                      <a:pos x="7" y="33"/>
                    </a:cxn>
                    <a:cxn ang="0">
                      <a:pos x="11" y="55"/>
                    </a:cxn>
                    <a:cxn ang="0">
                      <a:pos x="23" y="59"/>
                    </a:cxn>
                    <a:cxn ang="0">
                      <a:pos x="34" y="55"/>
                    </a:cxn>
                    <a:cxn ang="0">
                      <a:pos x="38" y="33"/>
                    </a:cxn>
                    <a:cxn ang="0">
                      <a:pos x="34" y="11"/>
                    </a:cxn>
                  </a:cxnLst>
                  <a:rect l="0" t="0" r="r" b="b"/>
                  <a:pathLst>
                    <a:path w="45" h="65">
                      <a:moveTo>
                        <a:pt x="39" y="59"/>
                      </a:moveTo>
                      <a:cubicBezTo>
                        <a:pt x="35" y="63"/>
                        <a:pt x="29" y="65"/>
                        <a:pt x="23" y="65"/>
                      </a:cubicBezTo>
                      <a:cubicBezTo>
                        <a:pt x="16" y="65"/>
                        <a:pt x="10" y="63"/>
                        <a:pt x="6" y="59"/>
                      </a:cubicBezTo>
                      <a:cubicBezTo>
                        <a:pt x="0" y="53"/>
                        <a:pt x="0" y="46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0" y="2"/>
                        <a:pt x="16" y="0"/>
                        <a:pt x="23" y="0"/>
                      </a:cubicBezTo>
                      <a:cubicBezTo>
                        <a:pt x="29" y="0"/>
                        <a:pt x="35" y="2"/>
                        <a:pt x="39" y="7"/>
                      </a:cubicBezTo>
                      <a:cubicBezTo>
                        <a:pt x="45" y="13"/>
                        <a:pt x="45" y="19"/>
                        <a:pt x="45" y="33"/>
                      </a:cubicBezTo>
                      <a:cubicBezTo>
                        <a:pt x="45" y="46"/>
                        <a:pt x="45" y="53"/>
                        <a:pt x="39" y="59"/>
                      </a:cubicBezTo>
                      <a:moveTo>
                        <a:pt x="34" y="11"/>
                      </a:moveTo>
                      <a:cubicBezTo>
                        <a:pt x="31" y="8"/>
                        <a:pt x="27" y="6"/>
                        <a:pt x="23" y="6"/>
                      </a:cubicBezTo>
                      <a:cubicBezTo>
                        <a:pt x="18" y="6"/>
                        <a:pt x="14" y="8"/>
                        <a:pt x="11" y="11"/>
                      </a:cubicBezTo>
                      <a:cubicBezTo>
                        <a:pt x="7" y="15"/>
                        <a:pt x="7" y="19"/>
                        <a:pt x="7" y="33"/>
                      </a:cubicBezTo>
                      <a:cubicBezTo>
                        <a:pt x="7" y="46"/>
                        <a:pt x="7" y="50"/>
                        <a:pt x="11" y="55"/>
                      </a:cubicBezTo>
                      <a:cubicBezTo>
                        <a:pt x="14" y="57"/>
                        <a:pt x="18" y="59"/>
                        <a:pt x="23" y="59"/>
                      </a:cubicBezTo>
                      <a:cubicBezTo>
                        <a:pt x="27" y="59"/>
                        <a:pt x="31" y="57"/>
                        <a:pt x="34" y="55"/>
                      </a:cubicBezTo>
                      <a:cubicBezTo>
                        <a:pt x="38" y="50"/>
                        <a:pt x="38" y="46"/>
                        <a:pt x="38" y="33"/>
                      </a:cubicBezTo>
                      <a:cubicBezTo>
                        <a:pt x="38" y="19"/>
                        <a:pt x="38" y="15"/>
                        <a:pt x="34" y="11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16"/>
                <p:cNvSpPr>
                  <a:spLocks/>
                </p:cNvSpPr>
                <p:nvPr userDrawn="1"/>
              </p:nvSpPr>
              <p:spPr bwMode="auto">
                <a:xfrm>
                  <a:off x="3151188" y="585788"/>
                  <a:ext cx="107950" cy="155575"/>
                </a:xfrm>
                <a:custGeom>
                  <a:avLst/>
                  <a:gdLst/>
                  <a:ahLst/>
                  <a:cxnLst>
                    <a:cxn ang="0">
                      <a:pos x="40" y="58"/>
                    </a:cxn>
                    <a:cxn ang="0">
                      <a:pos x="22" y="65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2" y="0"/>
                    </a:cxn>
                    <a:cxn ang="0">
                      <a:pos x="45" y="19"/>
                    </a:cxn>
                    <a:cxn ang="0">
                      <a:pos x="38" y="19"/>
                    </a:cxn>
                    <a:cxn ang="0">
                      <a:pos x="22" y="6"/>
                    </a:cxn>
                    <a:cxn ang="0">
                      <a:pos x="11" y="11"/>
                    </a:cxn>
                    <a:cxn ang="0">
                      <a:pos x="7" y="33"/>
                    </a:cxn>
                    <a:cxn ang="0">
                      <a:pos x="11" y="55"/>
                    </a:cxn>
                    <a:cxn ang="0">
                      <a:pos x="22" y="59"/>
                    </a:cxn>
                    <a:cxn ang="0">
                      <a:pos x="35" y="54"/>
                    </a:cxn>
                    <a:cxn ang="0">
                      <a:pos x="38" y="42"/>
                    </a:cxn>
                    <a:cxn ang="0">
                      <a:pos x="38" y="37"/>
                    </a:cxn>
                    <a:cxn ang="0">
                      <a:pos x="22" y="37"/>
                    </a:cxn>
                    <a:cxn ang="0">
                      <a:pos x="22" y="31"/>
                    </a:cxn>
                    <a:cxn ang="0">
                      <a:pos x="45" y="31"/>
                    </a:cxn>
                    <a:cxn ang="0">
                      <a:pos x="45" y="41"/>
                    </a:cxn>
                    <a:cxn ang="0">
                      <a:pos x="40" y="58"/>
                    </a:cxn>
                  </a:cxnLst>
                  <a:rect l="0" t="0" r="r" b="b"/>
                  <a:pathLst>
                    <a:path w="45" h="65">
                      <a:moveTo>
                        <a:pt x="40" y="58"/>
                      </a:moveTo>
                      <a:cubicBezTo>
                        <a:pt x="35" y="63"/>
                        <a:pt x="29" y="65"/>
                        <a:pt x="22" y="65"/>
                      </a:cubicBezTo>
                      <a:cubicBezTo>
                        <a:pt x="16" y="65"/>
                        <a:pt x="10" y="63"/>
                        <a:pt x="6" y="59"/>
                      </a:cubicBezTo>
                      <a:cubicBezTo>
                        <a:pt x="0" y="53"/>
                        <a:pt x="0" y="46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0" y="2"/>
                        <a:pt x="16" y="0"/>
                        <a:pt x="22" y="0"/>
                      </a:cubicBezTo>
                      <a:cubicBezTo>
                        <a:pt x="35" y="0"/>
                        <a:pt x="43" y="8"/>
                        <a:pt x="45" y="19"/>
                      </a:cubicBezTo>
                      <a:cubicBezTo>
                        <a:pt x="38" y="19"/>
                        <a:pt x="38" y="19"/>
                        <a:pt x="38" y="19"/>
                      </a:cubicBezTo>
                      <a:cubicBezTo>
                        <a:pt x="36" y="11"/>
                        <a:pt x="30" y="6"/>
                        <a:pt x="22" y="6"/>
                      </a:cubicBezTo>
                      <a:cubicBezTo>
                        <a:pt x="18" y="6"/>
                        <a:pt x="14" y="8"/>
                        <a:pt x="11" y="11"/>
                      </a:cubicBezTo>
                      <a:cubicBezTo>
                        <a:pt x="7" y="15"/>
                        <a:pt x="7" y="19"/>
                        <a:pt x="7" y="33"/>
                      </a:cubicBezTo>
                      <a:cubicBezTo>
                        <a:pt x="7" y="46"/>
                        <a:pt x="7" y="51"/>
                        <a:pt x="11" y="55"/>
                      </a:cubicBezTo>
                      <a:cubicBezTo>
                        <a:pt x="14" y="58"/>
                        <a:pt x="18" y="59"/>
                        <a:pt x="22" y="59"/>
                      </a:cubicBezTo>
                      <a:cubicBezTo>
                        <a:pt x="27" y="59"/>
                        <a:pt x="32" y="57"/>
                        <a:pt x="35" y="54"/>
                      </a:cubicBezTo>
                      <a:cubicBezTo>
                        <a:pt x="37" y="51"/>
                        <a:pt x="38" y="47"/>
                        <a:pt x="38" y="42"/>
                      </a:cubicBezTo>
                      <a:cubicBezTo>
                        <a:pt x="38" y="37"/>
                        <a:pt x="38" y="37"/>
                        <a:pt x="38" y="37"/>
                      </a:cubicBezTo>
                      <a:cubicBezTo>
                        <a:pt x="22" y="37"/>
                        <a:pt x="22" y="37"/>
                        <a:pt x="22" y="37"/>
                      </a:cubicBezTo>
                      <a:cubicBezTo>
                        <a:pt x="22" y="31"/>
                        <a:pt x="22" y="31"/>
                        <a:pt x="22" y="31"/>
                      </a:cubicBezTo>
                      <a:cubicBezTo>
                        <a:pt x="45" y="31"/>
                        <a:pt x="45" y="31"/>
                        <a:pt x="45" y="31"/>
                      </a:cubicBezTo>
                      <a:cubicBezTo>
                        <a:pt x="45" y="41"/>
                        <a:pt x="45" y="41"/>
                        <a:pt x="45" y="41"/>
                      </a:cubicBezTo>
                      <a:cubicBezTo>
                        <a:pt x="45" y="49"/>
                        <a:pt x="43" y="54"/>
                        <a:pt x="40" y="58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17"/>
                <p:cNvSpPr>
                  <a:spLocks/>
                </p:cNvSpPr>
                <p:nvPr userDrawn="1"/>
              </p:nvSpPr>
              <p:spPr bwMode="auto">
                <a:xfrm>
                  <a:off x="3278188" y="588963"/>
                  <a:ext cx="107950" cy="152400"/>
                </a:xfrm>
                <a:custGeom>
                  <a:avLst/>
                  <a:gdLst/>
                  <a:ahLst/>
                  <a:cxnLst>
                    <a:cxn ang="0">
                      <a:pos x="39" y="56"/>
                    </a:cxn>
                    <a:cxn ang="0">
                      <a:pos x="39" y="96"/>
                    </a:cxn>
                    <a:cxn ang="0">
                      <a:pos x="29" y="96"/>
                    </a:cxn>
                    <a:cxn ang="0">
                      <a:pos x="29" y="56"/>
                    </a:cxn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35" y="45"/>
                    </a:cxn>
                    <a:cxn ang="0">
                      <a:pos x="57" y="0"/>
                    </a:cxn>
                    <a:cxn ang="0">
                      <a:pos x="68" y="0"/>
                    </a:cxn>
                    <a:cxn ang="0">
                      <a:pos x="39" y="56"/>
                    </a:cxn>
                  </a:cxnLst>
                  <a:rect l="0" t="0" r="r" b="b"/>
                  <a:pathLst>
                    <a:path w="68" h="96">
                      <a:moveTo>
                        <a:pt x="39" y="56"/>
                      </a:moveTo>
                      <a:lnTo>
                        <a:pt x="39" y="96"/>
                      </a:lnTo>
                      <a:lnTo>
                        <a:pt x="29" y="96"/>
                      </a:lnTo>
                      <a:lnTo>
                        <a:pt x="29" y="56"/>
                      </a:ln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35" y="45"/>
                      </a:lnTo>
                      <a:lnTo>
                        <a:pt x="57" y="0"/>
                      </a:lnTo>
                      <a:lnTo>
                        <a:pt x="68" y="0"/>
                      </a:lnTo>
                      <a:lnTo>
                        <a:pt x="39" y="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18"/>
                <p:cNvSpPr>
                  <a:spLocks/>
                </p:cNvSpPr>
                <p:nvPr userDrawn="1"/>
              </p:nvSpPr>
              <p:spPr bwMode="auto">
                <a:xfrm>
                  <a:off x="2036763" y="801688"/>
                  <a:ext cx="107950" cy="158750"/>
                </a:xfrm>
                <a:custGeom>
                  <a:avLst/>
                  <a:gdLst/>
                  <a:ahLst/>
                  <a:cxnLst>
                    <a:cxn ang="0">
                      <a:pos x="22" y="66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2" y="0"/>
                    </a:cxn>
                    <a:cxn ang="0">
                      <a:pos x="45" y="19"/>
                    </a:cxn>
                    <a:cxn ang="0">
                      <a:pos x="37" y="19"/>
                    </a:cxn>
                    <a:cxn ang="0">
                      <a:pos x="22" y="6"/>
                    </a:cxn>
                    <a:cxn ang="0">
                      <a:pos x="11" y="11"/>
                    </a:cxn>
                    <a:cxn ang="0">
                      <a:pos x="7" y="33"/>
                    </a:cxn>
                    <a:cxn ang="0">
                      <a:pos x="11" y="55"/>
                    </a:cxn>
                    <a:cxn ang="0">
                      <a:pos x="22" y="60"/>
                    </a:cxn>
                    <a:cxn ang="0">
                      <a:pos x="38" y="47"/>
                    </a:cxn>
                    <a:cxn ang="0">
                      <a:pos x="45" y="47"/>
                    </a:cxn>
                    <a:cxn ang="0">
                      <a:pos x="22" y="66"/>
                    </a:cxn>
                  </a:cxnLst>
                  <a:rect l="0" t="0" r="r" b="b"/>
                  <a:pathLst>
                    <a:path w="45" h="66">
                      <a:moveTo>
                        <a:pt x="22" y="66"/>
                      </a:moveTo>
                      <a:cubicBezTo>
                        <a:pt x="16" y="66"/>
                        <a:pt x="10" y="63"/>
                        <a:pt x="6" y="59"/>
                      </a:cubicBezTo>
                      <a:cubicBezTo>
                        <a:pt x="0" y="53"/>
                        <a:pt x="0" y="47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0" y="3"/>
                        <a:pt x="16" y="0"/>
                        <a:pt x="22" y="0"/>
                      </a:cubicBezTo>
                      <a:cubicBezTo>
                        <a:pt x="34" y="0"/>
                        <a:pt x="42" y="7"/>
                        <a:pt x="45" y="19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6" y="12"/>
                        <a:pt x="30" y="6"/>
                        <a:pt x="22" y="6"/>
                      </a:cubicBezTo>
                      <a:cubicBezTo>
                        <a:pt x="18" y="6"/>
                        <a:pt x="14" y="8"/>
                        <a:pt x="11" y="11"/>
                      </a:cubicBezTo>
                      <a:cubicBezTo>
                        <a:pt x="7" y="15"/>
                        <a:pt x="7" y="20"/>
                        <a:pt x="7" y="33"/>
                      </a:cubicBezTo>
                      <a:cubicBezTo>
                        <a:pt x="7" y="46"/>
                        <a:pt x="7" y="51"/>
                        <a:pt x="11" y="55"/>
                      </a:cubicBezTo>
                      <a:cubicBezTo>
                        <a:pt x="14" y="58"/>
                        <a:pt x="18" y="60"/>
                        <a:pt x="22" y="60"/>
                      </a:cubicBezTo>
                      <a:cubicBezTo>
                        <a:pt x="30" y="60"/>
                        <a:pt x="36" y="54"/>
                        <a:pt x="38" y="47"/>
                      </a:cubicBezTo>
                      <a:cubicBezTo>
                        <a:pt x="45" y="47"/>
                        <a:pt x="45" y="47"/>
                        <a:pt x="45" y="47"/>
                      </a:cubicBezTo>
                      <a:cubicBezTo>
                        <a:pt x="42" y="59"/>
                        <a:pt x="34" y="66"/>
                        <a:pt x="22" y="6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19"/>
                <p:cNvSpPr>
                  <a:spLocks noEditPoints="1"/>
                </p:cNvSpPr>
                <p:nvPr userDrawn="1"/>
              </p:nvSpPr>
              <p:spPr bwMode="auto">
                <a:xfrm>
                  <a:off x="2174876" y="801688"/>
                  <a:ext cx="107950" cy="158750"/>
                </a:xfrm>
                <a:custGeom>
                  <a:avLst/>
                  <a:gdLst/>
                  <a:ahLst/>
                  <a:cxnLst>
                    <a:cxn ang="0">
                      <a:pos x="39" y="59"/>
                    </a:cxn>
                    <a:cxn ang="0">
                      <a:pos x="23" y="66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3" y="0"/>
                    </a:cxn>
                    <a:cxn ang="0">
                      <a:pos x="39" y="7"/>
                    </a:cxn>
                    <a:cxn ang="0">
                      <a:pos x="45" y="33"/>
                    </a:cxn>
                    <a:cxn ang="0">
                      <a:pos x="39" y="59"/>
                    </a:cxn>
                    <a:cxn ang="0">
                      <a:pos x="34" y="11"/>
                    </a:cxn>
                    <a:cxn ang="0">
                      <a:pos x="23" y="6"/>
                    </a:cxn>
                    <a:cxn ang="0">
                      <a:pos x="12" y="11"/>
                    </a:cxn>
                    <a:cxn ang="0">
                      <a:pos x="7" y="33"/>
                    </a:cxn>
                    <a:cxn ang="0">
                      <a:pos x="12" y="55"/>
                    </a:cxn>
                    <a:cxn ang="0">
                      <a:pos x="23" y="60"/>
                    </a:cxn>
                    <a:cxn ang="0">
                      <a:pos x="34" y="55"/>
                    </a:cxn>
                    <a:cxn ang="0">
                      <a:pos x="39" y="33"/>
                    </a:cxn>
                    <a:cxn ang="0">
                      <a:pos x="34" y="11"/>
                    </a:cxn>
                  </a:cxnLst>
                  <a:rect l="0" t="0" r="r" b="b"/>
                  <a:pathLst>
                    <a:path w="45" h="66">
                      <a:moveTo>
                        <a:pt x="39" y="59"/>
                      </a:moveTo>
                      <a:cubicBezTo>
                        <a:pt x="35" y="63"/>
                        <a:pt x="29" y="66"/>
                        <a:pt x="23" y="66"/>
                      </a:cubicBezTo>
                      <a:cubicBezTo>
                        <a:pt x="16" y="66"/>
                        <a:pt x="11" y="63"/>
                        <a:pt x="6" y="59"/>
                      </a:cubicBezTo>
                      <a:cubicBezTo>
                        <a:pt x="0" y="53"/>
                        <a:pt x="0" y="47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1" y="3"/>
                        <a:pt x="16" y="0"/>
                        <a:pt x="23" y="0"/>
                      </a:cubicBezTo>
                      <a:cubicBezTo>
                        <a:pt x="29" y="0"/>
                        <a:pt x="35" y="3"/>
                        <a:pt x="39" y="7"/>
                      </a:cubicBezTo>
                      <a:cubicBezTo>
                        <a:pt x="45" y="13"/>
                        <a:pt x="45" y="19"/>
                        <a:pt x="45" y="33"/>
                      </a:cubicBezTo>
                      <a:cubicBezTo>
                        <a:pt x="45" y="47"/>
                        <a:pt x="45" y="53"/>
                        <a:pt x="39" y="59"/>
                      </a:cubicBezTo>
                      <a:moveTo>
                        <a:pt x="34" y="11"/>
                      </a:moveTo>
                      <a:cubicBezTo>
                        <a:pt x="31" y="8"/>
                        <a:pt x="27" y="6"/>
                        <a:pt x="23" y="6"/>
                      </a:cubicBezTo>
                      <a:cubicBezTo>
                        <a:pt x="19" y="6"/>
                        <a:pt x="15" y="8"/>
                        <a:pt x="12" y="11"/>
                      </a:cubicBezTo>
                      <a:cubicBezTo>
                        <a:pt x="8" y="15"/>
                        <a:pt x="7" y="20"/>
                        <a:pt x="7" y="33"/>
                      </a:cubicBezTo>
                      <a:cubicBezTo>
                        <a:pt x="7" y="46"/>
                        <a:pt x="8" y="51"/>
                        <a:pt x="12" y="55"/>
                      </a:cubicBezTo>
                      <a:cubicBezTo>
                        <a:pt x="15" y="58"/>
                        <a:pt x="19" y="60"/>
                        <a:pt x="23" y="60"/>
                      </a:cubicBezTo>
                      <a:cubicBezTo>
                        <a:pt x="27" y="60"/>
                        <a:pt x="31" y="58"/>
                        <a:pt x="34" y="55"/>
                      </a:cubicBezTo>
                      <a:cubicBezTo>
                        <a:pt x="38" y="51"/>
                        <a:pt x="39" y="46"/>
                        <a:pt x="39" y="33"/>
                      </a:cubicBezTo>
                      <a:cubicBezTo>
                        <a:pt x="39" y="20"/>
                        <a:pt x="38" y="15"/>
                        <a:pt x="34" y="11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20"/>
                <p:cNvSpPr>
                  <a:spLocks/>
                </p:cNvSpPr>
                <p:nvPr userDrawn="1"/>
              </p:nvSpPr>
              <p:spPr bwMode="auto">
                <a:xfrm>
                  <a:off x="2320926" y="804863"/>
                  <a:ext cx="112713" cy="152400"/>
                </a:xfrm>
                <a:custGeom>
                  <a:avLst/>
                  <a:gdLst/>
                  <a:ahLst/>
                  <a:cxnLst>
                    <a:cxn ang="0">
                      <a:pos x="62" y="96"/>
                    </a:cxn>
                    <a:cxn ang="0">
                      <a:pos x="10" y="19"/>
                    </a:cxn>
                    <a:cxn ang="0">
                      <a:pos x="10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60" y="77"/>
                    </a:cxn>
                    <a:cxn ang="0">
                      <a:pos x="60" y="0"/>
                    </a:cxn>
                    <a:cxn ang="0">
                      <a:pos x="71" y="0"/>
                    </a:cxn>
                    <a:cxn ang="0">
                      <a:pos x="71" y="96"/>
                    </a:cxn>
                    <a:cxn ang="0">
                      <a:pos x="62" y="96"/>
                    </a:cxn>
                  </a:cxnLst>
                  <a:rect l="0" t="0" r="r" b="b"/>
                  <a:pathLst>
                    <a:path w="71" h="96">
                      <a:moveTo>
                        <a:pt x="62" y="96"/>
                      </a:moveTo>
                      <a:lnTo>
                        <a:pt x="10" y="19"/>
                      </a:lnTo>
                      <a:lnTo>
                        <a:pt x="10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60" y="77"/>
                      </a:lnTo>
                      <a:lnTo>
                        <a:pt x="60" y="0"/>
                      </a:lnTo>
                      <a:lnTo>
                        <a:pt x="71" y="0"/>
                      </a:lnTo>
                      <a:lnTo>
                        <a:pt x="71" y="96"/>
                      </a:lnTo>
                      <a:lnTo>
                        <a:pt x="62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21"/>
                <p:cNvSpPr>
                  <a:spLocks/>
                </p:cNvSpPr>
                <p:nvPr userDrawn="1"/>
              </p:nvSpPr>
              <p:spPr bwMode="auto">
                <a:xfrm>
                  <a:off x="2474913" y="804863"/>
                  <a:ext cx="95250" cy="152400"/>
                </a:xfrm>
                <a:custGeom>
                  <a:avLst/>
                  <a:gdLst/>
                  <a:ahLst/>
                  <a:cxnLst>
                    <a:cxn ang="0">
                      <a:pos x="10" y="9"/>
                    </a:cxn>
                    <a:cxn ang="0">
                      <a:pos x="10" y="45"/>
                    </a:cxn>
                    <a:cxn ang="0">
                      <a:pos x="54" y="45"/>
                    </a:cxn>
                    <a:cxn ang="0">
                      <a:pos x="54" y="54"/>
                    </a:cxn>
                    <a:cxn ang="0">
                      <a:pos x="10" y="54"/>
                    </a:cxn>
                    <a:cxn ang="0">
                      <a:pos x="10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60" y="0"/>
                    </a:cxn>
                    <a:cxn ang="0">
                      <a:pos x="60" y="9"/>
                    </a:cxn>
                    <a:cxn ang="0">
                      <a:pos x="10" y="9"/>
                    </a:cxn>
                  </a:cxnLst>
                  <a:rect l="0" t="0" r="r" b="b"/>
                  <a:pathLst>
                    <a:path w="60" h="96">
                      <a:moveTo>
                        <a:pt x="10" y="9"/>
                      </a:moveTo>
                      <a:lnTo>
                        <a:pt x="10" y="45"/>
                      </a:lnTo>
                      <a:lnTo>
                        <a:pt x="54" y="45"/>
                      </a:lnTo>
                      <a:lnTo>
                        <a:pt x="54" y="54"/>
                      </a:lnTo>
                      <a:lnTo>
                        <a:pt x="10" y="54"/>
                      </a:lnTo>
                      <a:lnTo>
                        <a:pt x="10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lnTo>
                        <a:pt x="60" y="0"/>
                      </a:lnTo>
                      <a:lnTo>
                        <a:pt x="60" y="9"/>
                      </a:lnTo>
                      <a:lnTo>
                        <a:pt x="10" y="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22"/>
                <p:cNvSpPr>
                  <a:spLocks/>
                </p:cNvSpPr>
                <p:nvPr userDrawn="1"/>
              </p:nvSpPr>
              <p:spPr bwMode="auto">
                <a:xfrm>
                  <a:off x="2601913" y="804863"/>
                  <a:ext cx="95250" cy="152400"/>
                </a:xfrm>
                <a:custGeom>
                  <a:avLst/>
                  <a:gdLst/>
                  <a:ahLst/>
                  <a:cxnLst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60" y="0"/>
                    </a:cxn>
                    <a:cxn ang="0">
                      <a:pos x="60" y="9"/>
                    </a:cxn>
                    <a:cxn ang="0">
                      <a:pos x="10" y="9"/>
                    </a:cxn>
                    <a:cxn ang="0">
                      <a:pos x="10" y="43"/>
                    </a:cxn>
                    <a:cxn ang="0">
                      <a:pos x="53" y="43"/>
                    </a:cxn>
                    <a:cxn ang="0">
                      <a:pos x="53" y="53"/>
                    </a:cxn>
                    <a:cxn ang="0">
                      <a:pos x="10" y="53"/>
                    </a:cxn>
                    <a:cxn ang="0">
                      <a:pos x="10" y="87"/>
                    </a:cxn>
                    <a:cxn ang="0">
                      <a:pos x="60" y="87"/>
                    </a:cxn>
                    <a:cxn ang="0">
                      <a:pos x="60" y="96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60" h="96">
                      <a:moveTo>
                        <a:pt x="0" y="96"/>
                      </a:moveTo>
                      <a:lnTo>
                        <a:pt x="0" y="0"/>
                      </a:lnTo>
                      <a:lnTo>
                        <a:pt x="60" y="0"/>
                      </a:lnTo>
                      <a:lnTo>
                        <a:pt x="60" y="9"/>
                      </a:lnTo>
                      <a:lnTo>
                        <a:pt x="10" y="9"/>
                      </a:lnTo>
                      <a:lnTo>
                        <a:pt x="10" y="43"/>
                      </a:lnTo>
                      <a:lnTo>
                        <a:pt x="53" y="43"/>
                      </a:lnTo>
                      <a:lnTo>
                        <a:pt x="53" y="53"/>
                      </a:lnTo>
                      <a:lnTo>
                        <a:pt x="10" y="53"/>
                      </a:lnTo>
                      <a:lnTo>
                        <a:pt x="10" y="87"/>
                      </a:lnTo>
                      <a:lnTo>
                        <a:pt x="60" y="87"/>
                      </a:lnTo>
                      <a:lnTo>
                        <a:pt x="60" y="96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23"/>
                <p:cNvSpPr>
                  <a:spLocks noEditPoints="1"/>
                </p:cNvSpPr>
                <p:nvPr userDrawn="1"/>
              </p:nvSpPr>
              <p:spPr bwMode="auto">
                <a:xfrm>
                  <a:off x="2730501" y="804863"/>
                  <a:ext cx="107950" cy="152400"/>
                </a:xfrm>
                <a:custGeom>
                  <a:avLst/>
                  <a:gdLst/>
                  <a:ahLst/>
                  <a:cxnLst>
                    <a:cxn ang="0">
                      <a:pos x="37" y="64"/>
                    </a:cxn>
                    <a:cxn ang="0">
                      <a:pos x="22" y="36"/>
                    </a:cxn>
                    <a:cxn ang="0">
                      <a:pos x="7" y="36"/>
                    </a:cxn>
                    <a:cxn ang="0">
                      <a:pos x="7" y="64"/>
                    </a:cxn>
                    <a:cxn ang="0">
                      <a:pos x="0" y="64"/>
                    </a:cxn>
                    <a:cxn ang="0">
                      <a:pos x="0" y="0"/>
                    </a:cxn>
                    <a:cxn ang="0">
                      <a:pos x="25" y="0"/>
                    </a:cxn>
                    <a:cxn ang="0">
                      <a:pos x="44" y="18"/>
                    </a:cxn>
                    <a:cxn ang="0">
                      <a:pos x="30" y="35"/>
                    </a:cxn>
                    <a:cxn ang="0">
                      <a:pos x="45" y="64"/>
                    </a:cxn>
                    <a:cxn ang="0">
                      <a:pos x="37" y="64"/>
                    </a:cxn>
                    <a:cxn ang="0">
                      <a:pos x="24" y="6"/>
                    </a:cxn>
                    <a:cxn ang="0">
                      <a:pos x="7" y="6"/>
                    </a:cxn>
                    <a:cxn ang="0">
                      <a:pos x="7" y="30"/>
                    </a:cxn>
                    <a:cxn ang="0">
                      <a:pos x="24" y="30"/>
                    </a:cxn>
                    <a:cxn ang="0">
                      <a:pos x="37" y="18"/>
                    </a:cxn>
                    <a:cxn ang="0">
                      <a:pos x="24" y="6"/>
                    </a:cxn>
                  </a:cxnLst>
                  <a:rect l="0" t="0" r="r" b="b"/>
                  <a:pathLst>
                    <a:path w="45" h="64">
                      <a:moveTo>
                        <a:pt x="37" y="64"/>
                      </a:moveTo>
                      <a:cubicBezTo>
                        <a:pt x="22" y="36"/>
                        <a:pt x="22" y="36"/>
                        <a:pt x="22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64"/>
                        <a:pt x="7" y="64"/>
                        <a:pt x="7" y="64"/>
                      </a:cubicBez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36" y="0"/>
                        <a:pt x="44" y="7"/>
                        <a:pt x="44" y="18"/>
                      </a:cubicBezTo>
                      <a:cubicBezTo>
                        <a:pt x="44" y="27"/>
                        <a:pt x="38" y="33"/>
                        <a:pt x="30" y="35"/>
                      </a:cubicBezTo>
                      <a:cubicBezTo>
                        <a:pt x="45" y="64"/>
                        <a:pt x="45" y="64"/>
                        <a:pt x="45" y="64"/>
                      </a:cubicBezTo>
                      <a:lnTo>
                        <a:pt x="37" y="64"/>
                      </a:lnTo>
                      <a:close/>
                      <a:moveTo>
                        <a:pt x="24" y="6"/>
                      </a:move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24" y="30"/>
                        <a:pt x="24" y="30"/>
                        <a:pt x="24" y="30"/>
                      </a:cubicBezTo>
                      <a:cubicBezTo>
                        <a:pt x="31" y="30"/>
                        <a:pt x="37" y="26"/>
                        <a:pt x="37" y="18"/>
                      </a:cubicBezTo>
                      <a:cubicBezTo>
                        <a:pt x="37" y="10"/>
                        <a:pt x="31" y="6"/>
                        <a:pt x="24" y="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24"/>
                <p:cNvSpPr>
                  <a:spLocks/>
                </p:cNvSpPr>
                <p:nvPr userDrawn="1"/>
              </p:nvSpPr>
              <p:spPr bwMode="auto">
                <a:xfrm>
                  <a:off x="2871788" y="804863"/>
                  <a:ext cx="96838" cy="152400"/>
                </a:xfrm>
                <a:custGeom>
                  <a:avLst/>
                  <a:gdLst/>
                  <a:ahLst/>
                  <a:cxnLst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61" y="0"/>
                    </a:cxn>
                    <a:cxn ang="0">
                      <a:pos x="61" y="9"/>
                    </a:cxn>
                    <a:cxn ang="0">
                      <a:pos x="10" y="9"/>
                    </a:cxn>
                    <a:cxn ang="0">
                      <a:pos x="10" y="43"/>
                    </a:cxn>
                    <a:cxn ang="0">
                      <a:pos x="53" y="43"/>
                    </a:cxn>
                    <a:cxn ang="0">
                      <a:pos x="53" y="53"/>
                    </a:cxn>
                    <a:cxn ang="0">
                      <a:pos x="10" y="53"/>
                    </a:cxn>
                    <a:cxn ang="0">
                      <a:pos x="10" y="87"/>
                    </a:cxn>
                    <a:cxn ang="0">
                      <a:pos x="61" y="87"/>
                    </a:cxn>
                    <a:cxn ang="0">
                      <a:pos x="61" y="96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61" h="96">
                      <a:moveTo>
                        <a:pt x="0" y="96"/>
                      </a:moveTo>
                      <a:lnTo>
                        <a:pt x="0" y="0"/>
                      </a:lnTo>
                      <a:lnTo>
                        <a:pt x="61" y="0"/>
                      </a:lnTo>
                      <a:lnTo>
                        <a:pt x="61" y="9"/>
                      </a:lnTo>
                      <a:lnTo>
                        <a:pt x="10" y="9"/>
                      </a:lnTo>
                      <a:lnTo>
                        <a:pt x="10" y="43"/>
                      </a:lnTo>
                      <a:lnTo>
                        <a:pt x="53" y="43"/>
                      </a:lnTo>
                      <a:lnTo>
                        <a:pt x="53" y="53"/>
                      </a:lnTo>
                      <a:lnTo>
                        <a:pt x="10" y="53"/>
                      </a:lnTo>
                      <a:lnTo>
                        <a:pt x="10" y="87"/>
                      </a:lnTo>
                      <a:lnTo>
                        <a:pt x="61" y="87"/>
                      </a:lnTo>
                      <a:lnTo>
                        <a:pt x="61" y="96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 25"/>
                <p:cNvSpPr>
                  <a:spLocks/>
                </p:cNvSpPr>
                <p:nvPr userDrawn="1"/>
              </p:nvSpPr>
              <p:spPr bwMode="auto">
                <a:xfrm>
                  <a:off x="3000376" y="804863"/>
                  <a:ext cx="114300" cy="152400"/>
                </a:xfrm>
                <a:custGeom>
                  <a:avLst/>
                  <a:gdLst/>
                  <a:ahLst/>
                  <a:cxnLst>
                    <a:cxn ang="0">
                      <a:pos x="62" y="96"/>
                    </a:cxn>
                    <a:cxn ang="0">
                      <a:pos x="10" y="19"/>
                    </a:cxn>
                    <a:cxn ang="0">
                      <a:pos x="10" y="96"/>
                    </a:cxn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62" y="77"/>
                    </a:cxn>
                    <a:cxn ang="0">
                      <a:pos x="62" y="0"/>
                    </a:cxn>
                    <a:cxn ang="0">
                      <a:pos x="72" y="0"/>
                    </a:cxn>
                    <a:cxn ang="0">
                      <a:pos x="72" y="96"/>
                    </a:cxn>
                    <a:cxn ang="0">
                      <a:pos x="62" y="96"/>
                    </a:cxn>
                  </a:cxnLst>
                  <a:rect l="0" t="0" r="r" b="b"/>
                  <a:pathLst>
                    <a:path w="72" h="96">
                      <a:moveTo>
                        <a:pt x="62" y="96"/>
                      </a:moveTo>
                      <a:lnTo>
                        <a:pt x="10" y="19"/>
                      </a:lnTo>
                      <a:lnTo>
                        <a:pt x="10" y="96"/>
                      </a:lnTo>
                      <a:lnTo>
                        <a:pt x="0" y="96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62" y="77"/>
                      </a:lnTo>
                      <a:lnTo>
                        <a:pt x="62" y="0"/>
                      </a:lnTo>
                      <a:lnTo>
                        <a:pt x="72" y="0"/>
                      </a:lnTo>
                      <a:lnTo>
                        <a:pt x="72" y="96"/>
                      </a:lnTo>
                      <a:lnTo>
                        <a:pt x="62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 26"/>
                <p:cNvSpPr>
                  <a:spLocks/>
                </p:cNvSpPr>
                <p:nvPr userDrawn="1"/>
              </p:nvSpPr>
              <p:spPr bwMode="auto">
                <a:xfrm>
                  <a:off x="3151188" y="801688"/>
                  <a:ext cx="107950" cy="158750"/>
                </a:xfrm>
                <a:custGeom>
                  <a:avLst/>
                  <a:gdLst/>
                  <a:ahLst/>
                  <a:cxnLst>
                    <a:cxn ang="0">
                      <a:pos x="23" y="66"/>
                    </a:cxn>
                    <a:cxn ang="0">
                      <a:pos x="6" y="59"/>
                    </a:cxn>
                    <a:cxn ang="0">
                      <a:pos x="0" y="33"/>
                    </a:cxn>
                    <a:cxn ang="0">
                      <a:pos x="6" y="7"/>
                    </a:cxn>
                    <a:cxn ang="0">
                      <a:pos x="23" y="0"/>
                    </a:cxn>
                    <a:cxn ang="0">
                      <a:pos x="45" y="19"/>
                    </a:cxn>
                    <a:cxn ang="0">
                      <a:pos x="38" y="19"/>
                    </a:cxn>
                    <a:cxn ang="0">
                      <a:pos x="23" y="6"/>
                    </a:cxn>
                    <a:cxn ang="0">
                      <a:pos x="11" y="11"/>
                    </a:cxn>
                    <a:cxn ang="0">
                      <a:pos x="7" y="33"/>
                    </a:cxn>
                    <a:cxn ang="0">
                      <a:pos x="11" y="55"/>
                    </a:cxn>
                    <a:cxn ang="0">
                      <a:pos x="23" y="60"/>
                    </a:cxn>
                    <a:cxn ang="0">
                      <a:pos x="38" y="47"/>
                    </a:cxn>
                    <a:cxn ang="0">
                      <a:pos x="45" y="47"/>
                    </a:cxn>
                    <a:cxn ang="0">
                      <a:pos x="23" y="66"/>
                    </a:cxn>
                  </a:cxnLst>
                  <a:rect l="0" t="0" r="r" b="b"/>
                  <a:pathLst>
                    <a:path w="45" h="66">
                      <a:moveTo>
                        <a:pt x="23" y="66"/>
                      </a:moveTo>
                      <a:cubicBezTo>
                        <a:pt x="16" y="66"/>
                        <a:pt x="10" y="63"/>
                        <a:pt x="6" y="59"/>
                      </a:cubicBezTo>
                      <a:cubicBezTo>
                        <a:pt x="0" y="53"/>
                        <a:pt x="0" y="47"/>
                        <a:pt x="0" y="33"/>
                      </a:cubicBezTo>
                      <a:cubicBezTo>
                        <a:pt x="0" y="19"/>
                        <a:pt x="0" y="13"/>
                        <a:pt x="6" y="7"/>
                      </a:cubicBezTo>
                      <a:cubicBezTo>
                        <a:pt x="10" y="3"/>
                        <a:pt x="16" y="0"/>
                        <a:pt x="23" y="0"/>
                      </a:cubicBezTo>
                      <a:cubicBezTo>
                        <a:pt x="34" y="0"/>
                        <a:pt x="43" y="7"/>
                        <a:pt x="45" y="19"/>
                      </a:cubicBezTo>
                      <a:cubicBezTo>
                        <a:pt x="38" y="19"/>
                        <a:pt x="38" y="19"/>
                        <a:pt x="38" y="19"/>
                      </a:cubicBezTo>
                      <a:cubicBezTo>
                        <a:pt x="36" y="12"/>
                        <a:pt x="31" y="6"/>
                        <a:pt x="23" y="6"/>
                      </a:cubicBezTo>
                      <a:cubicBezTo>
                        <a:pt x="18" y="6"/>
                        <a:pt x="14" y="8"/>
                        <a:pt x="11" y="11"/>
                      </a:cubicBezTo>
                      <a:cubicBezTo>
                        <a:pt x="7" y="15"/>
                        <a:pt x="7" y="20"/>
                        <a:pt x="7" y="33"/>
                      </a:cubicBezTo>
                      <a:cubicBezTo>
                        <a:pt x="7" y="46"/>
                        <a:pt x="7" y="51"/>
                        <a:pt x="11" y="55"/>
                      </a:cubicBezTo>
                      <a:cubicBezTo>
                        <a:pt x="14" y="58"/>
                        <a:pt x="18" y="60"/>
                        <a:pt x="23" y="60"/>
                      </a:cubicBezTo>
                      <a:cubicBezTo>
                        <a:pt x="31" y="60"/>
                        <a:pt x="36" y="54"/>
                        <a:pt x="38" y="47"/>
                      </a:cubicBezTo>
                      <a:cubicBezTo>
                        <a:pt x="45" y="47"/>
                        <a:pt x="45" y="47"/>
                        <a:pt x="45" y="47"/>
                      </a:cubicBezTo>
                      <a:cubicBezTo>
                        <a:pt x="43" y="59"/>
                        <a:pt x="34" y="66"/>
                        <a:pt x="23" y="6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 27"/>
                <p:cNvSpPr>
                  <a:spLocks/>
                </p:cNvSpPr>
                <p:nvPr userDrawn="1"/>
              </p:nvSpPr>
              <p:spPr bwMode="auto">
                <a:xfrm>
                  <a:off x="3292476" y="804863"/>
                  <a:ext cx="95250" cy="152400"/>
                </a:xfrm>
                <a:custGeom>
                  <a:avLst/>
                  <a:gdLst/>
                  <a:ahLst/>
                  <a:cxnLst>
                    <a:cxn ang="0">
                      <a:pos x="0" y="96"/>
                    </a:cxn>
                    <a:cxn ang="0">
                      <a:pos x="0" y="0"/>
                    </a:cxn>
                    <a:cxn ang="0">
                      <a:pos x="60" y="0"/>
                    </a:cxn>
                    <a:cxn ang="0">
                      <a:pos x="60" y="9"/>
                    </a:cxn>
                    <a:cxn ang="0">
                      <a:pos x="11" y="9"/>
                    </a:cxn>
                    <a:cxn ang="0">
                      <a:pos x="11" y="43"/>
                    </a:cxn>
                    <a:cxn ang="0">
                      <a:pos x="53" y="43"/>
                    </a:cxn>
                    <a:cxn ang="0">
                      <a:pos x="53" y="53"/>
                    </a:cxn>
                    <a:cxn ang="0">
                      <a:pos x="11" y="53"/>
                    </a:cxn>
                    <a:cxn ang="0">
                      <a:pos x="11" y="87"/>
                    </a:cxn>
                    <a:cxn ang="0">
                      <a:pos x="60" y="87"/>
                    </a:cxn>
                    <a:cxn ang="0">
                      <a:pos x="60" y="96"/>
                    </a:cxn>
                    <a:cxn ang="0">
                      <a:pos x="0" y="96"/>
                    </a:cxn>
                  </a:cxnLst>
                  <a:rect l="0" t="0" r="r" b="b"/>
                  <a:pathLst>
                    <a:path w="60" h="96">
                      <a:moveTo>
                        <a:pt x="0" y="96"/>
                      </a:moveTo>
                      <a:lnTo>
                        <a:pt x="0" y="0"/>
                      </a:lnTo>
                      <a:lnTo>
                        <a:pt x="60" y="0"/>
                      </a:lnTo>
                      <a:lnTo>
                        <a:pt x="60" y="9"/>
                      </a:lnTo>
                      <a:lnTo>
                        <a:pt x="11" y="9"/>
                      </a:lnTo>
                      <a:lnTo>
                        <a:pt x="11" y="43"/>
                      </a:lnTo>
                      <a:lnTo>
                        <a:pt x="53" y="43"/>
                      </a:lnTo>
                      <a:lnTo>
                        <a:pt x="53" y="53"/>
                      </a:lnTo>
                      <a:lnTo>
                        <a:pt x="11" y="53"/>
                      </a:lnTo>
                      <a:lnTo>
                        <a:pt x="11" y="87"/>
                      </a:lnTo>
                      <a:lnTo>
                        <a:pt x="60" y="87"/>
                      </a:lnTo>
                      <a:lnTo>
                        <a:pt x="60" y="96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5" name="Rectangle 14"/>
          <p:cNvSpPr/>
          <p:nvPr userDrawn="1"/>
        </p:nvSpPr>
        <p:spPr>
          <a:xfrm>
            <a:off x="0" y="2423160"/>
            <a:ext cx="10972800" cy="37490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3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76867" y="3081528"/>
            <a:ext cx="9546336" cy="13501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800" b="1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21" y="272816"/>
            <a:ext cx="9416469" cy="1033272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accent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3721" y="1400959"/>
            <a:ext cx="9416469" cy="4498848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  <a:defRPr sz="2600">
                <a:solidFill>
                  <a:schemeClr val="bg2"/>
                </a:solidFill>
                <a:latin typeface="Trebuchet MS" pitchFamily="34" charset="0"/>
              </a:defRPr>
            </a:lvl1pPr>
            <a:lvl2pPr>
              <a:spcBef>
                <a:spcPts val="600"/>
              </a:spcBef>
              <a:spcAft>
                <a:spcPts val="300"/>
              </a:spcAft>
              <a:buFont typeface="Trebuchet MS" pitchFamily="34" charset="0"/>
              <a:buChar char="—"/>
              <a:defRPr sz="2200">
                <a:solidFill>
                  <a:schemeClr val="bg2"/>
                </a:solidFill>
                <a:latin typeface="Trebuchet MS" pitchFamily="34" charset="0"/>
              </a:defRPr>
            </a:lvl2pPr>
            <a:lvl3pPr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  <a:defRPr sz="1800">
                <a:solidFill>
                  <a:schemeClr val="bg2"/>
                </a:solidFill>
                <a:latin typeface="Trebuchet MS" pitchFamily="34" charset="0"/>
              </a:defRPr>
            </a:lvl3pPr>
            <a:lvl4pPr>
              <a:spcBef>
                <a:spcPts val="600"/>
              </a:spcBef>
              <a:spcAft>
                <a:spcPts val="300"/>
              </a:spcAft>
              <a:buFont typeface="Trebuchet MS" pitchFamily="34" charset="0"/>
              <a:buChar char="—"/>
              <a:defRPr sz="1400">
                <a:solidFill>
                  <a:schemeClr val="bg2"/>
                </a:solidFill>
                <a:latin typeface="Trebuchet MS" pitchFamily="34" charset="0"/>
              </a:defRPr>
            </a:lvl4pPr>
            <a:lvl5pPr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chemeClr val="bg2"/>
                </a:solidFill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21" y="272816"/>
            <a:ext cx="9416471" cy="1033272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accent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7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1" y="0"/>
            <a:ext cx="10972801" cy="6172200"/>
            <a:chOff x="-1" y="0"/>
            <a:chExt cx="10972801" cy="6172200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-1" y="0"/>
              <a:ext cx="10972801" cy="6172200"/>
              <a:chOff x="-1" y="0"/>
              <a:chExt cx="10972801" cy="6172200"/>
            </a:xfrm>
          </p:grpSpPr>
          <p:pic>
            <p:nvPicPr>
              <p:cNvPr id="1029" name="Picture 5" descr="\\Netapp-hq03\creative\EVENTS\EVENTS_2011\11_GTC\GTC_2011_PPT_Templates\Assets\GTC_PPT_16x9_TEMPLATE_TalkSeries.jpg"/>
              <p:cNvPicPr>
                <a:picLocks noChangeAspect="1" noChangeArrowheads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" y="0"/>
                <a:ext cx="10972801" cy="6172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Rectangle 3"/>
              <p:cNvSpPr/>
              <p:nvPr userDrawn="1"/>
            </p:nvSpPr>
            <p:spPr>
              <a:xfrm>
                <a:off x="9423400" y="5545667"/>
                <a:ext cx="1549400" cy="62653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Picture 2" descr="\\netapp-hqmktg\creative\CAMPAIGN\2011_CAMPAIGNS\11_GTC\KEY_VISUAL\2.0\chipRainbow_001.jpg"/>
            <p:cNvPicPr>
              <a:picLocks noChangeAspect="1" noChangeArrowheads="1"/>
            </p:cNvPicPr>
            <p:nvPr userDrawn="1"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0" y="3541099"/>
              <a:ext cx="960895" cy="2631101"/>
            </a:xfrm>
            <a:prstGeom prst="rect">
              <a:avLst/>
            </a:prstGeom>
            <a:noFill/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3721" y="272817"/>
            <a:ext cx="9418570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3721" y="1400960"/>
            <a:ext cx="9418570" cy="4498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latin typeface="+mj-lt"/>
          <a:ea typeface="MS PGothic" pitchFamily="34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Trebuchet MS" pitchFamily="34" charset="0"/>
          <a:ea typeface="MS PGothic" pitchFamily="34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Trebuchet MS" pitchFamily="34" charset="0"/>
          <a:ea typeface="MS PGothic" pitchFamily="34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Trebuchet MS" pitchFamily="34" charset="0"/>
          <a:ea typeface="MS PGothic" pitchFamily="34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Trebuchet MS" pitchFamily="34" charset="0"/>
          <a:ea typeface="MS PGothic" pitchFamily="34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31775" indent="-231775" algn="l" defTabSz="457200" rtl="0" eaLnBrk="0" fontAlgn="base" hangingPunct="0">
        <a:spcBef>
          <a:spcPts val="600"/>
        </a:spcBef>
        <a:spcAft>
          <a:spcPts val="30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ts val="600"/>
        </a:spcBef>
        <a:spcAft>
          <a:spcPts val="30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ts val="30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600200" indent="-228600" algn="l" defTabSz="457200" rtl="0" eaLnBrk="0" fontAlgn="base" hangingPunct="0">
        <a:spcBef>
          <a:spcPts val="600"/>
        </a:spcBef>
        <a:spcAft>
          <a:spcPts val="3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2001838" indent="-173038" algn="l" defTabSz="457200" rtl="0" eaLnBrk="0" fontAlgn="base" hangingPunct="0">
        <a:spcBef>
          <a:spcPts val="600"/>
        </a:spcBef>
        <a:spcAft>
          <a:spcPts val="300"/>
        </a:spcAft>
        <a:buFont typeface="Arial" pitchFamily="34" charset="0"/>
        <a:buChar char="•"/>
        <a:tabLst>
          <a:tab pos="2173288" algn="l"/>
        </a:tabLst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df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cl.cs.utk.edu/plasma" TargetMode="External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cl.cs.utk.edu/magm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df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76867" y="2393183"/>
            <a:ext cx="9546336" cy="1350168"/>
          </a:xfrm>
        </p:spPr>
        <p:txBody>
          <a:bodyPr/>
          <a:lstStyle/>
          <a:p>
            <a:r>
              <a:rPr lang="en-US" dirty="0" smtClean="0"/>
              <a:t>MAGMA: </a:t>
            </a:r>
            <a:r>
              <a:rPr lang="en-US" i="1" dirty="0" smtClean="0"/>
              <a:t>A Breakthrough in Solvers </a:t>
            </a:r>
            <a:br>
              <a:rPr lang="en-US" i="1" dirty="0" smtClean="0"/>
            </a:br>
            <a:r>
              <a:rPr lang="en-US" i="1" dirty="0" smtClean="0"/>
              <a:t>             for </a:t>
            </a:r>
            <a:r>
              <a:rPr lang="en-US" i="1" dirty="0" err="1" smtClean="0"/>
              <a:t>Eigenvalue</a:t>
            </a:r>
            <a:r>
              <a:rPr lang="en-US" i="1" dirty="0" smtClean="0"/>
              <a:t> Problems</a:t>
            </a:r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680795" y="4416739"/>
            <a:ext cx="9546336" cy="1350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Stan Tomov 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</a:t>
            </a:r>
            <a:r>
              <a:rPr lang="en-US" sz="2162" b="1" dirty="0" err="1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w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/ J. </a:t>
            </a:r>
            <a:r>
              <a:rPr lang="en-US" sz="2162" b="1" dirty="0" err="1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Dongarra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, A. </a:t>
            </a:r>
            <a:r>
              <a:rPr lang="en-US" sz="2162" b="1" dirty="0" err="1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Haidar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, I. Yamazaki, T. Dong</a:t>
            </a:r>
            <a:b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</a:b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                             T. </a:t>
            </a:r>
            <a:r>
              <a:rPr lang="en-US" sz="2162" b="1" dirty="0" err="1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Schulthess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(ETH), and R. </a:t>
            </a:r>
            <a:r>
              <a:rPr lang="en-US" sz="2162" b="1" dirty="0" err="1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Solca</a:t>
            </a:r>
            <a:r>
              <a:rPr lang="en-US" sz="2162" b="1" dirty="0" smtClean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(ETH) </a:t>
            </a:r>
          </a:p>
          <a:p>
            <a:pPr marL="0" marR="0" lvl="0" indent="0" algn="l" defTabSz="457200" rtl="0" eaLnBrk="0" fontAlgn="base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S PGothic" pitchFamily="34" charset="-128"/>
                <a:cs typeface="Arial"/>
              </a:rPr>
              <a:t>University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S PGothic" pitchFamily="34" charset="-128"/>
                <a:cs typeface="Arial"/>
              </a:rPr>
              <a:t> of Tennessee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MS PGothic" pitchFamily="34" charset="-128"/>
              <a:cs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Hybrid Two-Sided Factorizations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135" y="1095546"/>
            <a:ext cx="6133846" cy="4883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fast BLAS to fast </a:t>
            </a:r>
            <a:r>
              <a:rPr lang="en-US" dirty="0" err="1" smtClean="0"/>
              <a:t>tridiagonalization</a:t>
            </a:r>
            <a:endParaRPr lang="en-US" dirty="0"/>
          </a:p>
        </p:txBody>
      </p:sp>
      <p:pic>
        <p:nvPicPr>
          <p:cNvPr id="4" name="Content Placeholder 3" descr="dsytrd_keen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8634" r="-28634"/>
              <a:stretch>
                <a:fillRect/>
              </a:stretch>
            </p:blipFill>
          </mc:Choice>
          <mc:Fallback>
            <p:blipFill>
              <a:blip r:embed="rId3"/>
              <a:srcRect l="-28634" r="-28634"/>
              <a:stretch>
                <a:fillRect/>
              </a:stretch>
            </p:blipFill>
          </mc:Fallback>
        </mc:AlternateContent>
        <p:spPr>
          <a:xfrm>
            <a:off x="-132211" y="1439739"/>
            <a:ext cx="8150397" cy="3893820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621243" y="1434884"/>
            <a:ext cx="4097722" cy="3786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31775" marR="0" lvl="0" indent="-231775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rebuchet MS" pitchFamily="34" charset="0"/>
                <a:ea typeface="MS PGothic" pitchFamily="34" charset="-128"/>
                <a:cs typeface="ＭＳ Ｐゴシック" pitchFamily="-65" charset="-128"/>
              </a:rPr>
              <a:t>50 % of the flops are in SYMV</a:t>
            </a:r>
          </a:p>
          <a:p>
            <a:pPr marL="231775" marR="0" lvl="0" indent="-231775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Memory bound, i.e. does not scale well on multicore CPUs</a:t>
            </a:r>
          </a:p>
          <a:p>
            <a:pPr marL="231775" marR="0" lvl="0" indent="-231775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Use the </a:t>
            </a:r>
            <a:r>
              <a:rPr lang="en-US" sz="2000" dirty="0" err="1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GPU’s</a:t>
            </a: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 high memory bandwidth and optimized SYMV</a:t>
            </a:r>
          </a:p>
          <a:p>
            <a:pPr marL="231775" marR="0" lvl="0" indent="-231775" algn="l" defTabSz="4572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000" dirty="0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8 </a:t>
            </a:r>
            <a:r>
              <a:rPr lang="en-US" sz="2000" dirty="0" err="1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x</a:t>
            </a:r>
            <a:r>
              <a:rPr lang="en-US" sz="2000" dirty="0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 speedup over 12 Intel cores</a:t>
            </a: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/>
            </a:r>
            <a:b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</a:b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(X5660 @2.8 GHz)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ＭＳ Ｐゴシック" pitchFamily="-65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4855" y="4540047"/>
            <a:ext cx="36215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2"/>
                </a:solidFill>
                <a:latin typeface="Times"/>
                <a:cs typeface="Times"/>
              </a:rPr>
              <a:t>Keeneland system, using one node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3 NVIDIA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GPUs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(M2090@ 1.55 GHz, 5.4 GB)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2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x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6 Intel Cores  (X5660 @ 2.8 GHz, 23 GB)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1639" y="1085865"/>
            <a:ext cx="6311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</a:rPr>
              <a:t>Performance of MAGMA DSYTRD on multi M2090 </a:t>
            </a:r>
            <a:r>
              <a:rPr lang="en-US" sz="2000" dirty="0" err="1" smtClean="0">
                <a:solidFill>
                  <a:schemeClr val="bg2"/>
                </a:solidFill>
                <a:latin typeface="Trebuchet MS" pitchFamily="34" charset="0"/>
              </a:rPr>
              <a:t>GPUs</a:t>
            </a:r>
            <a:endParaRPr lang="en-US" sz="2000" dirty="0" smtClean="0">
              <a:solidFill>
                <a:schemeClr val="bg2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Can we accelerate 4 </a:t>
            </a:r>
            <a:r>
              <a:rPr lang="en-US" dirty="0" err="1" smtClean="0"/>
              <a:t>x</a:t>
            </a:r>
            <a:r>
              <a:rPr lang="en-US" dirty="0" smtClean="0"/>
              <a:t> more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3721" y="1400959"/>
            <a:ext cx="9709079" cy="4498848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 two-stages approach</a:t>
            </a:r>
          </a:p>
          <a:p>
            <a:r>
              <a:rPr lang="en-US" dirty="0" smtClean="0"/>
              <a:t>Increases the computational intensity by introducing 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 </a:t>
            </a:r>
            <a:r>
              <a:rPr lang="en-US" dirty="0" smtClean="0"/>
              <a:t> stage: reduce the matrix to band</a:t>
            </a:r>
            <a:br>
              <a:rPr lang="en-US" dirty="0" smtClean="0"/>
            </a:br>
            <a:r>
              <a:rPr lang="en-US" sz="2000" dirty="0" smtClean="0"/>
              <a:t>[ Level 3 BLAS; implemented very efficiently on GPU using “look-ahead” ]</a:t>
            </a:r>
          </a:p>
          <a:p>
            <a:pPr lvl="1"/>
            <a:endParaRPr lang="en-US" sz="2000" dirty="0" smtClean="0"/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stage: reduce the band to </a:t>
            </a:r>
            <a:r>
              <a:rPr lang="en-US" dirty="0" err="1" smtClean="0"/>
              <a:t>tridiagonal</a:t>
            </a:r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 smtClean="0"/>
              <a:t>[ memory bound, but we developed a very efficient “bulge” chasing</a:t>
            </a:r>
            <a:br>
              <a:rPr lang="en-US" dirty="0" smtClean="0"/>
            </a:br>
            <a:r>
              <a:rPr lang="en-US" dirty="0" smtClean="0"/>
              <a:t>  algorithm with memory aware tasks for multicore to increase the</a:t>
            </a:r>
            <a:br>
              <a:rPr lang="en-US" dirty="0" smtClean="0"/>
            </a:br>
            <a:r>
              <a:rPr lang="en-US" dirty="0" smtClean="0"/>
              <a:t>  computational intensity ] 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 profiling of the </a:t>
            </a:r>
            <a:r>
              <a:rPr lang="en-US" dirty="0" err="1" smtClean="0"/>
              <a:t>eigensolver</a:t>
            </a:r>
            <a:endParaRPr lang="en-US" dirty="0"/>
          </a:p>
        </p:txBody>
      </p:sp>
      <p:pic>
        <p:nvPicPr>
          <p:cNvPr id="4" name="Content Placeholder 3" descr="profilschema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6147" r="-16147"/>
              <a:stretch>
                <a:fillRect/>
              </a:stretch>
            </p:blipFill>
          </mc:Choice>
          <mc:Fallback>
            <p:blipFill>
              <a:blip r:embed="rId3"/>
              <a:srcRect l="-16147" r="-16147"/>
              <a:stretch>
                <a:fillRect/>
              </a:stretch>
            </p:blipFill>
          </mc:Fallback>
        </mc:AlternateContent>
        <p:spPr>
          <a:xfrm>
            <a:off x="1263721" y="1400959"/>
            <a:ext cx="9416469" cy="4498848"/>
          </a:xfr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additional 4 </a:t>
            </a:r>
            <a:r>
              <a:rPr lang="en-US" dirty="0" err="1" smtClean="0"/>
              <a:t>x</a:t>
            </a:r>
            <a:r>
              <a:rPr lang="en-US" dirty="0" smtClean="0"/>
              <a:t> speedup !</a:t>
            </a:r>
            <a:endParaRPr lang="en-US" dirty="0"/>
          </a:p>
        </p:txBody>
      </p:sp>
      <p:pic>
        <p:nvPicPr>
          <p:cNvPr id="4" name="Content Placeholder 3" descr="dsytrd_compare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7374" r="-17374"/>
              <a:stretch>
                <a:fillRect/>
              </a:stretch>
            </p:blipFill>
          </mc:Choice>
          <mc:Fallback>
            <p:blipFill>
              <a:blip r:embed="rId3"/>
              <a:srcRect l="-17374" r="-17374"/>
              <a:stretch>
                <a:fillRect/>
              </a:stretch>
            </p:blipFill>
          </mc:Fallback>
        </mc:AlternateContent>
        <p:spPr>
          <a:xfrm>
            <a:off x="436246" y="1304008"/>
            <a:ext cx="7800966" cy="4498848"/>
          </a:xfrm>
        </p:spPr>
      </p:pic>
      <p:sp>
        <p:nvSpPr>
          <p:cNvPr id="5" name="TextBox 4"/>
          <p:cNvSpPr txBox="1"/>
          <p:nvPr/>
        </p:nvSpPr>
        <p:spPr>
          <a:xfrm>
            <a:off x="7322176" y="5034501"/>
            <a:ext cx="36215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2"/>
                </a:solidFill>
                <a:latin typeface="Times"/>
                <a:cs typeface="Times"/>
              </a:rPr>
              <a:t>Keeneland system, using one node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3 NVIDIA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GPUs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(M2090@ 1.55 GHz, 5.4 GB)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2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x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6 Intel Cores  (X5660 @ 2.8 GHz, 23 GB)</a:t>
            </a:r>
          </a:p>
        </p:txBody>
      </p:sp>
      <p:sp>
        <p:nvSpPr>
          <p:cNvPr id="6" name="Rectangle 5"/>
          <p:cNvSpPr/>
          <p:nvPr/>
        </p:nvSpPr>
        <p:spPr>
          <a:xfrm>
            <a:off x="7230476" y="1308656"/>
            <a:ext cx="3742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lvl="0" indent="-231775" eaLnBrk="0" hangingPunct="0">
              <a:spcBef>
                <a:spcPts val="6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12 </a:t>
            </a:r>
            <a:r>
              <a:rPr lang="en-US" dirty="0" err="1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x</a:t>
            </a:r>
            <a:r>
              <a:rPr lang="en-US" dirty="0" smtClean="0">
                <a:solidFill>
                  <a:srgbClr val="76B900"/>
                </a:solidFill>
                <a:latin typeface="Trebuchet MS" pitchFamily="34" charset="0"/>
                <a:cs typeface="ＭＳ Ｐゴシック" pitchFamily="-65" charset="-128"/>
              </a:rPr>
              <a:t> speedup over 12 Intel cores</a:t>
            </a:r>
            <a:r>
              <a:rPr lang="en-US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/>
            </a:r>
            <a:br>
              <a:rPr lang="en-US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</a:br>
            <a:r>
              <a:rPr lang="en-US" dirty="0" smtClean="0">
                <a:solidFill>
                  <a:schemeClr val="bg2"/>
                </a:solidFill>
                <a:latin typeface="Trebuchet MS" pitchFamily="34" charset="0"/>
                <a:cs typeface="ＭＳ Ｐゴシック" pitchFamily="-65" charset="-128"/>
              </a:rPr>
              <a:t>(X5660 @2.8 GHz) </a:t>
            </a:r>
            <a:endParaRPr lang="en-US" dirty="0">
              <a:solidFill>
                <a:schemeClr val="bg2"/>
              </a:solidFill>
              <a:latin typeface="Trebuchet MS" pitchFamily="34" charset="0"/>
              <a:cs typeface="ＭＳ Ｐゴシック" pitchFamily="-65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Breakthrough </a:t>
            </a:r>
            <a:r>
              <a:rPr lang="en-US" dirty="0" err="1" smtClean="0"/>
              <a:t>eigensolver</a:t>
            </a:r>
            <a:r>
              <a:rPr lang="en-US" dirty="0" smtClean="0"/>
              <a:t> using </a:t>
            </a:r>
            <a:r>
              <a:rPr lang="en-US" dirty="0" err="1" smtClean="0"/>
              <a:t>GPUs</a:t>
            </a:r>
            <a:endParaRPr lang="en-US" dirty="0" smtClean="0"/>
          </a:p>
          <a:p>
            <a:r>
              <a:rPr lang="en-US" dirty="0" smtClean="0"/>
              <a:t>Number of fundamental numerical algorithms for </a:t>
            </a:r>
            <a:r>
              <a:rPr lang="en-US" dirty="0" err="1" smtClean="0"/>
              <a:t>GPUs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(BLAS and LAPACK type)</a:t>
            </a:r>
          </a:p>
          <a:p>
            <a:r>
              <a:rPr lang="en-US" dirty="0" smtClean="0"/>
              <a:t>Released in MAGMA 1.2</a:t>
            </a:r>
          </a:p>
          <a:p>
            <a:r>
              <a:rPr lang="en-US" dirty="0" smtClean="0"/>
              <a:t>Enormous impact in technical computing </a:t>
            </a:r>
            <a:r>
              <a:rPr lang="en-US" smtClean="0"/>
              <a:t>and applications</a:t>
            </a:r>
            <a:endParaRPr lang="en-US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rgbClr val="76B900"/>
                </a:solidFill>
              </a:rPr>
              <a:t>12 </a:t>
            </a:r>
            <a:r>
              <a:rPr lang="en-US" b="1" dirty="0" err="1" smtClean="0">
                <a:solidFill>
                  <a:srgbClr val="76B900"/>
                </a:solidFill>
              </a:rPr>
              <a:t>x</a:t>
            </a:r>
            <a:r>
              <a:rPr lang="en-US" b="1" dirty="0" smtClean="0">
                <a:solidFill>
                  <a:srgbClr val="76B900"/>
                </a:solidFill>
              </a:rPr>
              <a:t> speedup</a:t>
            </a:r>
            <a:r>
              <a:rPr lang="en-US" dirty="0" smtClean="0"/>
              <a:t> </a:t>
            </a:r>
            <a:r>
              <a:rPr lang="en-US" dirty="0" err="1" smtClean="0"/>
              <a:t>w</a:t>
            </a:r>
            <a:r>
              <a:rPr lang="en-US" dirty="0" smtClean="0"/>
              <a:t>/ a Fermi GPU </a:t>
            </a:r>
            <a:r>
              <a:rPr lang="en-US" dirty="0" err="1" smtClean="0"/>
              <a:t>vs</a:t>
            </a:r>
            <a:r>
              <a:rPr lang="en-US" dirty="0" smtClean="0"/>
              <a:t> state-of-the-art multicore system (12 Intel Core X5660 @2.8 GHz)</a:t>
            </a:r>
          </a:p>
          <a:p>
            <a:pPr lvl="1"/>
            <a:r>
              <a:rPr lang="en-US" dirty="0" smtClean="0"/>
              <a:t>From a speed of car to the speed of sound !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Colloborators</a:t>
            </a:r>
            <a:r>
              <a:rPr lang="en-US" dirty="0" smtClean="0"/>
              <a:t> / Support</a:t>
            </a:r>
            <a:endParaRPr lang="en-US" dirty="0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1232030" y="1391035"/>
            <a:ext cx="8228160" cy="550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19201" rIns="92075" bIns="46038" numCol="1" anchor="t" anchorCtr="0" compatLnSpc="1">
            <a:prstTxWarp prst="textNoShape">
              <a:avLst/>
            </a:prstTxWarp>
          </a:bodyPr>
          <a:lstStyle/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32000"/>
              <a:buFont typeface="Wingdings" charset="2"/>
              <a:buChar char="u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MAGMA </a:t>
            </a: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[Matrix Algebra on GPU</a:t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Multicore Architectures] team</a:t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http://icl.cs.utk.edu/magma/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32000"/>
              <a:buFont typeface="Wingdings" charset="2"/>
              <a:buChar char="u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76B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PLASMA </a:t>
            </a: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[Parallel Linear Algebra</a:t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Scalable Multicore </a:t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Architectures] team</a:t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http://icl.cs.utk.edu/plasma</a:t>
            </a:r>
            <a:endParaRPr kumimoji="0" lang="en-US" sz="22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32000"/>
              <a:buFont typeface="Wingdings" charset="2"/>
              <a:buChar char="u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Collaborating partners</a:t>
            </a:r>
          </a:p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45000"/>
              <a:buFont typeface="Arial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University of Tennessee, Knoxville</a:t>
            </a:r>
            <a:b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California, Berkeley</a:t>
            </a:r>
            <a:b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Colorado, Denver</a:t>
            </a:r>
            <a:b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INRIA, France</a:t>
            </a:r>
            <a:b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KAUST, Saudi Arabia</a:t>
            </a: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8624" y="1681429"/>
            <a:ext cx="1440000" cy="10829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22488" y="3839061"/>
            <a:ext cx="2016000" cy="50693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4924" y="3670459"/>
            <a:ext cx="898560" cy="8986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4326" y="3079295"/>
            <a:ext cx="200448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Eigenvalue</a:t>
            </a:r>
            <a:r>
              <a:rPr lang="en-US" dirty="0" smtClean="0"/>
              <a:t> and eigenvectors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A </a:t>
            </a:r>
            <a:r>
              <a:rPr lang="en-US" sz="2800" b="1" dirty="0" err="1" smtClean="0">
                <a:solidFill>
                  <a:schemeClr val="accent1"/>
                </a:solidFill>
              </a:rPr>
              <a:t>x</a:t>
            </a:r>
            <a:r>
              <a:rPr lang="en-US" sz="2800" b="1" dirty="0" smtClean="0">
                <a:solidFill>
                  <a:schemeClr val="accent1"/>
                </a:solidFill>
              </a:rPr>
              <a:t>  = </a:t>
            </a:r>
            <a:r>
              <a:rPr lang="en-US" sz="2800" b="1" dirty="0" err="1" smtClean="0">
                <a:solidFill>
                  <a:schemeClr val="accent1"/>
                </a:solidFill>
              </a:rPr>
              <a:t>λ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err="1" smtClean="0">
                <a:solidFill>
                  <a:schemeClr val="accent1"/>
                </a:solidFill>
              </a:rPr>
              <a:t>x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</a:p>
          <a:p>
            <a:r>
              <a:rPr lang="en-US" sz="1400" b="1" dirty="0" smtClean="0"/>
              <a:t>Quantum mechanics (Schrödinger equation)</a:t>
            </a:r>
          </a:p>
          <a:p>
            <a:r>
              <a:rPr lang="en-US" sz="1400" b="1" dirty="0" smtClean="0"/>
              <a:t>Quantum chemistry </a:t>
            </a:r>
          </a:p>
          <a:p>
            <a:r>
              <a:rPr lang="en-US" sz="1400" b="1" dirty="0" smtClean="0"/>
              <a:t>Principal component analysis (in data mining)</a:t>
            </a:r>
          </a:p>
          <a:p>
            <a:r>
              <a:rPr lang="en-US" sz="1400" b="1" dirty="0" smtClean="0"/>
              <a:t>Vibration analysis (of mechanical structures)</a:t>
            </a:r>
          </a:p>
          <a:p>
            <a:r>
              <a:rPr lang="en-US" sz="1400" b="1" dirty="0" smtClean="0"/>
              <a:t>Image processing, compression, face recognition</a:t>
            </a:r>
          </a:p>
          <a:p>
            <a:r>
              <a:rPr lang="en-US" sz="1400" b="1" dirty="0" err="1" smtClean="0"/>
              <a:t>Eigenvalues</a:t>
            </a:r>
            <a:r>
              <a:rPr lang="en-US" sz="1400" b="1" dirty="0" smtClean="0"/>
              <a:t> of graph, e.g., in Google’s page rank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> </a:t>
            </a:r>
            <a:r>
              <a:rPr lang="en-US" sz="2400" b="1" dirty="0" smtClean="0"/>
              <a:t>.  .  .</a:t>
            </a:r>
          </a:p>
          <a:p>
            <a:r>
              <a:rPr lang="en-US" sz="2400" b="1" dirty="0" smtClean="0"/>
              <a:t>To solve it </a:t>
            </a:r>
            <a:r>
              <a:rPr lang="en-US" sz="2800" b="1" dirty="0" smtClean="0">
                <a:solidFill>
                  <a:schemeClr val="accent1"/>
                </a:solidFill>
              </a:rPr>
              <a:t>fast 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[ acceleration analogy – </a:t>
            </a:r>
            <a:r>
              <a:rPr lang="en-US" sz="2400" b="1" dirty="0" smtClean="0">
                <a:solidFill>
                  <a:schemeClr val="accent1"/>
                </a:solidFill>
              </a:rPr>
              <a:t>car @ 64 mph </a:t>
            </a:r>
            <a:r>
              <a:rPr lang="en-US" sz="2400" b="1" i="1" dirty="0" err="1" smtClean="0">
                <a:solidFill>
                  <a:schemeClr val="accent1"/>
                </a:solidFill>
              </a:rPr>
              <a:t>vs</a:t>
            </a:r>
            <a:r>
              <a:rPr lang="en-US" sz="2400" b="1" dirty="0" smtClean="0">
                <a:solidFill>
                  <a:schemeClr val="accent1"/>
                </a:solidFill>
              </a:rPr>
              <a:t> speed of sound </a:t>
            </a:r>
            <a:r>
              <a:rPr lang="en-US" sz="2400" b="1" dirty="0" smtClean="0">
                <a:solidFill>
                  <a:schemeClr val="bg1"/>
                </a:solidFill>
              </a:rPr>
              <a:t>!</a:t>
            </a:r>
            <a:r>
              <a:rPr lang="en-US" sz="2400" b="1" dirty="0" smtClean="0">
                <a:solidFill>
                  <a:schemeClr val="accent4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]</a:t>
            </a:r>
          </a:p>
          <a:p>
            <a:pPr>
              <a:buNone/>
            </a:pPr>
            <a:endParaRPr lang="en-US" sz="2800" b="1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dirty="0" smtClean="0">
                <a:solidFill>
                  <a:schemeClr val="accent1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5" name="Picture 4" descr="500px-Eigenvalue_equatio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591" y="1137506"/>
            <a:ext cx="2011680" cy="16093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242990" y="5283878"/>
            <a:ext cx="9372600" cy="911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T. Dong, J.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Dongarra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S. Tomov, I. Yamazaki, T.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Schulthess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and R.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Solca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Symmetric dense matrix-vector multiplication on multiple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GPUs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and its application to symmetric dense and sparse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eigenvalue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problems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ICL Technical report, 03/2012.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J.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Dongarra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A.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Haidar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T.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Schulthess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R. </a:t>
            </a:r>
            <a:r>
              <a:rPr lang="en-US" sz="12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Solca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and S. Tomov</a:t>
            </a:r>
            <a:r>
              <a:rPr lang="en-US" sz="1200" b="1" dirty="0" smtClean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A novel hybrid CPU- GPU generalized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eigensolver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for electronic structure calculations based on fine grained memory aware tasks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ICL Technical report, 03/2012.</a:t>
            </a:r>
          </a:p>
          <a:p>
            <a:pPr marL="342900" lvl="0" indent="-342900">
              <a:spcBef>
                <a:spcPct val="20000"/>
              </a:spcBef>
            </a:pPr>
            <a:endParaRPr lang="en-US" sz="1700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6" descr="newark_modes3_7_8_30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118" y="2821908"/>
            <a:ext cx="1600200" cy="155752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tacoma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632" y="2830804"/>
            <a:ext cx="2047875" cy="1556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</a:t>
            </a:r>
            <a:r>
              <a:rPr lang="en-US" dirty="0" err="1" smtClean="0"/>
              <a:t>eigensolvers</a:t>
            </a:r>
            <a:endParaRPr lang="en-US" dirty="0" smtClean="0"/>
          </a:p>
        </p:txBody>
      </p:sp>
      <p:pic>
        <p:nvPicPr>
          <p:cNvPr id="5" name="Picture 4" descr="Screen shot 2012-01-23 at 3.29.1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455" y="1133094"/>
            <a:ext cx="6652387" cy="406984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65718" y="5181601"/>
            <a:ext cx="815412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A</a:t>
            </a:r>
            <a:r>
              <a:rPr kumimoji="0" lang="en-US" sz="200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 leading to</a:t>
            </a: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self-consistent iteration computation with need for HP LA (</a:t>
            </a:r>
            <a:r>
              <a:rPr kumimoji="0" lang="en-US" sz="20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e.g</a:t>
            </a: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diagonalization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orthogonalization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  <a:p>
            <a:pPr marL="391686" marR="0" lvl="0" indent="-293764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</a:t>
            </a:r>
            <a:r>
              <a:rPr lang="en-US" dirty="0" err="1" smtClean="0"/>
              <a:t>eigensolvers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b="1" kern="0" dirty="0" err="1" smtClean="0">
                <a:solidFill>
                  <a:srgbClr val="FFFFFF"/>
                </a:solidFill>
              </a:rPr>
              <a:t>Schodinger</a:t>
            </a:r>
            <a:r>
              <a:rPr lang="en-US" sz="2800" b="1" kern="0" dirty="0" smtClean="0">
                <a:solidFill>
                  <a:srgbClr val="FFFFFF"/>
                </a:solidFill>
              </a:rPr>
              <a:t> equation:   </a:t>
            </a:r>
            <a:br>
              <a:rPr lang="en-US" sz="2800" b="1" kern="0" dirty="0" smtClean="0">
                <a:solidFill>
                  <a:srgbClr val="FFFFFF"/>
                </a:solidFill>
              </a:rPr>
            </a:br>
            <a:r>
              <a:rPr lang="en-US" sz="2800" b="1" kern="0" dirty="0" smtClean="0">
                <a:solidFill>
                  <a:srgbClr val="FFFFFF"/>
                </a:solidFill>
              </a:rPr>
              <a:t>                    Hψ = Eψ</a:t>
            </a:r>
          </a:p>
          <a:p>
            <a:r>
              <a:rPr lang="en-US" sz="2800" b="1" kern="0" dirty="0" smtClean="0">
                <a:solidFill>
                  <a:srgbClr val="FFFFFF"/>
                </a:solidFill>
              </a:rPr>
              <a:t> Choose a basis set of wave functions</a:t>
            </a:r>
          </a:p>
          <a:p>
            <a:pPr lvl="0"/>
            <a:r>
              <a:rPr lang="en-US" sz="2800" b="1" kern="0" dirty="0" smtClean="0">
                <a:solidFill>
                  <a:srgbClr val="FFFFFF"/>
                </a:solidFill>
              </a:rPr>
              <a:t> Two cases:</a:t>
            </a:r>
          </a:p>
          <a:p>
            <a:pPr lvl="1"/>
            <a:r>
              <a:rPr lang="en-US" sz="2000" kern="0" dirty="0" err="1" smtClean="0">
                <a:solidFill>
                  <a:srgbClr val="FFFFFF"/>
                </a:solidFill>
              </a:rPr>
              <a:t>Orthonormal</a:t>
            </a:r>
            <a:r>
              <a:rPr lang="en-US" sz="2000" kern="0" dirty="0" smtClean="0">
                <a:solidFill>
                  <a:srgbClr val="FFFFFF"/>
                </a:solidFill>
              </a:rPr>
              <a:t> basis:  </a:t>
            </a:r>
            <a:r>
              <a:rPr lang="en-US" sz="2000" b="1" kern="0" dirty="0" smtClean="0">
                <a:solidFill>
                  <a:srgbClr val="FFFFFF"/>
                </a:solidFill>
              </a:rPr>
              <a:t/>
            </a:r>
            <a:br>
              <a:rPr lang="en-US" sz="2000" b="1" kern="0" dirty="0" smtClean="0">
                <a:solidFill>
                  <a:srgbClr val="FFFFFF"/>
                </a:solidFill>
              </a:rPr>
            </a:br>
            <a:r>
              <a:rPr lang="en-US" sz="2000" b="1" kern="0" dirty="0" smtClean="0">
                <a:solidFill>
                  <a:srgbClr val="FFFFFF"/>
                </a:solidFill>
              </a:rPr>
              <a:t>                    H </a:t>
            </a:r>
            <a:r>
              <a:rPr lang="en-US" sz="2000" b="1" kern="0" dirty="0" err="1" smtClean="0">
                <a:solidFill>
                  <a:srgbClr val="FFFFFF"/>
                </a:solidFill>
              </a:rPr>
              <a:t>x</a:t>
            </a:r>
            <a:r>
              <a:rPr lang="en-US" sz="2000" b="1" kern="0" dirty="0" smtClean="0">
                <a:solidFill>
                  <a:srgbClr val="FFFFFF"/>
                </a:solidFill>
              </a:rPr>
              <a:t> = E </a:t>
            </a:r>
            <a:r>
              <a:rPr lang="en-US" sz="2000" b="1" kern="0" dirty="0" err="1" smtClean="0">
                <a:solidFill>
                  <a:srgbClr val="FFFFFF"/>
                </a:solidFill>
              </a:rPr>
              <a:t>x</a:t>
            </a:r>
            <a:r>
              <a:rPr lang="en-US" sz="2000" b="1" kern="0" dirty="0" smtClean="0">
                <a:solidFill>
                  <a:srgbClr val="FFFFFF"/>
                </a:solidFill>
              </a:rPr>
              <a:t> </a:t>
            </a:r>
            <a:br>
              <a:rPr lang="en-US" sz="2000" b="1" kern="0" dirty="0" smtClean="0">
                <a:solidFill>
                  <a:srgbClr val="FFFFFF"/>
                </a:solidFill>
              </a:rPr>
            </a:br>
            <a:r>
              <a:rPr lang="en-US" sz="2000" kern="0" dirty="0" smtClean="0">
                <a:solidFill>
                  <a:srgbClr val="FFFFFF"/>
                </a:solidFill>
              </a:rPr>
              <a:t>in general it needs a big basis set</a:t>
            </a:r>
          </a:p>
          <a:p>
            <a:pPr lvl="1"/>
            <a:r>
              <a:rPr lang="en-US" sz="2400" kern="0" dirty="0" smtClean="0">
                <a:solidFill>
                  <a:srgbClr val="FFFFFF"/>
                </a:solidFill>
              </a:rPr>
              <a:t>Non-</a:t>
            </a:r>
            <a:r>
              <a:rPr lang="en-US" sz="2400" kern="0" dirty="0" err="1" smtClean="0">
                <a:solidFill>
                  <a:srgbClr val="FFFFFF"/>
                </a:solidFill>
              </a:rPr>
              <a:t>orthonormal</a:t>
            </a:r>
            <a:r>
              <a:rPr lang="en-US" sz="2400" kern="0" dirty="0" smtClean="0">
                <a:solidFill>
                  <a:srgbClr val="FFFFFF"/>
                </a:solidFill>
              </a:rPr>
              <a:t> basis:  </a:t>
            </a:r>
            <a:r>
              <a:rPr lang="en-US" sz="2400" b="1" kern="0" dirty="0" smtClean="0">
                <a:solidFill>
                  <a:srgbClr val="FFFFFF"/>
                </a:solidFill>
              </a:rPr>
              <a:t/>
            </a:r>
            <a:br>
              <a:rPr lang="en-US" sz="2400" b="1" kern="0" dirty="0" smtClean="0">
                <a:solidFill>
                  <a:srgbClr val="FFFFFF"/>
                </a:solidFill>
              </a:rPr>
            </a:br>
            <a:r>
              <a:rPr lang="en-US" sz="2400" b="1" kern="0" dirty="0" smtClean="0">
                <a:solidFill>
                  <a:srgbClr val="FFFFFF"/>
                </a:solidFill>
              </a:rPr>
              <a:t>                H </a:t>
            </a:r>
            <a:r>
              <a:rPr lang="en-US" sz="2400" b="1" kern="0" dirty="0" err="1" smtClean="0">
                <a:solidFill>
                  <a:srgbClr val="FFFFFF"/>
                </a:solidFill>
              </a:rPr>
              <a:t>x</a:t>
            </a:r>
            <a:r>
              <a:rPr lang="en-US" sz="2400" b="1" kern="0" dirty="0" smtClean="0">
                <a:solidFill>
                  <a:srgbClr val="FFFFFF"/>
                </a:solidFill>
              </a:rPr>
              <a:t> = E S </a:t>
            </a:r>
            <a:r>
              <a:rPr lang="en-US" sz="2400" b="1" kern="0" dirty="0" err="1" smtClean="0">
                <a:solidFill>
                  <a:srgbClr val="FFFFFF"/>
                </a:solidFill>
              </a:rPr>
              <a:t>x</a:t>
            </a:r>
            <a:r>
              <a:rPr lang="en-US" sz="2400" b="1" kern="0" dirty="0" smtClean="0">
                <a:solidFill>
                  <a:srgbClr val="FFFFFF"/>
                </a:solidFill>
              </a:rPr>
              <a:t/>
            </a:r>
            <a:br>
              <a:rPr lang="en-US" sz="2400" b="1" kern="0" dirty="0" smtClean="0">
                <a:solidFill>
                  <a:srgbClr val="FFFFFF"/>
                </a:solidFill>
              </a:rPr>
            </a:br>
            <a:endParaRPr lang="en-US" sz="2400" b="1" kern="0" dirty="0" smtClean="0">
              <a:solidFill>
                <a:srgbClr val="FFFFFF"/>
              </a:solidFill>
            </a:endParaRPr>
          </a:p>
          <a:p>
            <a:pPr lvl="1"/>
            <a:endParaRPr lang="en-US" sz="2400" b="1" kern="0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Hermitian</a:t>
            </a:r>
            <a:r>
              <a:rPr lang="en-US" dirty="0" smtClean="0"/>
              <a:t> Generalized </a:t>
            </a:r>
            <a:r>
              <a:rPr lang="en-US" dirty="0" err="1" smtClean="0"/>
              <a:t>Eigenproblem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Solve   </a:t>
            </a:r>
            <a:r>
              <a:rPr lang="en-US" sz="3429" b="1" dirty="0" smtClean="0">
                <a:solidFill>
                  <a:schemeClr val="accent1"/>
                </a:solidFill>
              </a:rPr>
              <a:t>A </a:t>
            </a:r>
            <a:r>
              <a:rPr lang="en-US" sz="3429" b="1" dirty="0" err="1" smtClean="0">
                <a:solidFill>
                  <a:schemeClr val="accent1"/>
                </a:solidFill>
              </a:rPr>
              <a:t>x</a:t>
            </a:r>
            <a:r>
              <a:rPr lang="en-US" sz="3429" b="1" dirty="0" smtClean="0">
                <a:solidFill>
                  <a:schemeClr val="accent1"/>
                </a:solidFill>
              </a:rPr>
              <a:t>  = </a:t>
            </a:r>
            <a:r>
              <a:rPr lang="en-US" sz="3429" b="1" dirty="0" err="1" smtClean="0">
                <a:solidFill>
                  <a:schemeClr val="accent1"/>
                </a:solidFill>
              </a:rPr>
              <a:t>λ</a:t>
            </a:r>
            <a:r>
              <a:rPr lang="en-US" sz="3429" b="1" dirty="0" smtClean="0">
                <a:solidFill>
                  <a:schemeClr val="accent1"/>
                </a:solidFill>
              </a:rPr>
              <a:t> B </a:t>
            </a:r>
            <a:r>
              <a:rPr lang="en-US" sz="3429" b="1" dirty="0" err="1" smtClean="0">
                <a:solidFill>
                  <a:schemeClr val="accent1"/>
                </a:solidFill>
              </a:rPr>
              <a:t>x</a:t>
            </a:r>
            <a:r>
              <a:rPr lang="en-US" sz="3429" dirty="0" smtClean="0">
                <a:solidFill>
                  <a:schemeClr val="accent1"/>
                </a:solidFill>
              </a:rPr>
              <a:t> 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Compute the </a:t>
            </a:r>
            <a:r>
              <a:rPr lang="en-US" sz="2000" dirty="0" err="1" smtClean="0"/>
              <a:t>Cholesky</a:t>
            </a:r>
            <a:r>
              <a:rPr lang="en-US" sz="2000" dirty="0" smtClean="0"/>
              <a:t> factorization of B</a:t>
            </a:r>
            <a:r>
              <a:rPr lang="en-US" sz="2000" b="1" dirty="0" smtClean="0"/>
              <a:t> = LL</a:t>
            </a:r>
            <a:r>
              <a:rPr lang="en-US" sz="2000" b="1" baseline="30000" dirty="0" smtClean="0"/>
              <a:t>H</a:t>
            </a:r>
            <a:endParaRPr lang="en-US" sz="2000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Transform the problem to a standard</a:t>
            </a:r>
            <a:br>
              <a:rPr lang="en-US" sz="2000" dirty="0" smtClean="0"/>
            </a:br>
            <a:r>
              <a:rPr lang="en-US" sz="2000" dirty="0" err="1" smtClean="0"/>
              <a:t>eigenvalue</a:t>
            </a:r>
            <a:r>
              <a:rPr lang="en-US" sz="2000" dirty="0" smtClean="0"/>
              <a:t> problem </a:t>
            </a:r>
            <a:r>
              <a:rPr lang="en-US" sz="2000" b="1" dirty="0" smtClean="0"/>
              <a:t>Ã = L</a:t>
            </a:r>
            <a:r>
              <a:rPr lang="en-US" sz="2000" b="1" baseline="30000" dirty="0" smtClean="0"/>
              <a:t>−1</a:t>
            </a:r>
            <a:r>
              <a:rPr lang="en-US" sz="2000" b="1" dirty="0" smtClean="0"/>
              <a:t>AL</a:t>
            </a:r>
            <a:r>
              <a:rPr lang="en-US" sz="2000" b="1" baseline="30000" dirty="0" smtClean="0"/>
              <a:t>−H</a:t>
            </a:r>
            <a:r>
              <a:rPr lang="en-US" sz="2000" dirty="0" smtClean="0"/>
              <a:t> 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Solve </a:t>
            </a:r>
            <a:r>
              <a:rPr lang="en-US" sz="2000" dirty="0" err="1" smtClean="0"/>
              <a:t>Hermitian</a:t>
            </a:r>
            <a:r>
              <a:rPr lang="en-US" sz="2000" dirty="0" smtClean="0"/>
              <a:t> standard </a:t>
            </a:r>
            <a:r>
              <a:rPr lang="en-US" sz="2000" dirty="0" err="1" smtClean="0"/>
              <a:t>Eigenvalue</a:t>
            </a:r>
            <a:r>
              <a:rPr lang="en-US" sz="2000" dirty="0" smtClean="0"/>
              <a:t> problem </a:t>
            </a:r>
            <a:r>
              <a:rPr lang="en-US" sz="2000" b="1" dirty="0" smtClean="0"/>
              <a:t>Ã </a:t>
            </a:r>
            <a:r>
              <a:rPr lang="en-US" sz="2000" b="1" dirty="0" err="1" smtClean="0"/>
              <a:t>y</a:t>
            </a:r>
            <a:r>
              <a:rPr lang="en-US" sz="2000" b="1" dirty="0" smtClean="0"/>
              <a:t> = </a:t>
            </a:r>
            <a:r>
              <a:rPr lang="en-US" sz="2000" b="1" dirty="0" err="1" smtClean="0"/>
              <a:t>λy</a:t>
            </a:r>
            <a:endParaRPr lang="en-US" sz="2000" b="1" dirty="0" smtClean="0"/>
          </a:p>
          <a:p>
            <a:pPr lvl="1"/>
            <a:r>
              <a:rPr lang="en-US" sz="2000" b="1" dirty="0" err="1" smtClean="0">
                <a:solidFill>
                  <a:srgbClr val="76B900"/>
                </a:solidFill>
              </a:rPr>
              <a:t>Tridiagonalize</a:t>
            </a:r>
            <a:r>
              <a:rPr lang="en-US" sz="2000" b="1" dirty="0" smtClean="0">
                <a:solidFill>
                  <a:srgbClr val="76B900"/>
                </a:solidFill>
              </a:rPr>
              <a:t> Ã  </a:t>
            </a:r>
            <a:r>
              <a:rPr lang="en-US" sz="2000" b="1" dirty="0" smtClean="0">
                <a:solidFill>
                  <a:schemeClr val="bg1"/>
                </a:solidFill>
              </a:rPr>
              <a:t>(50% of its flops are in Level 2 BLAS  </a:t>
            </a:r>
            <a:r>
              <a:rPr lang="en-US" sz="2000" b="1" dirty="0" smtClean="0">
                <a:solidFill>
                  <a:schemeClr val="accent1"/>
                </a:solidFill>
              </a:rPr>
              <a:t>SYMV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2000" dirty="0" smtClean="0"/>
              <a:t>Solve the </a:t>
            </a:r>
            <a:r>
              <a:rPr lang="en-US" sz="2000" dirty="0" err="1" smtClean="0"/>
              <a:t>tridiagonal</a:t>
            </a:r>
            <a:r>
              <a:rPr lang="en-US" sz="2000" dirty="0" smtClean="0"/>
              <a:t> </a:t>
            </a:r>
            <a:r>
              <a:rPr lang="en-US" sz="2000" dirty="0" err="1" smtClean="0"/>
              <a:t>eigenproblem</a:t>
            </a:r>
            <a:endParaRPr lang="en-US" sz="2000" dirty="0" smtClean="0"/>
          </a:p>
          <a:p>
            <a:pPr lvl="1"/>
            <a:r>
              <a:rPr lang="en-US" sz="2000" dirty="0" smtClean="0"/>
              <a:t>Transform the eigenvectors of the </a:t>
            </a:r>
            <a:r>
              <a:rPr lang="en-US" sz="2000" dirty="0" err="1" smtClean="0"/>
              <a:t>tridiagonal</a:t>
            </a:r>
            <a:r>
              <a:rPr lang="en-US" sz="2000" dirty="0" smtClean="0"/>
              <a:t> to eigenvectors of </a:t>
            </a:r>
            <a:r>
              <a:rPr lang="en-US" sz="2000" b="1" dirty="0" smtClean="0"/>
              <a:t>Ã</a:t>
            </a:r>
            <a:endParaRPr lang="en-US" sz="2000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Transform back the eigenvectors  </a:t>
            </a:r>
            <a:r>
              <a:rPr lang="en-US" sz="2000" b="1" dirty="0" err="1" smtClean="0"/>
              <a:t>x</a:t>
            </a:r>
            <a:r>
              <a:rPr lang="en-US" sz="2000" b="1" dirty="0" smtClean="0"/>
              <a:t> = L</a:t>
            </a:r>
            <a:r>
              <a:rPr lang="en-US" sz="2000" b="1" baseline="30000" dirty="0" smtClean="0"/>
              <a:t>−H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BLAS development</a:t>
            </a:r>
            <a:endParaRPr lang="en-US" dirty="0"/>
          </a:p>
        </p:txBody>
      </p:sp>
      <p:pic>
        <p:nvPicPr>
          <p:cNvPr id="4" name="Content Placeholder 3" descr="dsymv_1gpu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-28634" r="-28634"/>
              <a:stretch>
                <a:fillRect/>
              </a:stretch>
            </p:blipFill>
          </mc:Choice>
          <mc:Fallback>
            <p:blipFill>
              <a:blip r:embed="rId4"/>
              <a:srcRect l="-28634" r="-28634"/>
              <a:stretch>
                <a:fillRect/>
              </a:stretch>
            </p:blipFill>
          </mc:Fallback>
        </mc:AlternateContent>
        <p:spPr>
          <a:xfrm>
            <a:off x="0" y="1575468"/>
            <a:ext cx="8708643" cy="4160520"/>
          </a:xfrm>
        </p:spPr>
      </p:pic>
      <p:sp>
        <p:nvSpPr>
          <p:cNvPr id="5" name="TextBox 4"/>
          <p:cNvSpPr txBox="1"/>
          <p:nvPr/>
        </p:nvSpPr>
        <p:spPr>
          <a:xfrm>
            <a:off x="1852803" y="1202204"/>
            <a:ext cx="5048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</a:rPr>
              <a:t>Performance of MAGMA </a:t>
            </a:r>
            <a:r>
              <a:rPr lang="en-US" sz="2000" dirty="0" err="1" smtClean="0">
                <a:solidFill>
                  <a:schemeClr val="bg2"/>
                </a:solidFill>
                <a:latin typeface="Trebuchet MS" pitchFamily="34" charset="0"/>
              </a:rPr>
              <a:t>DSYMVs</a:t>
            </a: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Trebuchet MS" pitchFamily="34" charset="0"/>
              </a:rPr>
              <a:t>vs</a:t>
            </a:r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</a:rPr>
              <a:t> CUBLAS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43459" y="4927855"/>
            <a:ext cx="36215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2"/>
                </a:solidFill>
                <a:latin typeface="Times"/>
                <a:cs typeface="Times"/>
              </a:rPr>
              <a:t>Keeneland system, using one node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3 NVIDIA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GPUs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(M2090@ 1.55 GHz, 5.4 GB)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2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x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6 Intel Cores  (X5660 @ 2.8 GHz, 23 GB)</a:t>
            </a:r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/>
        </p:nvGraphicFramePr>
        <p:xfrm>
          <a:off x="7779119" y="2027238"/>
          <a:ext cx="2403475" cy="438150"/>
        </p:xfrm>
        <a:graphic>
          <a:graphicData uri="http://schemas.openxmlformats.org/presentationml/2006/ole">
            <p:oleObj spid="_x0000_s14338" name="Equation" r:id="rId5" imgW="8380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6934678" y="1898511"/>
            <a:ext cx="3729064" cy="296847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28" name="Right Triangle 27"/>
          <p:cNvSpPr/>
          <p:nvPr/>
        </p:nvSpPr>
        <p:spPr>
          <a:xfrm>
            <a:off x="7948885" y="2681471"/>
            <a:ext cx="496944" cy="397583"/>
          </a:xfrm>
          <a:prstGeom prst="rtTriangl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456863" y="3487682"/>
            <a:ext cx="496943" cy="134957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959928" y="3068010"/>
            <a:ext cx="496943" cy="176925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959538" y="3090030"/>
            <a:ext cx="491151" cy="1757565"/>
          </a:xfrm>
          <a:prstGeom prst="rect">
            <a:avLst/>
          </a:prstGeom>
          <a:solidFill>
            <a:schemeClr val="accent6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62993" y="2670426"/>
            <a:ext cx="496943" cy="216683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74838" y="2702230"/>
            <a:ext cx="491151" cy="2125974"/>
          </a:xfrm>
          <a:prstGeom prst="rect">
            <a:avLst/>
          </a:prstGeom>
          <a:solidFill>
            <a:schemeClr val="accent4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22" name="Right Triangle 21"/>
          <p:cNvSpPr/>
          <p:nvPr/>
        </p:nvSpPr>
        <p:spPr>
          <a:xfrm>
            <a:off x="6968260" y="1899563"/>
            <a:ext cx="496944" cy="397583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968260" y="2297146"/>
            <a:ext cx="496943" cy="254011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453932" y="3487525"/>
            <a:ext cx="491151" cy="1350375"/>
          </a:xfrm>
          <a:prstGeom prst="rect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  <a:ea typeface="ＭＳ Ｐゴシック" pitchFamily="-65" charset="-128"/>
            </a:endParaRPr>
          </a:p>
        </p:txBody>
      </p:sp>
      <p:sp>
        <p:nvSpPr>
          <p:cNvPr id="31" name="Right Triangle 30"/>
          <p:cNvSpPr/>
          <p:nvPr/>
        </p:nvSpPr>
        <p:spPr>
          <a:xfrm>
            <a:off x="8456863" y="3101143"/>
            <a:ext cx="496944" cy="397583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/>
          <p:cNvSpPr/>
          <p:nvPr/>
        </p:nvSpPr>
        <p:spPr>
          <a:xfrm>
            <a:off x="7462993" y="2283887"/>
            <a:ext cx="496944" cy="397583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SYMV on multiple </a:t>
            </a:r>
            <a:r>
              <a:rPr lang="en-US" dirty="0" err="1" smtClean="0"/>
              <a:t>GPUs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Multi-GPU algorithms were developed</a:t>
            </a:r>
          </a:p>
          <a:p>
            <a:pPr lvl="1"/>
            <a:r>
              <a:rPr lang="en-US" dirty="0" smtClean="0"/>
              <a:t>1-D block-cyclic distribution</a:t>
            </a:r>
          </a:p>
          <a:p>
            <a:pPr lvl="1"/>
            <a:r>
              <a:rPr lang="en-US" dirty="0" smtClean="0"/>
              <a:t>Every GPU</a:t>
            </a:r>
          </a:p>
          <a:p>
            <a:pPr lvl="2"/>
            <a:r>
              <a:rPr lang="en-US" dirty="0" smtClean="0"/>
              <a:t>has a copy of 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Computes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i</a:t>
            </a:r>
            <a:r>
              <a:rPr lang="en-US" dirty="0" smtClean="0"/>
              <a:t> = </a:t>
            </a:r>
            <a:r>
              <a:rPr lang="en-US" dirty="0" err="1" smtClean="0"/>
              <a:t>α</a:t>
            </a:r>
            <a:r>
              <a:rPr lang="en-US" dirty="0" smtClean="0"/>
              <a:t> A</a:t>
            </a:r>
            <a:r>
              <a:rPr lang="en-US" baseline="-25000" dirty="0" smtClean="0"/>
              <a:t>i </a:t>
            </a:r>
            <a:r>
              <a:rPr lang="en-US" dirty="0" smtClean="0"/>
              <a:t>where A</a:t>
            </a:r>
            <a:r>
              <a:rPr lang="en-US" baseline="-25000" dirty="0" smtClean="0"/>
              <a:t>i</a:t>
            </a:r>
            <a:r>
              <a:rPr lang="en-US" dirty="0" smtClean="0"/>
              <a:t> is the local </a:t>
            </a:r>
            <a:br>
              <a:rPr lang="en-US" dirty="0" smtClean="0"/>
            </a:br>
            <a:r>
              <a:rPr lang="en-US" dirty="0" smtClean="0"/>
              <a:t>for GPU </a:t>
            </a:r>
            <a:r>
              <a:rPr lang="en-US" dirty="0" err="1" smtClean="0"/>
              <a:t>i</a:t>
            </a:r>
            <a:r>
              <a:rPr lang="en-US" dirty="0" smtClean="0"/>
              <a:t> matrix</a:t>
            </a:r>
          </a:p>
          <a:p>
            <a:pPr lvl="2"/>
            <a:r>
              <a:rPr lang="en-US" dirty="0" smtClean="0"/>
              <a:t>Reuses the single GPU kernels</a:t>
            </a:r>
          </a:p>
          <a:p>
            <a:pPr lvl="1"/>
            <a:r>
              <a:rPr lang="en-US" dirty="0" smtClean="0"/>
              <a:t>The final result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computed on the CPU 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>
            <a:off x="7010877" y="1911356"/>
            <a:ext cx="3614087" cy="2926543"/>
          </a:xfrm>
          <a:prstGeom prst="rtTriangle">
            <a:avLst/>
          </a:prstGeom>
          <a:solidFill>
            <a:schemeClr val="bg1">
              <a:lumMod val="65000"/>
            </a:schemeClr>
          </a:solidFill>
          <a:scene3d>
            <a:camera prst="orthographicFront">
              <a:rot lat="300000" lon="21299997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46635" y="3499965"/>
            <a:ext cx="52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GPU</a:t>
            </a:r>
            <a:b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67407" y="3497245"/>
            <a:ext cx="52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GPU</a:t>
            </a:r>
            <a:b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52107" y="3497245"/>
            <a:ext cx="52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GPU</a:t>
            </a:r>
            <a:b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46501" y="3497245"/>
            <a:ext cx="52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GPU</a:t>
            </a:r>
            <a:b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Trebuchet MS" pitchFamily="34" charset="0"/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911338" y="3545717"/>
            <a:ext cx="523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Trebuchet MS" pitchFamily="34" charset="0"/>
              </a:rPr>
              <a:t>...</a:t>
            </a:r>
          </a:p>
        </p:txBody>
      </p:sp>
      <p:graphicFrame>
        <p:nvGraphicFramePr>
          <p:cNvPr id="43010" name="Object 2"/>
          <p:cNvGraphicFramePr>
            <a:graphicFrameLocks noGrp="1" noChangeAspect="1"/>
          </p:cNvGraphicFramePr>
          <p:nvPr/>
        </p:nvGraphicFramePr>
        <p:xfrm>
          <a:off x="2595330" y="4718050"/>
          <a:ext cx="1602327" cy="484188"/>
        </p:xfrm>
        <a:graphic>
          <a:graphicData uri="http://schemas.openxmlformats.org/presentationml/2006/ole">
            <p:oleObj spid="_x0000_s16386" name="Equation" r:id="rId3" imgW="965200" imgH="444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0" grpId="0" animBg="1"/>
      <p:bldP spid="40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SYMV on multiple </a:t>
            </a:r>
            <a:r>
              <a:rPr lang="en-US" dirty="0" err="1" smtClean="0"/>
              <a:t>GPUs</a:t>
            </a:r>
            <a:endParaRPr lang="en-US" dirty="0"/>
          </a:p>
        </p:txBody>
      </p:sp>
      <p:pic>
        <p:nvPicPr>
          <p:cNvPr id="4" name="Picture 3" descr="dsymv_mgpu2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10369" y="1495245"/>
            <a:ext cx="5476240" cy="4107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0783" y="1095558"/>
            <a:ext cx="6188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/>
                </a:solidFill>
                <a:latin typeface="Trebuchet MS" pitchFamily="34" charset="0"/>
              </a:rPr>
              <a:t>Performance of MAGMA DSYMV on multi M2090 </a:t>
            </a:r>
            <a:r>
              <a:rPr lang="en-US" sz="2000" dirty="0" err="1" smtClean="0">
                <a:solidFill>
                  <a:schemeClr val="bg2"/>
                </a:solidFill>
                <a:latin typeface="Trebuchet MS" pitchFamily="34" charset="0"/>
              </a:rPr>
              <a:t>GPUs</a:t>
            </a:r>
            <a:endParaRPr lang="en-US" sz="2000" dirty="0" smtClean="0">
              <a:solidFill>
                <a:schemeClr val="bg2"/>
              </a:soli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93094" y="4889074"/>
            <a:ext cx="36215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2"/>
                </a:solidFill>
                <a:latin typeface="Times"/>
                <a:cs typeface="Times"/>
              </a:rPr>
              <a:t>Keeneland system, using one node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3 NVIDIA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GPUs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(M2090@ 1.55 GHz, 5.4 GB)</a:t>
            </a:r>
          </a:p>
          <a:p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2 </a:t>
            </a:r>
            <a:r>
              <a:rPr lang="en-US" sz="1400" dirty="0" err="1" smtClean="0">
                <a:solidFill>
                  <a:schemeClr val="bg2"/>
                </a:solidFill>
                <a:latin typeface="Times"/>
                <a:cs typeface="Times"/>
              </a:rPr>
              <a:t>x</a:t>
            </a:r>
            <a:r>
              <a:rPr lang="en-US" sz="1400" dirty="0" smtClean="0">
                <a:solidFill>
                  <a:schemeClr val="bg2"/>
                </a:solidFill>
                <a:latin typeface="Times"/>
                <a:cs typeface="Times"/>
              </a:rPr>
              <a:t> 6 Intel Cores  (X5660 @ 2.8 GHz, 23 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Hybrid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Two-sided factorizations </a:t>
            </a:r>
            <a:r>
              <a:rPr lang="en-US" sz="2000" dirty="0" smtClean="0"/>
              <a:t>(to </a:t>
            </a:r>
            <a:r>
              <a:rPr lang="en-US" sz="2000" dirty="0" err="1" smtClean="0"/>
              <a:t>bidiagonal</a:t>
            </a:r>
            <a:r>
              <a:rPr lang="en-US" sz="2000" dirty="0" smtClean="0"/>
              <a:t>, </a:t>
            </a:r>
            <a:r>
              <a:rPr lang="en-US" sz="2000" dirty="0" err="1" smtClean="0"/>
              <a:t>tridiagonal</a:t>
            </a:r>
            <a:r>
              <a:rPr lang="en-US" sz="2000" dirty="0" smtClean="0"/>
              <a:t>, and upper </a:t>
            </a:r>
            <a:r>
              <a:rPr lang="en-US" sz="2000" dirty="0" err="1" smtClean="0"/>
              <a:t>Hessenberg</a:t>
            </a:r>
            <a:r>
              <a:rPr lang="en-US" sz="2000" dirty="0" smtClean="0"/>
              <a:t> forms) </a:t>
            </a:r>
            <a:r>
              <a:rPr lang="en-US" dirty="0" smtClean="0"/>
              <a:t>for </a:t>
            </a:r>
            <a:r>
              <a:rPr lang="en-US" dirty="0" err="1" smtClean="0"/>
              <a:t>eigen</a:t>
            </a:r>
            <a:r>
              <a:rPr lang="en-US" dirty="0" smtClean="0"/>
              <a:t>- and singular-value problems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rgbClr val="76B900"/>
                </a:solidFill>
              </a:rPr>
              <a:t>Hybridization</a:t>
            </a:r>
          </a:p>
          <a:p>
            <a:pPr marL="783372" lvl="1" indent="-260644">
              <a:buSzPct val="70000"/>
              <a:buFont typeface="Times New Roman" charset="0"/>
              <a:buChar char="–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1800" dirty="0" smtClean="0"/>
              <a:t>Trailing matrix updates (Level 3 BLAS) are done on the GPU</a:t>
            </a:r>
            <a:br>
              <a:rPr lang="en-US" sz="1800" dirty="0" smtClean="0"/>
            </a:br>
            <a:r>
              <a:rPr lang="en-US" sz="1800" dirty="0" smtClean="0"/>
              <a:t>(similar to the one-sided factorizations)</a:t>
            </a:r>
          </a:p>
          <a:p>
            <a:pPr marL="783372" lvl="1" indent="-260644">
              <a:buSzPct val="70000"/>
              <a:buFont typeface="Times New Roman" charset="0"/>
              <a:buChar char="–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1800" dirty="0" smtClean="0"/>
              <a:t>Panels (Level 2 BLAS) are hybrid</a:t>
            </a:r>
            <a:br>
              <a:rPr lang="en-US" sz="1800" dirty="0" smtClean="0"/>
            </a:br>
            <a:r>
              <a:rPr lang="en-US" sz="1800" dirty="0" smtClean="0"/>
              <a:t>– operations with memory footprint restricted to the panel are done on CPU</a:t>
            </a:r>
            <a:br>
              <a:rPr lang="en-US" sz="1800" dirty="0" smtClean="0"/>
            </a:br>
            <a:r>
              <a:rPr lang="en-US" sz="1800" dirty="0" smtClean="0"/>
              <a:t>– The time consuming matrix-vector products involving the entire trailing </a:t>
            </a:r>
            <a:br>
              <a:rPr lang="en-US" sz="1800" dirty="0" smtClean="0"/>
            </a:br>
            <a:r>
              <a:rPr lang="en-US" sz="1800" dirty="0" smtClean="0"/>
              <a:t>   matrix are done on the GPU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VIDIA GTC Slide Master">
  <a:themeElements>
    <a:clrScheme name="NVIDIA GTC 2010">
      <a:dk1>
        <a:sysClr val="windowText" lastClr="000000"/>
      </a:dk1>
      <a:lt1>
        <a:sysClr val="window" lastClr="FFFFFF"/>
      </a:lt1>
      <a:dk2>
        <a:srgbClr val="545454"/>
      </a:dk2>
      <a:lt2>
        <a:srgbClr val="FFFFFF"/>
      </a:lt2>
      <a:accent1>
        <a:srgbClr val="76B900"/>
      </a:accent1>
      <a:accent2>
        <a:srgbClr val="00B485"/>
      </a:accent2>
      <a:accent3>
        <a:srgbClr val="929292"/>
      </a:accent3>
      <a:accent4>
        <a:srgbClr val="D429F1"/>
      </a:accent4>
      <a:accent5>
        <a:srgbClr val="6B2795"/>
      </a:accent5>
      <a:accent6>
        <a:srgbClr val="4549F5"/>
      </a:accent6>
      <a:hlink>
        <a:srgbClr val="FFFFFF"/>
      </a:hlink>
      <a:folHlink>
        <a:srgbClr val="545454"/>
      </a:folHlink>
    </a:clrScheme>
    <a:fontScheme name="NVIDIA PPT Font Family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dirty="0" smtClean="0">
            <a:solidFill>
              <a:schemeClr val="bg2"/>
            </a:solidFill>
            <a:latin typeface="Trebuchet MS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8464</TotalTime>
  <Words>1025</Words>
  <Application>Microsoft Macintosh PowerPoint</Application>
  <PresentationFormat>Custom</PresentationFormat>
  <Paragraphs>103</Paragraphs>
  <Slides>16</Slides>
  <Notes>2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NVIDIA GTC Slide Master</vt:lpstr>
      <vt:lpstr>Equation</vt:lpstr>
      <vt:lpstr>Slide 1</vt:lpstr>
      <vt:lpstr>Eigenvalue and eigenvectors</vt:lpstr>
      <vt:lpstr>The need for eigensolvers</vt:lpstr>
      <vt:lpstr>The need for eigensolvers</vt:lpstr>
      <vt:lpstr>Hermitian Generalized Eigenproblem</vt:lpstr>
      <vt:lpstr>Fast BLAS development</vt:lpstr>
      <vt:lpstr>Parallel SYMV on multiple GPUs</vt:lpstr>
      <vt:lpstr>Parallel SYMV on multiple GPUs</vt:lpstr>
      <vt:lpstr>Hybrid Algorithms</vt:lpstr>
      <vt:lpstr>Hybrid Two-Sided Factorizations</vt:lpstr>
      <vt:lpstr>From fast BLAS to fast tridiagonalization</vt:lpstr>
      <vt:lpstr> Can we accelerate 4 x more ?</vt:lpstr>
      <vt:lpstr>Schematic profiling of the eigensolver</vt:lpstr>
      <vt:lpstr>An additional 4 x speedup !</vt:lpstr>
      <vt:lpstr>Conclusions</vt:lpstr>
      <vt:lpstr>Colloborators / Support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 Hohn</dc:creator>
  <cp:lastModifiedBy>Stanimire Tomov</cp:lastModifiedBy>
  <cp:revision>779</cp:revision>
  <dcterms:created xsi:type="dcterms:W3CDTF">2012-05-21T02:52:07Z</dcterms:created>
  <dcterms:modified xsi:type="dcterms:W3CDTF">2012-05-21T02:56:56Z</dcterms:modified>
</cp:coreProperties>
</file>