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charts/chart2.xml" ContentType="application/vnd.openxmlformats-officedocument.drawingml.char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charts/chart1.xml" ContentType="application/vnd.openxmlformats-officedocument.drawingml.char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399" r:id="rId2"/>
    <p:sldId id="2362" r:id="rId3"/>
    <p:sldId id="2364" r:id="rId4"/>
    <p:sldId id="2365" r:id="rId5"/>
    <p:sldId id="2371" r:id="rId6"/>
    <p:sldId id="2400" r:id="rId7"/>
    <p:sldId id="2405" r:id="rId8"/>
    <p:sldId id="2458" r:id="rId9"/>
    <p:sldId id="2456" r:id="rId10"/>
    <p:sldId id="2431" r:id="rId11"/>
    <p:sldId id="2457" r:id="rId12"/>
    <p:sldId id="2459" r:id="rId13"/>
    <p:sldId id="2375" r:id="rId14"/>
    <p:sldId id="2376" r:id="rId15"/>
    <p:sldId id="2377" r:id="rId16"/>
    <p:sldId id="2378" r:id="rId17"/>
    <p:sldId id="2379" r:id="rId18"/>
    <p:sldId id="2380" r:id="rId19"/>
    <p:sldId id="2381" r:id="rId20"/>
    <p:sldId id="2382" r:id="rId21"/>
    <p:sldId id="2383" r:id="rId22"/>
    <p:sldId id="2453" r:id="rId23"/>
    <p:sldId id="2389" r:id="rId24"/>
    <p:sldId id="2390" r:id="rId25"/>
    <p:sldId id="2391" r:id="rId26"/>
    <p:sldId id="2393" r:id="rId27"/>
    <p:sldId id="2395" r:id="rId28"/>
    <p:sldId id="2460" r:id="rId29"/>
    <p:sldId id="2469" r:id="rId30"/>
    <p:sldId id="2461" r:id="rId31"/>
    <p:sldId id="2462" r:id="rId32"/>
    <p:sldId id="2468" r:id="rId33"/>
    <p:sldId id="2463" r:id="rId34"/>
    <p:sldId id="2470" r:id="rId35"/>
    <p:sldId id="2464" r:id="rId36"/>
    <p:sldId id="2465" r:id="rId37"/>
    <p:sldId id="2466" r:id="rId38"/>
    <p:sldId id="2467" r:id="rId39"/>
    <p:sldId id="2398" r:id="rId40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Unicode MS" pitchFamily="34" charset="-12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DEDED"/>
    <a:srgbClr val="800040"/>
    <a:srgbClr val="C0C0C0"/>
    <a:srgbClr val="FFCC00"/>
    <a:srgbClr val="0099FF"/>
    <a:srgbClr val="000000"/>
    <a:srgbClr val="FFFFFF"/>
    <a:srgbClr val="333333"/>
    <a:srgbClr val="9999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834" autoAdjust="0"/>
    <p:restoredTop sz="89167" autoAdjust="0"/>
  </p:normalViewPr>
  <p:slideViewPr>
    <p:cSldViewPr>
      <p:cViewPr>
        <p:scale>
          <a:sx n="120" d="100"/>
          <a:sy n="120" d="100"/>
        </p:scale>
        <p:origin x="-1576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ong:Desktop:Distributed-GPUs:Cholesky_DGP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ov:Desktop:GV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2463505703143"/>
          <c:y val="0.0467019375387065"/>
          <c:w val="0.810165483798812"/>
          <c:h val="0.764042466601787"/>
        </c:manualLayout>
      </c:layout>
      <c:lineChart>
        <c:grouping val="standard"/>
        <c:ser>
          <c:idx val="1"/>
          <c:order val="0"/>
          <c:tx>
            <c:v>DGEMM UB</c:v>
          </c:tx>
          <c:val>
            <c:numRef>
              <c:f>'Weak(DP)'!$F$7:$F$14</c:f>
              <c:numCache>
                <c:formatCode>0.00</c:formatCode>
                <c:ptCount val="8"/>
                <c:pt idx="0">
                  <c:v>0.98111</c:v>
                </c:pt>
                <c:pt idx="1">
                  <c:v>1.96222</c:v>
                </c:pt>
                <c:pt idx="2">
                  <c:v>3.92444</c:v>
                </c:pt>
                <c:pt idx="3">
                  <c:v>7.848879999999998</c:v>
                </c:pt>
                <c:pt idx="4">
                  <c:v>15.69776</c:v>
                </c:pt>
                <c:pt idx="5">
                  <c:v>31.39552</c:v>
                </c:pt>
                <c:pt idx="6">
                  <c:v>62.79104</c:v>
                </c:pt>
                <c:pt idx="7">
                  <c:v>98.111</c:v>
                </c:pt>
              </c:numCache>
            </c:numRef>
          </c:val>
        </c:ser>
        <c:ser>
          <c:idx val="0"/>
          <c:order val="1"/>
          <c:tx>
            <c:v>Distri. GPUs</c:v>
          </c:tx>
          <c:cat>
            <c:numRef>
              <c:f>'Weak(DP)'!$A$7:$A$14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100.0</c:v>
                </c:pt>
              </c:numCache>
            </c:numRef>
          </c:cat>
          <c:val>
            <c:numRef>
              <c:f>'Weak(DP)'!$C$7:$C$14</c:f>
              <c:numCache>
                <c:formatCode>General</c:formatCode>
                <c:ptCount val="8"/>
                <c:pt idx="0">
                  <c:v>0.7</c:v>
                </c:pt>
                <c:pt idx="1">
                  <c:v>1.44</c:v>
                </c:pt>
                <c:pt idx="2">
                  <c:v>2.96</c:v>
                </c:pt>
                <c:pt idx="3">
                  <c:v>5.96</c:v>
                </c:pt>
                <c:pt idx="4">
                  <c:v>11.8</c:v>
                </c:pt>
                <c:pt idx="5">
                  <c:v>23.0</c:v>
                </c:pt>
                <c:pt idx="6">
                  <c:v>46.3</c:v>
                </c:pt>
                <c:pt idx="7">
                  <c:v>74.7</c:v>
                </c:pt>
              </c:numCache>
            </c:numRef>
          </c:val>
        </c:ser>
        <c:marker val="1"/>
        <c:axId val="540548632"/>
        <c:axId val="576799944"/>
      </c:lineChart>
      <c:catAx>
        <c:axId val="540548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</a:t>
                </a:r>
                <a:r>
                  <a:rPr lang="en-US" sz="1600" baseline="0"/>
                  <a:t> of Nodes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386543784942757"/>
              <c:y val="0.90022471740316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6799944"/>
        <c:crosses val="autoZero"/>
        <c:auto val="1"/>
        <c:lblAlgn val="ctr"/>
        <c:lblOffset val="100"/>
      </c:catAx>
      <c:valAx>
        <c:axId val="576799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Overall Tflops</a:t>
                </a:r>
              </a:p>
            </c:rich>
          </c:tx>
          <c:layout>
            <c:manualLayout>
              <c:xMode val="edge"/>
              <c:yMode val="edge"/>
              <c:x val="0.0"/>
              <c:y val="0.252915509156861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40548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483178239084"/>
          <c:y val="0.105352915155269"/>
          <c:w val="0.384112383679313"/>
          <c:h val="0.12590266527543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29568633466271"/>
          <c:y val="0.0833333333333333"/>
          <c:w val="0.804860756041858"/>
          <c:h val="0.777332130358705"/>
        </c:manualLayout>
      </c:layout>
      <c:scatterChart>
        <c:scatterStyle val="lineMarker"/>
        <c:ser>
          <c:idx val="1"/>
          <c:order val="0"/>
          <c:tx>
            <c:strRef>
              <c:f>Sheet1!$C$5</c:f>
              <c:strCache>
                <c:ptCount val="1"/>
                <c:pt idx="0">
                  <c:v>CPU (MKL)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Sheet1!$B$7:$B$12</c:f>
              <c:numCache>
                <c:formatCode>General</c:formatCode>
                <c:ptCount val="6"/>
                <c:pt idx="0">
                  <c:v>2048.0</c:v>
                </c:pt>
                <c:pt idx="1">
                  <c:v>3000.0</c:v>
                </c:pt>
                <c:pt idx="2">
                  <c:v>4000.0</c:v>
                </c:pt>
                <c:pt idx="3">
                  <c:v>5000.0</c:v>
                </c:pt>
                <c:pt idx="4">
                  <c:v>6001.0</c:v>
                </c:pt>
              </c:numCache>
            </c:numRef>
          </c:xVal>
          <c:yVal>
            <c:numRef>
              <c:f>Sheet1!$C$7:$C$12</c:f>
              <c:numCache>
                <c:formatCode>General</c:formatCode>
                <c:ptCount val="6"/>
                <c:pt idx="0">
                  <c:v>13.1</c:v>
                </c:pt>
                <c:pt idx="1">
                  <c:v>19.23</c:v>
                </c:pt>
                <c:pt idx="2">
                  <c:v>44.71</c:v>
                </c:pt>
                <c:pt idx="3">
                  <c:v>82.37</c:v>
                </c:pt>
                <c:pt idx="4">
                  <c:v>141.11</c:v>
                </c:pt>
              </c:numCache>
            </c:numRef>
          </c:yVal>
        </c:ser>
        <c:ser>
          <c:idx val="2"/>
          <c:order val="1"/>
          <c:tx>
            <c:strRef>
              <c:f>Sheet1!$D$5</c:f>
              <c:strCache>
                <c:ptCount val="1"/>
                <c:pt idx="0">
                  <c:v>GPU (MAGMA)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Sheet1!$B$7:$B$12</c:f>
              <c:numCache>
                <c:formatCode>General</c:formatCode>
                <c:ptCount val="6"/>
                <c:pt idx="0">
                  <c:v>2048.0</c:v>
                </c:pt>
                <c:pt idx="1">
                  <c:v>3000.0</c:v>
                </c:pt>
                <c:pt idx="2">
                  <c:v>4000.0</c:v>
                </c:pt>
                <c:pt idx="3">
                  <c:v>5000.0</c:v>
                </c:pt>
                <c:pt idx="4">
                  <c:v>6001.0</c:v>
                </c:pt>
              </c:numCache>
            </c:numRef>
          </c:xVal>
          <c:yVal>
            <c:numRef>
              <c:f>Sheet1!$D$7:$D$12</c:f>
              <c:numCache>
                <c:formatCode>General</c:formatCode>
                <c:ptCount val="6"/>
                <c:pt idx="0">
                  <c:v>2.89</c:v>
                </c:pt>
                <c:pt idx="1">
                  <c:v>7.32</c:v>
                </c:pt>
                <c:pt idx="2">
                  <c:v>15.16</c:v>
                </c:pt>
                <c:pt idx="3">
                  <c:v>27.36</c:v>
                </c:pt>
                <c:pt idx="4">
                  <c:v>44.82</c:v>
                </c:pt>
              </c:numCache>
            </c:numRef>
          </c:yVal>
        </c:ser>
        <c:axId val="705534760"/>
        <c:axId val="550631384"/>
      </c:scatterChart>
      <c:valAx>
        <c:axId val="705534760"/>
        <c:scaling>
          <c:orientation val="minMax"/>
          <c:max val="6001.0"/>
          <c:min val="2000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Matrix size</a:t>
                </a:r>
              </a:p>
            </c:rich>
          </c:tx>
          <c:layout/>
        </c:title>
        <c:numFmt formatCode="General" sourceLinked="1"/>
        <c:tickLblPos val="low"/>
        <c:crossAx val="550631384"/>
        <c:crosses val="autoZero"/>
        <c:crossBetween val="midCat"/>
      </c:valAx>
      <c:valAx>
        <c:axId val="550631384"/>
        <c:scaling>
          <c:orientation val="minMax"/>
          <c:max val="150.0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(s)</a:t>
                </a:r>
              </a:p>
            </c:rich>
          </c:tx>
          <c:layout/>
        </c:title>
        <c:numFmt formatCode="General" sourceLinked="1"/>
        <c:tickLblPos val="nextTo"/>
        <c:crossAx val="705534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3580291099976"/>
          <c:y val="0.210471347331584"/>
          <c:w val="0.279406721887037"/>
          <c:h val="0.16933508311461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575786-CC51-4A37-A2E0-0D38E145B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CBFFD8-CA30-499B-98E4-06CE8497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92F847-A05F-444E-AB40-D71EA55646A2}" type="slidenum">
              <a:rPr lang="en-US"/>
              <a:pPr/>
              <a:t>2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51413C-D5CF-214A-A1B9-327B6D475B43}" type="slidenum">
              <a:rPr lang="en-US"/>
              <a:pPr/>
              <a:t>11</a:t>
            </a:fld>
            <a:endParaRPr lang="en-US"/>
          </a:p>
        </p:txBody>
      </p:sp>
      <p:sp>
        <p:nvSpPr>
          <p:cNvPr id="165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391974-70FD-8547-AC00-92D967FFA4F3}" type="slidenum">
              <a:rPr lang="en-US"/>
              <a:pPr/>
              <a:t>12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0CB3A-1CDE-F249-9CC6-D3BA2C5DF245}" type="slidenum">
              <a:rPr lang="en-US"/>
              <a:pPr/>
              <a:t>13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8F11FC-F921-894E-8007-6B3F9BB15A7B}" type="slidenum">
              <a:rPr lang="en-US"/>
              <a:pPr/>
              <a:t>14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41FCC-B8DA-C54B-AEBD-698AF55F95A6}" type="slidenum">
              <a:rPr lang="en-US"/>
              <a:pPr/>
              <a:t>15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D771F0-4784-A448-A775-1BCC9F0B545F}" type="slidenum">
              <a:rPr lang="en-US"/>
              <a:pPr/>
              <a:t>16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FB978D-4CBE-4240-840C-7C153EC03F4D}" type="slidenum">
              <a:rPr lang="en-US"/>
              <a:pPr/>
              <a:t>17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5AB39A-00EB-E14D-A03C-838838BF17AC}" type="slidenum">
              <a:rPr lang="en-US"/>
              <a:pPr/>
              <a:t>18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79F942-CFF3-1E4B-BF60-D5AD0FF44BC5}" type="slidenum">
              <a:rPr lang="en-US"/>
              <a:pPr/>
              <a:t>19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0BBC3E-2C43-3243-B1E7-7683FD8551CF}" type="slidenum">
              <a:rPr lang="en-US"/>
              <a:pPr/>
              <a:t>20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CF847-A699-499B-BC8C-67469A8838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7513BB-88BA-2543-A395-DBD4E168C514}" type="slidenum">
              <a:rPr lang="en-US"/>
              <a:pPr/>
              <a:t>21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899276-BB7F-6F4B-8D96-CF0E0C2C03B2}" type="slidenum">
              <a:rPr lang="en-US"/>
              <a:pPr/>
              <a:t>22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208D07-BF3A-BA42-BB5B-6EE7E4220567}" type="slidenum">
              <a:rPr lang="en-US"/>
              <a:pPr/>
              <a:t>23</a:t>
            </a:fld>
            <a:endParaRPr lang="en-US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044F8-C152-2048-AF8C-80E3FAAA0B4D}" type="slidenum">
              <a:rPr lang="en-US"/>
              <a:pPr/>
              <a:t>24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7086F7-2E36-1048-AE31-DE4AC5EA5506}" type="slidenum">
              <a:rPr lang="en-US"/>
              <a:pPr/>
              <a:t>25</a:t>
            </a:fld>
            <a:endParaRPr lang="en-US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995AED-387B-DF47-B0B7-A594177992C5}" type="slidenum">
              <a:rPr lang="en-US"/>
              <a:pPr/>
              <a:t>26</a:t>
            </a:fld>
            <a:endParaRPr lang="en-US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56C345-4C1C-C44C-809D-606EF8A5BA3A}" type="slidenum">
              <a:rPr lang="en-US"/>
              <a:pPr/>
              <a:t>27</a:t>
            </a:fld>
            <a:endParaRPr lang="en-US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726D9A-63AC-DA4D-93F7-25668F2D7CA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24DB9E-B68D-1543-A546-D53D6544085A}" type="slidenum">
              <a:rPr lang="en-US"/>
              <a:pPr/>
              <a:t>32</a:t>
            </a:fld>
            <a:endParaRPr lang="en-US"/>
          </a:p>
        </p:txBody>
      </p:sp>
      <p:sp>
        <p:nvSpPr>
          <p:cNvPr id="829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75660" y="4559662"/>
            <a:ext cx="5363882" cy="422628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74C19C-51A7-D64A-A072-0DD52B58B4B0}" type="slidenum">
              <a:rPr lang="en-US"/>
              <a:pPr/>
              <a:t>36</a:t>
            </a:fld>
            <a:endParaRPr lang="en-US"/>
          </a:p>
        </p:txBody>
      </p:sp>
      <p:sp>
        <p:nvSpPr>
          <p:cNvPr id="3072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32118" y="4559662"/>
            <a:ext cx="5852459" cy="423386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CF847-A699-499B-BC8C-67469A8838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7FE3F9-DE0A-9444-B4DD-DC3724B60CD8}" type="slidenum">
              <a:rPr lang="en-US"/>
              <a:pPr/>
              <a:t>38</a:t>
            </a:fld>
            <a:endParaRPr lang="en-US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720BFA-3F8D-044C-8DAA-B8150E6E672C}" type="slidenum">
              <a:rPr lang="en-US"/>
              <a:pPr/>
              <a:t>39</a:t>
            </a:fld>
            <a:endParaRPr lang="en-US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10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E720A-9981-7F4C-B921-23D5A092D17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CF847-A699-499B-BC8C-67469A8838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CF847-A699-499B-BC8C-67469A8838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4A0C11-E748-AB4B-A1B6-A822DF1F2A22}" type="slidenum">
              <a:rPr lang="en-US"/>
              <a:pPr/>
              <a:t>8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92F847-A05F-444E-AB40-D71EA55646A2}" type="slidenum">
              <a:rPr lang="en-US"/>
              <a:pPr/>
              <a:t>9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31A1C1-BEE4-A246-BF37-7839D8B3B676}" type="slidenum">
              <a:rPr lang="en-US"/>
              <a:pPr/>
              <a:t>10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28D783-A6EA-4018-B03D-3A833EBAC89D}" type="datetime1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lIns="92075" tIns="46038" rIns="92075" bIns="46038"/>
          <a:lstStyle>
            <a:lvl1pPr>
              <a:defRPr/>
            </a:lvl1pPr>
          </a:lstStyle>
          <a:p>
            <a:pPr>
              <a:defRPr/>
            </a:pPr>
            <a:fld id="{7349F3BD-E1D2-42AF-9B2D-619F4675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573C0-2C78-4150-ADC0-4C69B275F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-152400"/>
            <a:ext cx="20383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152400"/>
            <a:ext cx="59626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DDE3-9359-4ABA-BCB9-990B23A38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-152400"/>
            <a:ext cx="8153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5DCB-C47B-4545-B320-6BEA0B926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16CC-CA49-4DEE-BDB0-D1BC3B7B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35050" y="1676400"/>
            <a:ext cx="7727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0281-7DE2-4F9A-9C17-AA6BA619D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75225" y="16764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75225" y="3810000"/>
            <a:ext cx="3787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9F1B-5D24-48BB-8BFF-2C6255D0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D5F2-4AC3-496E-A613-68FE91A54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00A9-8CFE-45B5-946E-5E00C31EA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029DF-3B84-4B5E-8AB4-7CDB66663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C08B-B451-4960-90B9-971C40EBD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088F-157C-4EB1-ABEE-EA84ED52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D68E-6D3F-4FC5-ADF7-BB8DF3A58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134E-AA92-48C4-B38D-E1769754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D540-2EB3-4883-992E-9C04150A0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44FFE-274F-4CE7-ABEC-E2C8DB32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990600"/>
            <a:ext cx="8026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524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latin typeface="Tech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C35ED1-1BFC-486C-A636-8F263657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2711" name="Picture 8" descr="icl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519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279525" y="522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8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.png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hyperlink" Target="http://icl.cs.utk.edu/magma/" TargetMode="External"/><Relationship Id="rId9" Type="http://schemas.openxmlformats.org/officeDocument/2006/relationships/hyperlink" Target="http://icl.cs.utk.edu/plasma" TargetMode="External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icl.cs.utk.edu/magma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991600" cy="1524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MAGMA – LAPACK for HPC </a:t>
            </a:r>
            <a:b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on Heterogeneous Architectures</a:t>
            </a:r>
            <a:endParaRPr lang="en-US" b="1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07360" y="440686"/>
            <a:ext cx="8709120" cy="58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9374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endParaRPr lang="en-US" sz="16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kumimoji="0" lang="en-US" sz="29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Stan Tomov</a:t>
            </a:r>
            <a:r>
              <a:rPr kumimoji="0" lang="en-US" sz="29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en-US" sz="2400" kern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and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9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Jack </a:t>
            </a:r>
            <a:r>
              <a:rPr kumimoji="0" lang="en-US" sz="29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Dongarra</a:t>
            </a: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Research Director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Innovative Computing Laboratory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Department of Computer Science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University of Tennessee, Knoxville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Titan Summit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sz="1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Oak Ridge Leadership Computing Facility (OLCF)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Oak Ridge National Laboratory,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b="1" kern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August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15, 2011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11040" y="-152400"/>
            <a:ext cx="8228160" cy="106283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Challenges of using </a:t>
            </a:r>
            <a:r>
              <a:rPr lang="en-US" dirty="0" err="1"/>
              <a:t>GPUs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066800"/>
            <a:ext cx="8228160" cy="4674731"/>
          </a:xfrm>
          <a:ln/>
        </p:spPr>
        <p:txBody>
          <a:bodyPr/>
          <a:lstStyle/>
          <a:p>
            <a:pPr>
              <a:buSzPct val="33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 smtClean="0">
                <a:solidFill>
                  <a:srgbClr val="800000"/>
                </a:solidFill>
              </a:rPr>
              <a:t>High </a:t>
            </a:r>
            <a:r>
              <a:rPr lang="en-US" dirty="0" smtClean="0">
                <a:solidFill>
                  <a:srgbClr val="800000"/>
                </a:solidFill>
              </a:rPr>
              <a:t>levels of </a:t>
            </a:r>
            <a:r>
              <a:rPr lang="en-US" b="1" dirty="0" smtClean="0">
                <a:solidFill>
                  <a:srgbClr val="800000"/>
                </a:solidFill>
              </a:rPr>
              <a:t>parallelism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Many GPU </a:t>
            </a:r>
            <a:r>
              <a:rPr lang="en-US" sz="2400" dirty="0" smtClean="0"/>
              <a:t>cores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[ e.g.</a:t>
            </a:r>
            <a:r>
              <a:rPr lang="en-US" sz="1600" dirty="0" smtClean="0"/>
              <a:t> Tesla C2050 (Fermi) has 448 CUDA cores </a:t>
            </a:r>
            <a:r>
              <a:rPr lang="en-US" sz="1600" dirty="0"/>
              <a:t>]</a:t>
            </a:r>
            <a:br>
              <a:rPr lang="en-US" sz="1600" dirty="0"/>
            </a:br>
            <a:endParaRPr lang="en-US" sz="1600" dirty="0"/>
          </a:p>
          <a:p>
            <a:pPr>
              <a:buSzPct val="33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>
                <a:solidFill>
                  <a:srgbClr val="800000"/>
                </a:solidFill>
              </a:rPr>
              <a:t>Hybrid/heterogeneous architectures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Match algorithmic requirements to architectural strengths</a:t>
            </a:r>
            <a:br>
              <a:rPr lang="en-US" sz="2400" dirty="0"/>
            </a:br>
            <a:r>
              <a:rPr lang="en-US" sz="1600" dirty="0"/>
              <a:t>[ e.g. small, non-parallelizable tasks to run on CPU, large and parallelizable on GPU ]</a:t>
            </a:r>
            <a:br>
              <a:rPr lang="en-US" sz="1600" dirty="0"/>
            </a:br>
            <a:endParaRPr lang="en-US" sz="1600" dirty="0"/>
          </a:p>
          <a:p>
            <a:pPr>
              <a:buSzPct val="33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>
                <a:solidFill>
                  <a:srgbClr val="800000"/>
                </a:solidFill>
              </a:rPr>
              <a:t>Compute </a:t>
            </a:r>
            <a:r>
              <a:rPr lang="en-US" sz="2400" i="1" dirty="0" err="1">
                <a:solidFill>
                  <a:srgbClr val="800000"/>
                </a:solidFill>
              </a:rPr>
              <a:t>vs</a:t>
            </a:r>
            <a:r>
              <a:rPr lang="en-US" b="1" dirty="0">
                <a:solidFill>
                  <a:srgbClr val="800000"/>
                </a:solidFill>
              </a:rPr>
              <a:t> communication gap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Exponentially growing gap; persistent challenge</a:t>
            </a:r>
            <a:br>
              <a:rPr lang="en-US" sz="2400" dirty="0"/>
            </a:br>
            <a:r>
              <a:rPr lang="en-US" sz="1600" dirty="0"/>
              <a:t>[ Processor speed improves 59%, memory bandwidth 23%, latency 5.5% ]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/>
              <a:t>[ on all levels, e.g. a GPU Tesla C1070 (4 </a:t>
            </a:r>
            <a:r>
              <a:rPr lang="en-US" sz="1600" dirty="0" err="1"/>
              <a:t>x</a:t>
            </a:r>
            <a:r>
              <a:rPr lang="en-US" sz="1600" dirty="0"/>
              <a:t> C1060) has compute power of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  O</a:t>
            </a:r>
            <a:r>
              <a:rPr lang="en-US" sz="1600" dirty="0"/>
              <a:t>(1,000)</a:t>
            </a:r>
            <a:r>
              <a:rPr lang="en-US" sz="1600" dirty="0" smtClean="0"/>
              <a:t> </a:t>
            </a:r>
            <a:r>
              <a:rPr lang="en-US" sz="1600" dirty="0" err="1" smtClean="0"/>
              <a:t>Gflop</a:t>
            </a:r>
            <a:r>
              <a:rPr lang="en-US" sz="1600" dirty="0" err="1"/>
              <a:t>/s</a:t>
            </a:r>
            <a:r>
              <a:rPr lang="en-US" sz="1600" dirty="0"/>
              <a:t> but </a:t>
            </a:r>
            <a:r>
              <a:rPr lang="en-US" sz="1600" dirty="0" err="1"/>
              <a:t>GPUs</a:t>
            </a:r>
            <a:r>
              <a:rPr lang="en-US" sz="1600" dirty="0"/>
              <a:t> communicate through the CPU using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  O</a:t>
            </a:r>
            <a:r>
              <a:rPr lang="en-US" sz="1600" dirty="0"/>
              <a:t>(1) GB/</a:t>
            </a:r>
            <a:r>
              <a:rPr lang="en-US" sz="1600" dirty="0" err="1"/>
              <a:t>s</a:t>
            </a:r>
            <a:r>
              <a:rPr lang="en-US" sz="1600" dirty="0"/>
              <a:t> connection ]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>
            <a:stCxn id="74" idx="0"/>
          </p:cNvCxnSpPr>
          <p:nvPr/>
        </p:nvCxnSpPr>
        <p:spPr bwMode="auto">
          <a:xfrm rot="16200000" flipH="1">
            <a:off x="2857500" y="3924300"/>
            <a:ext cx="38862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63500" dist="107763" dir="18900000" algn="ctr" rotWithShape="0">
              <a:srgbClr val="868686">
                <a:alpha val="74998"/>
              </a:srgbClr>
            </a:outerShdw>
          </a:effectLst>
        </p:spPr>
      </p:cxnSp>
      <p:sp>
        <p:nvSpPr>
          <p:cNvPr id="67" name="TextBox 66"/>
          <p:cNvSpPr txBox="1"/>
          <p:nvPr/>
        </p:nvSpPr>
        <p:spPr>
          <a:xfrm>
            <a:off x="1600200" y="2614136"/>
            <a:ext cx="6400800" cy="7386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MAGNUM / Rectangular / PLASMA</a:t>
            </a:r>
            <a:r>
              <a:rPr lang="en-US" sz="1400" b="1" dirty="0" smtClean="0">
                <a:solidFill>
                  <a:schemeClr val="accent2"/>
                </a:solidFill>
              </a:rPr>
              <a:t> Tile Algorithms</a:t>
            </a:r>
          </a:p>
          <a:p>
            <a:pPr algn="ctr"/>
            <a:endParaRPr lang="en-US" sz="1400" b="1" dirty="0" smtClean="0">
              <a:solidFill>
                <a:schemeClr val="accent2"/>
              </a:solidFill>
            </a:endParaRPr>
          </a:p>
          <a:p>
            <a:pPr algn="ctr"/>
            <a:endParaRPr lang="en-US" sz="1400" b="1" dirty="0" smtClean="0">
              <a:solidFill>
                <a:schemeClr val="accent2"/>
              </a:solidFill>
            </a:endParaRPr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533400"/>
            <a:ext cx="7422658" cy="186152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smtClean="0"/>
              <a:t>MAGMA Software </a:t>
            </a:r>
            <a:r>
              <a:rPr lang="en-US" dirty="0"/>
              <a:t>Stack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3990" name="AutoShape 22"/>
          <p:cNvSpPr>
            <a:spLocks/>
          </p:cNvSpPr>
          <p:nvPr/>
        </p:nvSpPr>
        <p:spPr bwMode="auto">
          <a:xfrm>
            <a:off x="1295400" y="2514600"/>
            <a:ext cx="152400" cy="1295400"/>
          </a:xfrm>
          <a:prstGeom prst="leftBrace">
            <a:avLst>
              <a:gd name="adj1" fmla="val 75000"/>
              <a:gd name="adj2" fmla="val 50000"/>
            </a:avLst>
          </a:prstGeom>
          <a:noFill/>
          <a:ln w="18360">
            <a:solidFill>
              <a:srgbClr val="4B1F6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6" name="Oval 28"/>
          <p:cNvSpPr>
            <a:spLocks noChangeArrowheads="1"/>
          </p:cNvSpPr>
          <p:nvPr/>
        </p:nvSpPr>
        <p:spPr bwMode="auto">
          <a:xfrm>
            <a:off x="1115488" y="2106153"/>
            <a:ext cx="207425" cy="207295"/>
          </a:xfrm>
          <a:prstGeom prst="ellipse">
            <a:avLst/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7" name="Oval 29"/>
          <p:cNvSpPr>
            <a:spLocks noChangeArrowheads="1"/>
          </p:cNvSpPr>
          <p:nvPr/>
        </p:nvSpPr>
        <p:spPr bwMode="auto">
          <a:xfrm>
            <a:off x="1115488" y="4075452"/>
            <a:ext cx="207425" cy="207295"/>
          </a:xfrm>
          <a:prstGeom prst="ellipse">
            <a:avLst/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22"/>
          <p:cNvSpPr>
            <a:spLocks/>
          </p:cNvSpPr>
          <p:nvPr/>
        </p:nvSpPr>
        <p:spPr bwMode="auto">
          <a:xfrm>
            <a:off x="1295400" y="1981200"/>
            <a:ext cx="152400" cy="457200"/>
          </a:xfrm>
          <a:prstGeom prst="leftBrace">
            <a:avLst>
              <a:gd name="adj1" fmla="val 75000"/>
              <a:gd name="adj2" fmla="val 50000"/>
            </a:avLst>
          </a:prstGeom>
          <a:noFill/>
          <a:ln w="18360">
            <a:solidFill>
              <a:srgbClr val="4B1F6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22"/>
          <p:cNvSpPr>
            <a:spLocks/>
          </p:cNvSpPr>
          <p:nvPr/>
        </p:nvSpPr>
        <p:spPr bwMode="auto">
          <a:xfrm>
            <a:off x="1295400" y="3886200"/>
            <a:ext cx="152400" cy="1981200"/>
          </a:xfrm>
          <a:prstGeom prst="leftBrace">
            <a:avLst>
              <a:gd name="adj1" fmla="val 75000"/>
              <a:gd name="adj2" fmla="val 50000"/>
            </a:avLst>
          </a:prstGeom>
          <a:noFill/>
          <a:ln w="18360">
            <a:solidFill>
              <a:srgbClr val="4B1F6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" y="4724400"/>
            <a:ext cx="90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single</a:t>
            </a:r>
            <a:endParaRPr lang="en-US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2971800"/>
            <a:ext cx="7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multi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2057400"/>
            <a:ext cx="75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distr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38400" y="1524000"/>
            <a:ext cx="921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2"/>
                </a:solidFill>
              </a:rPr>
              <a:t>C P U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0660" y="1524000"/>
            <a:ext cx="93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2"/>
                </a:solidFill>
              </a:rPr>
              <a:t>G P U</a:t>
            </a:r>
            <a:endParaRPr lang="en-US" sz="2000" b="1" i="1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8600" y="1524000"/>
            <a:ext cx="15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2"/>
                </a:solidFill>
              </a:rPr>
              <a:t>H Y B R I D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00200" y="5486400"/>
            <a:ext cx="3048000" cy="323165"/>
          </a:xfrm>
          <a:prstGeom prst="rect">
            <a:avLst/>
          </a:prstGeom>
          <a:solidFill>
            <a:srgbClr val="AEC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BLAS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77000" y="5105400"/>
            <a:ext cx="1524000" cy="323165"/>
          </a:xfrm>
          <a:prstGeom prst="rect">
            <a:avLst/>
          </a:prstGeom>
          <a:solidFill>
            <a:srgbClr val="AEC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BLAS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76600" y="4724400"/>
            <a:ext cx="4724400" cy="30777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MAGMA BLAS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00200" y="5105400"/>
            <a:ext cx="1600200" cy="323165"/>
          </a:xfrm>
          <a:prstGeom prst="rect">
            <a:avLst/>
          </a:prstGeom>
          <a:solidFill>
            <a:srgbClr val="AEC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LAPACK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76800" y="5486400"/>
            <a:ext cx="3124200" cy="323165"/>
          </a:xfrm>
          <a:prstGeom prst="rect">
            <a:avLst/>
          </a:prstGeom>
          <a:solidFill>
            <a:srgbClr val="AEC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CUDA / </a:t>
            </a:r>
            <a:r>
              <a:rPr lang="en-US" sz="15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OpenCL</a:t>
            </a: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 for </a:t>
            </a:r>
            <a:r>
              <a:rPr lang="en-US" sz="15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GPUs</a:t>
            </a: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; MIC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0" y="6096000"/>
            <a:ext cx="5407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Linux, Windows, Mac OS X</a:t>
            </a:r>
            <a:r>
              <a:rPr lang="en-US" dirty="0" smtClean="0"/>
              <a:t>   |   </a:t>
            </a:r>
            <a:r>
              <a:rPr lang="en-US" b="1" i="1" dirty="0" smtClean="0"/>
              <a:t>C/C++, Fortran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dirty="0" smtClean="0"/>
              <a:t>|  </a:t>
            </a:r>
            <a:r>
              <a:rPr lang="en-US" b="1" i="1" dirty="0" smtClean="0"/>
              <a:t>Matlab, Python</a:t>
            </a:r>
            <a:endParaRPr lang="en-US" b="1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3276600" y="4343400"/>
            <a:ext cx="4724400" cy="30777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MAGMA SPARSE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00200" y="3962400"/>
            <a:ext cx="6400800" cy="30777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MAGMA 1.0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91000" y="2971800"/>
            <a:ext cx="3733800" cy="323165"/>
          </a:xfrm>
          <a:prstGeom prst="rect">
            <a:avLst/>
          </a:prstGeom>
          <a:solidFill>
            <a:srgbClr val="AEC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StarPU</a:t>
            </a: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, </a:t>
            </a:r>
            <a:r>
              <a:rPr lang="en-US" sz="15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DAGuE</a:t>
            </a: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, Static (+Dynamic)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76400" y="2971800"/>
            <a:ext cx="2362200" cy="323165"/>
          </a:xfrm>
          <a:prstGeom prst="rect">
            <a:avLst/>
          </a:prstGeom>
          <a:solidFill>
            <a:srgbClr val="AEC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charset="-122"/>
                <a:cs typeface="SimSun" charset="-122"/>
              </a:rPr>
              <a:t>PLASMA, Quark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00200" y="3429000"/>
            <a:ext cx="6400800" cy="30777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LAPACK Algorithms and Tile Kernels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00200" y="2057400"/>
            <a:ext cx="6400800" cy="30777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Tile &amp; LAPACK Algorithms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1524000" y="1981200"/>
            <a:ext cx="6553200" cy="3886200"/>
          </a:xfrm>
          <a:prstGeom prst="roundRect">
            <a:avLst>
              <a:gd name="adj" fmla="val 455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18900000" algn="ctr" rotWithShape="0">
              <a:srgbClr val="868686">
                <a:alpha val="74998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alstaff Festival MT" pitchFamily="2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295400"/>
            <a:ext cx="8228160" cy="4444307"/>
          </a:xfrm>
          <a:ln/>
        </p:spPr>
        <p:txBody>
          <a:bodyPr tIns="22401"/>
          <a:lstStyle/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/>
              <a:t>35+ </a:t>
            </a:r>
            <a:r>
              <a:rPr lang="en-US" sz="2500" dirty="0"/>
              <a:t>algorithms are developed </a:t>
            </a:r>
            <a:r>
              <a:rPr lang="en-US" sz="2200" dirty="0"/>
              <a:t>(total</a:t>
            </a:r>
            <a:r>
              <a:rPr lang="en-US" sz="2200" dirty="0" smtClean="0"/>
              <a:t> of 130+ </a:t>
            </a:r>
            <a:r>
              <a:rPr lang="en-US" sz="2200" dirty="0"/>
              <a:t>routines)</a:t>
            </a:r>
          </a:p>
          <a:p>
            <a:pPr marL="986415" lvl="1" indent="-519848">
              <a:buSzPct val="43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Every algorithm is in 4 precisions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(</a:t>
            </a:r>
            <a:r>
              <a:rPr lang="en-US" sz="2000" dirty="0" err="1"/>
              <a:t>s/c/d/z</a:t>
            </a:r>
            <a:r>
              <a:rPr lang="en-US" sz="2000" dirty="0"/>
              <a:t>, denoted by X</a:t>
            </a:r>
            <a:r>
              <a:rPr lang="en-US" sz="2000" dirty="0" smtClean="0"/>
              <a:t>)</a:t>
            </a:r>
          </a:p>
          <a:p>
            <a:pPr marL="1386465" lvl="2" indent="-519848">
              <a:buSzPct val="43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 smtClean="0"/>
              <a:t> - One-sided factorizations and solvers</a:t>
            </a:r>
            <a:endParaRPr lang="en-US" sz="400" dirty="0" smtClean="0"/>
          </a:p>
          <a:p>
            <a:pPr marL="1386465" lvl="2" indent="-519848">
              <a:buSzPct val="43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 smtClean="0"/>
              <a:t> - Two-sided factorizations and </a:t>
            </a:r>
            <a:r>
              <a:rPr lang="en-US" sz="1600" dirty="0" err="1" smtClean="0"/>
              <a:t>eigen</a:t>
            </a:r>
            <a:r>
              <a:rPr lang="en-US" sz="1600" dirty="0" smtClean="0"/>
              <a:t>/singular-value solvers      </a:t>
            </a:r>
          </a:p>
          <a:p>
            <a:pPr marL="986415" lvl="1" indent="-519848">
              <a:buSzPct val="43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There are 3 mixed precision algorithms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(</a:t>
            </a:r>
            <a:r>
              <a:rPr lang="en-US" sz="2000" dirty="0" err="1"/>
              <a:t>zc</a:t>
            </a:r>
            <a:r>
              <a:rPr lang="en-US" sz="2000" dirty="0"/>
              <a:t> &amp; </a:t>
            </a:r>
            <a:r>
              <a:rPr lang="en-US" sz="2000" dirty="0" err="1"/>
              <a:t>ds</a:t>
            </a:r>
            <a:r>
              <a:rPr lang="en-US" sz="2000" dirty="0"/>
              <a:t>, denoted by XX)</a:t>
            </a:r>
          </a:p>
          <a:p>
            <a:pPr marL="986415" lvl="1" indent="-519848">
              <a:buSzPct val="43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These are hybrid </a:t>
            </a:r>
            <a:r>
              <a:rPr lang="en-US" sz="2000" dirty="0" smtClean="0"/>
              <a:t>algorithms</a:t>
            </a:r>
          </a:p>
          <a:p>
            <a:pPr marL="1386465" lvl="2" indent="-519848">
              <a:buSzPct val="43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 smtClean="0"/>
              <a:t> - Expressed </a:t>
            </a:r>
            <a:r>
              <a:rPr lang="en-US" sz="1600" dirty="0"/>
              <a:t>in terms of BLAS</a:t>
            </a:r>
          </a:p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/>
              <a:t>Support </a:t>
            </a:r>
            <a:r>
              <a:rPr lang="en-US" sz="2500" dirty="0"/>
              <a:t>is for single CUDA-enabled NVIDIA GPU, either Tesla or </a:t>
            </a:r>
            <a:r>
              <a:rPr lang="en-US" sz="2500" dirty="0" smtClean="0"/>
              <a:t>Fermi</a:t>
            </a:r>
          </a:p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/>
              <a:t>MAGMA </a:t>
            </a:r>
            <a:r>
              <a:rPr lang="en-US" sz="2500" dirty="0"/>
              <a:t>BLAS </a:t>
            </a:r>
          </a:p>
          <a:p>
            <a:pPr marL="986415" lvl="1" indent="-519848">
              <a:buSzPct val="43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A subset of GPU BLAS, optimized for Tesla and Fermi </a:t>
            </a:r>
            <a:r>
              <a:rPr lang="en-US" sz="2000" dirty="0" err="1"/>
              <a:t>GPUs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09600" y="-114300"/>
            <a:ext cx="7772400" cy="1104900"/>
          </a:xfrm>
        </p:spPr>
        <p:txBody>
          <a:bodyPr/>
          <a:lstStyle/>
          <a:p>
            <a:r>
              <a:rPr lang="en-US" dirty="0" smtClean="0"/>
              <a:t>MAGMA 1.0</a:t>
            </a:r>
            <a:r>
              <a:rPr lang="en-US" sz="2000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1080000" y="1823232"/>
          <a:ext cx="6775200" cy="4762665"/>
        </p:xfrm>
        <a:graphic>
          <a:graphicData uri="http://schemas.openxmlformats.org/drawingml/2006/table">
            <a:tbl>
              <a:tblPr/>
              <a:tblGrid>
                <a:gridCol w="2302560"/>
                <a:gridCol w="4472640"/>
              </a:tblGrid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1.   Xgetrf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LU factorization; CPU interface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2.   Xgetrf_gpu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LU factorization; GPU interface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3.   Xgetrf_mc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LU factorization on multicore (no GPUs) 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4.   Xpotrf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Cholesky factorization; CPU interface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5.   Xpotrf_gpu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Cholesky factorization; GPU interface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6.   Xpotrf_mc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Cholesky factorization on multicore (no GPUs) 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7.   Xgeqrf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QR factorization; CPU interface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621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8.   Xgeqrf_gpu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QR factorization; GPU interface; with T matrices stored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621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9.   Xgeqrf2_gpu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QR factorization; GPU interface; without T matrices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10. Xgeqrf_mc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QR factorization on multicore (no GPUs)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11. Xgeqrf2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QR factorization; CPU interface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12. Xgeqlf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QL factorization; CPU interface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13. Xgelqf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LQ factorization; CPU interface</a:t>
                      </a: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1360" name="Text Box 96"/>
          <p:cNvSpPr txBox="1">
            <a:spLocks noChangeArrowheads="1"/>
          </p:cNvSpPr>
          <p:nvPr/>
        </p:nvSpPr>
        <p:spPr bwMode="auto">
          <a:xfrm>
            <a:off x="2304001" y="1222689"/>
            <a:ext cx="4140000" cy="493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One-sided factorizations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-1143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MAGMA 1.0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1080000" y="1823232"/>
          <a:ext cx="6775200" cy="2469088"/>
        </p:xfrm>
        <a:graphic>
          <a:graphicData uri="http://schemas.openxmlformats.org/drawingml/2006/table">
            <a:tbl>
              <a:tblPr/>
              <a:tblGrid>
                <a:gridCol w="2302560"/>
                <a:gridCol w="4472640"/>
              </a:tblGrid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14. Xgetrs_gpu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Work precision; using LU factorization;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15. Xpotrs_gpu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Work precision; using Cholesky factorization;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16. Xgels_gpu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Work precision LS; GPU interface 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17. XXgetrs_gpu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Mixed precision iterative refinement solver; </a:t>
                      </a:r>
                      <a:b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</a:b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Using LU factorization;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18. XXpotrs_gpu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Mixed precision iterative refinement solver;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Using Cholesky factorization;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19. XXgeqrsv_gpu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Mixed precision iterative refinement solver;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Using QR on square matrix;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3283201" y="1222689"/>
            <a:ext cx="2458080" cy="493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Linear solvers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-1143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MAGMA 1.0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1080000" y="1823232"/>
          <a:ext cx="6775200" cy="1539856"/>
        </p:xfrm>
        <a:graphic>
          <a:graphicData uri="http://schemas.openxmlformats.org/drawingml/2006/table">
            <a:tbl>
              <a:tblPr/>
              <a:tblGrid>
                <a:gridCol w="2302560"/>
                <a:gridCol w="4472640"/>
              </a:tblGrid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20. Xgehrd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Reduction to upper Hessenberg form;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with T matrices stored;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21. Xgehrd2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Reduction to upper Hessenberg form;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Without the T matrices stored;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22. Xhetrd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Reduction to tridiagonal form;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23. Xgebrd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Reduction to bidiagonal form;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2566080" y="1222689"/>
            <a:ext cx="4118400" cy="493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Two-sided factorizations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-1143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MAGMA 1.0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1080000" y="1823232"/>
          <a:ext cx="6775200" cy="3716929"/>
        </p:xfrm>
        <a:graphic>
          <a:graphicData uri="http://schemas.openxmlformats.org/drawingml/2006/table">
            <a:tbl>
              <a:tblPr/>
              <a:tblGrid>
                <a:gridCol w="2302560"/>
                <a:gridCol w="4472640"/>
              </a:tblGrid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24.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Xungqr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Generates Q with orthogonal columns as the product of elementary reflectors (from Xgeqrf);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25. Xungqr_gpu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Generates Q with orthogonal columns as the product of elementary reflectors (from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Xgeqrf_gpu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);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26.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Xunmtr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Multiplication with the orthogonal matrix, product of elementary reflectors from 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Xhetrd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27.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Xunmtr_gpu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Multiplication with the orthogonal matrix, product of elementary reflectors from 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Xhetrd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28.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Xunmqr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Multiplication with orthogonal matrix, product of elementary reflectors from Xgeqrf;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29.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Xunmqr_gpu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Multiplication with orthogonal matrix, product of elementary reflectors from Xgeqrf_gpu;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30.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Xunghr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Generates Q with orthogonal columns as the product of elementary reflectors (from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Xgehrd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);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31.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Xunghr_gpu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Generates Q with orthogonal columns as the product of elementary reflectors (from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Xgehrd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);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1062720" y="1222689"/>
            <a:ext cx="6804000" cy="493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Generating/applying orthogonal matrices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-1143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MAGMA 1.0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1080000" y="1823232"/>
          <a:ext cx="6775200" cy="1234544"/>
        </p:xfrm>
        <a:graphic>
          <a:graphicData uri="http://schemas.openxmlformats.org/drawingml/2006/table">
            <a:tbl>
              <a:tblPr/>
              <a:tblGrid>
                <a:gridCol w="2302560"/>
                <a:gridCol w="4472640"/>
              </a:tblGrid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32.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Xgeev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Solves the non-symmetric eigenvalue problem;</a:t>
                      </a:r>
                      <a:b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</a:b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561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33.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Xheevd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Solves the Hermitian eigenvalue problem; </a:t>
                      </a:r>
                      <a:b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</a:b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Uses devide and conquer;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34.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Xgesvd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-122"/>
                        <a:cs typeface="SimSun" charset="-122"/>
                      </a:endParaRP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SVD;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108161" y="1222689"/>
            <a:ext cx="4773600" cy="493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Eigen/singular-value solvers</a:t>
            </a:r>
          </a:p>
        </p:txBody>
      </p:sp>
      <p:sp>
        <p:nvSpPr>
          <p:cNvPr id="153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1244160" y="3547093"/>
            <a:ext cx="7398720" cy="2472707"/>
          </a:xfrm>
          <a:ln/>
        </p:spPr>
        <p:txBody>
          <a:bodyPr/>
          <a:lstStyle/>
          <a:p>
            <a:pPr marL="391686" indent="-293764">
              <a:buFont typeface="Times New Roman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Currently, these routines have </a:t>
            </a:r>
            <a:br>
              <a:rPr lang="en-US" dirty="0"/>
            </a:br>
            <a:r>
              <a:rPr lang="en-US" dirty="0"/>
              <a:t>GPU-acceleration for the</a:t>
            </a:r>
          </a:p>
          <a:p>
            <a:pPr marL="1566743" lvl="1" indent="-519848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two-sided factorizations used and the</a:t>
            </a:r>
          </a:p>
          <a:p>
            <a:pPr marL="1566743" lvl="1" indent="-519848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Orthogonal transformation related to them </a:t>
            </a:r>
            <a:br>
              <a:rPr lang="en-US" sz="2000" dirty="0"/>
            </a:br>
            <a:r>
              <a:rPr lang="en-US" sz="2000" dirty="0"/>
              <a:t>(matrix generation/application from</a:t>
            </a:r>
            <a:r>
              <a:rPr lang="en-US" sz="2000" dirty="0" smtClean="0"/>
              <a:t> the  </a:t>
            </a:r>
            <a:br>
              <a:rPr lang="en-US" sz="2000" dirty="0" smtClean="0"/>
            </a:br>
            <a:r>
              <a:rPr lang="en-US" sz="2000" dirty="0" smtClean="0"/>
              <a:t>  previous slide)</a:t>
            </a: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-114300"/>
            <a:ext cx="7772400" cy="1104900"/>
          </a:xfrm>
        </p:spPr>
        <p:txBody>
          <a:bodyPr/>
          <a:lstStyle/>
          <a:p>
            <a:r>
              <a:rPr lang="en-US" dirty="0" smtClean="0"/>
              <a:t>MAGMA 1.0</a:t>
            </a:r>
            <a:r>
              <a:rPr lang="en-US" sz="2000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040" y="-152400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MAGMA BLAS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15412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Subset of BLAS for a single NVIDIA GPU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Optimized for MAGMA specific </a:t>
            </a:r>
            <a:r>
              <a:rPr lang="en-US" dirty="0" smtClean="0"/>
              <a:t>algorithms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To complement CUBLAS on special cases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1080000" y="1823232"/>
          <a:ext cx="6775200" cy="1221248"/>
        </p:xfrm>
        <a:graphic>
          <a:graphicData uri="http://schemas.openxmlformats.org/drawingml/2006/table">
            <a:tbl>
              <a:tblPr/>
              <a:tblGrid>
                <a:gridCol w="2302560"/>
                <a:gridCol w="4472640"/>
              </a:tblGrid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1. Xgemv_tesla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General matrix-vector product for 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2. Xgemv_fermi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General matrix-vector product for Fermi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3. Xsymv_ 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Symmetric matrix-vector product for 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4. Xsymv_fermi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Symmetric matrix-vector product for Fermi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349440" y="1222689"/>
            <a:ext cx="2397600" cy="493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Level 2 BLAS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040" y="-152400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MAGMA BLAS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6480" y="1604328"/>
            <a:ext cx="8667360" cy="4442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2401" rIns="0" bIns="0">
            <a:prstTxWarp prst="textNoShape">
              <a:avLst/>
            </a:prstTxWarp>
          </a:bodyPr>
          <a:lstStyle/>
          <a:p>
            <a:pPr marL="388806" indent="-293764">
              <a:spcAft>
                <a:spcPts val="1293"/>
              </a:spcAft>
              <a:buSzPct val="37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Motivation</a:t>
            </a:r>
          </a:p>
          <a:p>
            <a:pPr marL="388806" indent="-293764">
              <a:spcAft>
                <a:spcPts val="1293"/>
              </a:spcAft>
              <a:buSzPct val="37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MAGMA – LAPACK for </a:t>
            </a:r>
            <a:r>
              <a:rPr lang="en-US" sz="2500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GPUs</a:t>
            </a:r>
            <a:endParaRPr lang="en-US" sz="2500" b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1563863" lvl="1" indent="-518408">
              <a:spcAft>
                <a:spcPts val="1032"/>
              </a:spcAft>
              <a:buSzPct val="43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0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Overview</a:t>
            </a:r>
          </a:p>
          <a:p>
            <a:pPr marL="1563863" lvl="1" indent="-518408">
              <a:spcAft>
                <a:spcPts val="1032"/>
              </a:spcAft>
              <a:buSzPct val="43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0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Methodology</a:t>
            </a:r>
          </a:p>
          <a:p>
            <a:pPr marL="1563863" lvl="1" indent="-518408">
              <a:spcAft>
                <a:spcPts val="1032"/>
              </a:spcAft>
              <a:buSzPct val="43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0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MAGMA with</a:t>
            </a:r>
            <a:r>
              <a:rPr lang="en-US" sz="20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various schedulers</a:t>
            </a:r>
          </a:p>
          <a:p>
            <a:pPr marL="388806" indent="-293764">
              <a:spcAft>
                <a:spcPts val="1293"/>
              </a:spcAft>
              <a:buSzPct val="37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MAGMA BLAS</a:t>
            </a:r>
            <a:endParaRPr lang="en-US" sz="2500" b="1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388806" indent="-293764">
              <a:spcAft>
                <a:spcPts val="1293"/>
              </a:spcAft>
              <a:buSzPct val="37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5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Current </a:t>
            </a:r>
            <a:r>
              <a:rPr lang="en-US" sz="25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&amp; future work </a:t>
            </a:r>
            <a:r>
              <a:rPr lang="en-US" sz="25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directions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1080000" y="1823231"/>
          <a:ext cx="6775200" cy="1831872"/>
        </p:xfrm>
        <a:graphic>
          <a:graphicData uri="http://schemas.openxmlformats.org/drawingml/2006/table">
            <a:tbl>
              <a:tblPr/>
              <a:tblGrid>
                <a:gridCol w="2302560"/>
                <a:gridCol w="4472640"/>
              </a:tblGrid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5.   Xgemm_tesla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General matrix-matrix product for 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6.   Xgemm_fermi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General matrix-matrix product for Fermi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7.   Xtrsm_ 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Solves a triangular matrix problem on 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8.   Xtrsm_fermi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Solves a triangular matrix problem on Fermi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9.   Xsyrk_tesla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Symmetric rank  k update for 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10. Xsyr2k_tesla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Symmetric rank 2k  update for Tesla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3349440" y="1222689"/>
            <a:ext cx="2397600" cy="493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Level 3 BLAS</a:t>
            </a:r>
          </a:p>
        </p:txBody>
      </p:sp>
      <p:sp>
        <p:nvSpPr>
          <p:cNvPr id="1848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121760" y="3940255"/>
            <a:ext cx="7565039" cy="2155746"/>
          </a:xfrm>
          <a:ln/>
        </p:spPr>
        <p:txBody>
          <a:bodyPr tIns="22401"/>
          <a:lstStyle/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500" dirty="0"/>
              <a:t>CUBLAS </a:t>
            </a:r>
            <a:r>
              <a:rPr lang="en-US" sz="2500" dirty="0" err="1"/>
              <a:t>GEMMs</a:t>
            </a:r>
            <a:r>
              <a:rPr lang="en-US" sz="2500" dirty="0"/>
              <a:t> for Fermi are based on the MAGMA implementation</a:t>
            </a:r>
          </a:p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500" dirty="0"/>
              <a:t>Further improvements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– </a:t>
            </a:r>
            <a:r>
              <a:rPr lang="en-US" sz="2000" dirty="0" err="1" smtClean="0"/>
              <a:t>Autotuned</a:t>
            </a:r>
            <a:r>
              <a:rPr lang="en-US" sz="2000" dirty="0" smtClean="0"/>
              <a:t> </a:t>
            </a:r>
            <a:r>
              <a:rPr lang="en-US" sz="2000" dirty="0"/>
              <a:t>GEMM for Fermi </a:t>
            </a:r>
            <a:r>
              <a:rPr lang="en-US" sz="2000" dirty="0" smtClean="0"/>
              <a:t>(</a:t>
            </a:r>
            <a:r>
              <a:rPr lang="en-US" sz="2000" dirty="0" err="1" smtClean="0"/>
              <a:t>J.Kurzak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– ZGEMM from 308 </a:t>
            </a:r>
            <a:r>
              <a:rPr lang="en-US" sz="2000" dirty="0" err="1"/>
              <a:t>Gflop/s</a:t>
            </a:r>
            <a:r>
              <a:rPr lang="en-US" sz="2000" dirty="0"/>
              <a:t> is now 341 </a:t>
            </a:r>
            <a:r>
              <a:rPr lang="en-US" sz="2000" dirty="0" err="1"/>
              <a:t>Gflop/s</a:t>
            </a:r>
            <a:endParaRPr lang="en-US" sz="2000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611040" y="-152400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MAGMA BLAS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349440" y="1222689"/>
            <a:ext cx="2499840" cy="493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29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Other routines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1080000" y="1823231"/>
          <a:ext cx="6775200" cy="2442496"/>
        </p:xfrm>
        <a:graphic>
          <a:graphicData uri="http://schemas.openxmlformats.org/drawingml/2006/table">
            <a:tbl>
              <a:tblPr/>
              <a:tblGrid>
                <a:gridCol w="2302560"/>
                <a:gridCol w="4472640"/>
              </a:tblGrid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11.   Xswap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LU factorization;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12.   Xlacpy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LU factorization;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13.   Xlange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LU factorization on multicore (no GPUs) 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14.   Xlanhe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Cholesky factorization;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15.   Xtranspose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Cholesky factorization; GPU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16.   Xinplace_transpose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Cholesky factorization on multicore (no GPUs) 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17.   Xpermute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QR factorization; CPU interface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531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18.   Xauxiliary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SimSun" charset="-122"/>
                        </a:rPr>
                        <a:t>QR factorization; GPU interface; with T matrices stored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040" y="-152400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MAGMA BLAS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040" y="-76200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Methodology overview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4721" y="1659054"/>
            <a:ext cx="8460000" cy="4138995"/>
          </a:xfrm>
          <a:ln/>
        </p:spPr>
        <p:txBody>
          <a:bodyPr tIns="19201"/>
          <a:lstStyle/>
          <a:p>
            <a:pPr marL="388806" indent="-293764">
              <a:buSzPct val="43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/>
              <a:t>MAGMA uses</a:t>
            </a:r>
            <a:r>
              <a:rPr lang="en-US" sz="2200" dirty="0">
                <a:solidFill>
                  <a:srgbClr val="800000"/>
                </a:solidFill>
              </a:rPr>
              <a:t> HYBRIDIZATION</a:t>
            </a:r>
            <a:r>
              <a:rPr lang="en-US" sz="2200" dirty="0"/>
              <a:t> methodology based on</a:t>
            </a:r>
          </a:p>
          <a:p>
            <a:pPr marL="780492" lvl="1">
              <a:buSzPct val="89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/>
              <a:t>Representing linear algebra algorithms as collections </a:t>
            </a:r>
            <a:br>
              <a:rPr lang="en-US" sz="1300" dirty="0"/>
            </a:br>
            <a:r>
              <a:rPr lang="en-US" sz="1300" dirty="0"/>
              <a:t>of TASKS and DATA DEPENDENCIES among them</a:t>
            </a:r>
          </a:p>
          <a:p>
            <a:pPr marL="780492" lvl="1">
              <a:buSzPct val="89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/>
              <a:t>Properly SCHEDULING tasks' execution over </a:t>
            </a:r>
            <a:br>
              <a:rPr lang="en-US" sz="1300" dirty="0"/>
            </a:br>
            <a:r>
              <a:rPr lang="en-US" sz="1300" dirty="0" err="1"/>
              <a:t>multicore</a:t>
            </a:r>
            <a:r>
              <a:rPr lang="en-US" sz="1300" dirty="0"/>
              <a:t> and GPU hardware </a:t>
            </a:r>
            <a:r>
              <a:rPr lang="en-US" sz="1300" dirty="0" smtClean="0"/>
              <a:t>components</a:t>
            </a:r>
            <a:br>
              <a:rPr lang="en-US" sz="1300" dirty="0" smtClean="0"/>
            </a:br>
            <a:endParaRPr lang="en-US" sz="1300" dirty="0" smtClean="0"/>
          </a:p>
          <a:p>
            <a:pPr marL="388806" indent="-293764">
              <a:buSzPct val="43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/>
              <a:t>Successfully applied to fundamental</a:t>
            </a:r>
            <a:br>
              <a:rPr lang="en-US" sz="2200" dirty="0"/>
            </a:br>
            <a:r>
              <a:rPr lang="en-US" sz="2200" dirty="0"/>
              <a:t>linear algebra algorithms</a:t>
            </a:r>
          </a:p>
          <a:p>
            <a:pPr marL="780492" lvl="1">
              <a:buSzPct val="89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/>
              <a:t>One and two-sided factorizations and solvers</a:t>
            </a:r>
          </a:p>
          <a:p>
            <a:pPr marL="780492" lvl="1">
              <a:buSzPct val="89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/>
              <a:t>Iterative linear and </a:t>
            </a:r>
            <a:r>
              <a:rPr lang="en-US" sz="1300" dirty="0" err="1"/>
              <a:t>eigen</a:t>
            </a:r>
            <a:r>
              <a:rPr lang="en-US" sz="1300" dirty="0"/>
              <a:t>-</a:t>
            </a:r>
            <a:r>
              <a:rPr lang="en-US" sz="1300" dirty="0" smtClean="0"/>
              <a:t>solvers</a:t>
            </a:r>
            <a:br>
              <a:rPr lang="en-US" sz="1300" dirty="0" smtClean="0"/>
            </a:br>
            <a:endParaRPr lang="en-US" sz="1300" dirty="0" smtClean="0"/>
          </a:p>
          <a:p>
            <a:pPr marL="388806" indent="-293764">
              <a:buSzPct val="43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/>
              <a:t>Productivity</a:t>
            </a:r>
          </a:p>
          <a:p>
            <a:pPr marL="780492" lvl="1">
              <a:buSzPct val="89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/>
              <a:t>High-level</a:t>
            </a:r>
          </a:p>
          <a:p>
            <a:pPr marL="780492" lvl="1">
              <a:buSzPct val="89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/>
              <a:t>Leveraging prior developments</a:t>
            </a:r>
          </a:p>
          <a:p>
            <a:pPr marL="780492" lvl="1">
              <a:buSzPct val="89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/>
              <a:t>Exceeding in performance homogeneous solutions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6080" y="2903345"/>
            <a:ext cx="1723680" cy="2344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477000" y="2362200"/>
            <a:ext cx="241344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5281" dir="2700000" algn="ctr" rotWithShape="0">
              <a:srgbClr val="808080"/>
            </a:outerShdw>
          </a:effectLst>
        </p:spPr>
        <p:txBody>
          <a:bodyPr wrap="none" lIns="81639" tIns="52019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Hybrid CPU+GPU algorithms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(small tasks for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multicores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and large </a:t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tasks for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GPUs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34840" y="-76200"/>
            <a:ext cx="8228160" cy="1062832"/>
          </a:xfrm>
          <a:ln/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/>
              <a:t>Statically Scheduled </a:t>
            </a:r>
            <a:r>
              <a:rPr lang="en-US" sz="2900" b="1" dirty="0"/>
              <a:t>One-Sided Factorizations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>(LU, QR, and </a:t>
            </a:r>
            <a:r>
              <a:rPr lang="en-US" sz="2900" dirty="0" err="1"/>
              <a:t>Cholesky</a:t>
            </a:r>
            <a:r>
              <a:rPr lang="en-US" sz="2900" dirty="0"/>
              <a:t>)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866436"/>
            <a:ext cx="8228160" cy="4182199"/>
          </a:xfrm>
          <a:ln/>
        </p:spPr>
        <p:txBody>
          <a:bodyPr tIns="20802"/>
          <a:lstStyle/>
          <a:p>
            <a:pPr marL="391686" indent="-293764">
              <a:buSzPct val="40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Hybridization</a:t>
            </a:r>
          </a:p>
          <a:p>
            <a:pPr marL="783372" lvl="1" indent="-260644">
              <a:buSzPct val="70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/>
              <a:t>Panels (Level 2 BLAS) are factored on CPU using LAPACK</a:t>
            </a:r>
          </a:p>
          <a:p>
            <a:pPr marL="783372" lvl="1" indent="-260644">
              <a:buSzPct val="70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/>
              <a:t>Trailing matrix updates (Level 3 BLAS) are done on the </a:t>
            </a:r>
            <a:br>
              <a:rPr lang="en-US" sz="1600" dirty="0"/>
            </a:br>
            <a:r>
              <a:rPr lang="en-US" sz="1600" dirty="0"/>
              <a:t>GPU using “look-ahead”</a:t>
            </a:r>
            <a:r>
              <a:rPr lang="en-US" sz="1500" dirty="0"/>
              <a:t> </a:t>
            </a:r>
            <a:br>
              <a:rPr lang="en-US" sz="1500" dirty="0"/>
            </a:br>
            <a:endParaRPr lang="en-US" sz="1500" dirty="0"/>
          </a:p>
          <a:p>
            <a:pPr marL="391686" indent="-293764">
              <a:buSzPct val="40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Note</a:t>
            </a:r>
          </a:p>
          <a:p>
            <a:pPr marL="783372" lvl="1" indent="-260644">
              <a:buSzPct val="70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/>
              <a:t>Panels are memory bound but are only O(N</a:t>
            </a:r>
            <a:r>
              <a:rPr lang="en-US" sz="1600" baseline="33000" dirty="0"/>
              <a:t>2</a:t>
            </a:r>
            <a:r>
              <a:rPr lang="en-US" sz="1600" dirty="0"/>
              <a:t>) flops and can be overlapped </a:t>
            </a:r>
            <a:br>
              <a:rPr lang="en-US" sz="1600" dirty="0"/>
            </a:br>
            <a:r>
              <a:rPr lang="en-US" sz="1600" dirty="0"/>
              <a:t>with the O(N</a:t>
            </a:r>
            <a:r>
              <a:rPr lang="en-US" sz="1600" baseline="33000" dirty="0"/>
              <a:t>3</a:t>
            </a:r>
            <a:r>
              <a:rPr lang="en-US" sz="1600" dirty="0"/>
              <a:t>) flops of the updates</a:t>
            </a:r>
          </a:p>
          <a:p>
            <a:pPr marL="783372" lvl="1" indent="-260644">
              <a:buSzPct val="70000"/>
              <a:buFont typeface="Times New Roman" charset="0"/>
              <a:buChar char="–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/>
              <a:t>In effect, the GPU is used only for the high-performance Level 3 BLAS updates, </a:t>
            </a:r>
            <a:br>
              <a:rPr lang="en-US" sz="1600" dirty="0"/>
            </a:br>
            <a:r>
              <a:rPr lang="en-US" sz="1600" dirty="0"/>
              <a:t>i.e., no low performance Level 2 BLAS is scheduled on the GPU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960" y="1490557"/>
            <a:ext cx="2039040" cy="190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681" y="1803070"/>
            <a:ext cx="8343360" cy="3309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040" y="-76200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 hybrid algorithm example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7519" cy="4444307"/>
          </a:xfrm>
          <a:ln/>
        </p:spPr>
        <p:txBody>
          <a:bodyPr tIns="17601"/>
          <a:lstStyle/>
          <a:p>
            <a:pPr marL="391686" indent="-293764">
              <a:buSzPct val="35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Left-looking hybrid </a:t>
            </a:r>
            <a:r>
              <a:rPr lang="en-US" sz="2000" dirty="0" err="1"/>
              <a:t>Cholesky</a:t>
            </a:r>
            <a:r>
              <a:rPr lang="en-US" sz="2000" dirty="0"/>
              <a:t> factorization in </a:t>
            </a:r>
            <a:r>
              <a:rPr lang="en-US" sz="2000" dirty="0" smtClean="0"/>
              <a:t>MAGMA 1.0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91686" indent="-293764">
              <a:buSzPct val="35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The difference with LAPACK – the 3 additional lines</a:t>
            </a:r>
            <a:r>
              <a:rPr lang="en-US" sz="2000" dirty="0" smtClean="0"/>
              <a:t> in </a:t>
            </a:r>
            <a:r>
              <a:rPr lang="en-US" sz="2000" dirty="0"/>
              <a:t>red</a:t>
            </a:r>
          </a:p>
          <a:p>
            <a:pPr marL="391686" indent="-293764">
              <a:buSzPct val="35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Line 10 (done on CPU) is overlapped with work on the GPU (line 7)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881" y="-154321"/>
            <a:ext cx="8687519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Results – one </a:t>
            </a:r>
            <a:r>
              <a:rPr lang="en-US" dirty="0" smtClean="0"/>
              <a:t>sided factorizations</a:t>
            </a:r>
            <a:endParaRPr lang="en-US" dirty="0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597280" y="2599474"/>
            <a:ext cx="3525120" cy="981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04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FERMI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Tesla C2050: 448 CUDA cores @ 1.15GHz</a:t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SP/DP peak is 1030 / 515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11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ISTANBUL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AMD 8 socket 6 core (48 cores) @2.8GHz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SP/DP peak is 1075 / 538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96640" y="1463194"/>
            <a:ext cx="419184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8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LU Factorization in double precision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643360" y="4301732"/>
            <a:ext cx="3373920" cy="124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buSzPct val="43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Similar results for </a:t>
            </a:r>
            <a:r>
              <a:rPr lang="en-US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Cholesky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&amp; QR</a:t>
            </a:r>
          </a:p>
          <a:p>
            <a:pPr>
              <a:buSzPct val="43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Fast solvers (several innovations)</a:t>
            </a:r>
            <a:b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- in working precision, and</a:t>
            </a:r>
            <a:b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- mixed-precision </a:t>
            </a:r>
            <a:r>
              <a:rPr lang="en-US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iter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. refinement</a:t>
            </a:r>
            <a:b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based on the one-sided factor.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70560" y="1885159"/>
          <a:ext cx="5420160" cy="4123152"/>
        </p:xfrm>
        <a:graphic>
          <a:graphicData uri="http://schemas.openxmlformats.org/presentationml/2006/ole">
            <p:oleObj spid="_x0000_s5322754" r:id="rId5" imgW="3314700" imgH="25146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4840" y="-228600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Results – linear solvers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90280" y="2209800"/>
            <a:ext cx="3525120" cy="5962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04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FERMI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Tesla C2050: 448 CUDA cores @ 1.15GHz</a:t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SP/DP peak is 1030 / 515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endParaRPr lang="en-US" sz="11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75360" y="1219200"/>
            <a:ext cx="5205600" cy="3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8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MAGMA LU-based solvers on Fermi (C2050)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04480" y="1659055"/>
          <a:ext cx="5160960" cy="4445747"/>
        </p:xfrm>
        <a:graphic>
          <a:graphicData uri="http://schemas.openxmlformats.org/presentationml/2006/ole">
            <p:oleObj spid="_x0000_s5326850" r:id="rId4" imgW="3263900" imgH="2806700" progId="">
              <p:embed/>
            </p:oleObj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41" y="3030782"/>
            <a:ext cx="3880800" cy="1693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36680" y="4724400"/>
            <a:ext cx="3373920" cy="727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buSzPct val="50000"/>
              <a:buBlip>
                <a:blip r:embed="rId6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  Similar </a:t>
            </a:r>
            <a:r>
              <a:rPr lang="en-US" sz="1800" dirty="0">
                <a:solidFill>
                  <a:srgbClr val="000000"/>
                </a:solidFill>
              </a:rPr>
              <a:t>results for </a:t>
            </a:r>
            <a:r>
              <a:rPr lang="en-US" sz="1800" dirty="0" err="1">
                <a:solidFill>
                  <a:srgbClr val="000000"/>
                </a:solidFill>
              </a:rPr>
              <a:t>Cholesky</a:t>
            </a:r>
            <a:r>
              <a:rPr lang="en-US" sz="1800" dirty="0">
                <a:solidFill>
                  <a:srgbClr val="000000"/>
                </a:solidFill>
              </a:rPr>
              <a:t> &amp; QR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32681" y="-228600"/>
            <a:ext cx="8687519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Results – two sided factorizations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597280" y="2338806"/>
            <a:ext cx="3525120" cy="13187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04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FERMI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Tesla C2050: 448 CUDA cores @ 1.15GHz</a:t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SP/DP peak is 1030 / 515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 [ system cost ~ $3,000 ]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11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ISTANBUL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AMD 8 socket 6 core (48 cores) @2.8GHz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SP/DP peak is 1075 / 538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[ system cost ~ $30,000 ]  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5234400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84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0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Hessenberg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Factorization in double precision</a:t>
            </a:r>
            <a:b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[ for the general </a:t>
            </a:r>
            <a:r>
              <a:rPr lang="en-US" sz="20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eigenvalue</a:t>
            </a:r>
            <a:r>
              <a:rPr lang="en-US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problem ]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577120" y="3712710"/>
            <a:ext cx="3247200" cy="2142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3620" rIns="81639" bIns="40820">
            <a:prstTxWarp prst="textNoShape">
              <a:avLst/>
            </a:prstTxWarp>
          </a:bodyPr>
          <a:lstStyle/>
          <a:p>
            <a:pPr>
              <a:buSzPct val="49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Similar accelerations for the</a:t>
            </a:r>
            <a:b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bidiagonal</a:t>
            </a: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factorization [for SVD] &amp; </a:t>
            </a:r>
            <a:b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tridiagonal</a:t>
            </a: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factorization [for the</a:t>
            </a:r>
            <a:b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symmetric </a:t>
            </a:r>
            <a:r>
              <a:rPr lang="en-US" sz="15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eigenvalue</a:t>
            </a: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problem]</a:t>
            </a:r>
            <a:b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endParaRPr lang="en-US" sz="15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buSzPct val="49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Similar acceleration (exceeding 10x)</a:t>
            </a:r>
            <a:b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compared to other top-of-the-line</a:t>
            </a:r>
            <a:b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multicore</a:t>
            </a: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systems (including </a:t>
            </a:r>
            <a:b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Nehalem-based) and libraries</a:t>
            </a:r>
            <a:b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(including MKL, ACML)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70560" y="1983089"/>
          <a:ext cx="5420160" cy="4123152"/>
        </p:xfrm>
        <a:graphic>
          <a:graphicData uri="http://schemas.openxmlformats.org/presentationml/2006/ole">
            <p:oleObj spid="_x0000_s5330946" r:id="rId5" imgW="3708400" imgH="28194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04900"/>
          </a:xfrm>
        </p:spPr>
        <p:txBody>
          <a:bodyPr/>
          <a:lstStyle/>
          <a:p>
            <a:r>
              <a:rPr lang="en-US" sz="4000" dirty="0" smtClean="0"/>
              <a:t>GPU + Multicore </a:t>
            </a:r>
            <a:r>
              <a:rPr lang="en-US" sz="3200" dirty="0" smtClean="0"/>
              <a:t>one-sided factorizations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644900"/>
            <a:ext cx="8915400" cy="3136900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741488" y="1246188"/>
            <a:ext cx="0" cy="1701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46075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22275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498475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576263" y="1281113"/>
            <a:ext cx="76200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652463" y="1281113"/>
            <a:ext cx="77787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728663" y="1281113"/>
            <a:ext cx="77787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804863" y="1281113"/>
            <a:ext cx="77787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881063" y="1281113"/>
            <a:ext cx="77787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957263" y="1281113"/>
            <a:ext cx="77787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1033463" y="1281113"/>
            <a:ext cx="77787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1109663" y="1281113"/>
            <a:ext cx="77787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1187450" y="1281113"/>
            <a:ext cx="76200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1263650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1339850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1416050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/>
          </p:cNvSpPr>
          <p:nvPr/>
        </p:nvSpPr>
        <p:spPr bwMode="auto">
          <a:xfrm>
            <a:off x="1492250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/>
          </p:cNvSpPr>
          <p:nvPr/>
        </p:nvSpPr>
        <p:spPr bwMode="auto">
          <a:xfrm>
            <a:off x="1568450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/>
          <p:cNvSpPr>
            <a:spLocks/>
          </p:cNvSpPr>
          <p:nvPr/>
        </p:nvSpPr>
        <p:spPr bwMode="auto">
          <a:xfrm>
            <a:off x="1644650" y="1281113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1722438" y="1281113"/>
            <a:ext cx="22225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4"/>
          <p:cNvSpPr>
            <a:spLocks/>
          </p:cNvSpPr>
          <p:nvPr/>
        </p:nvSpPr>
        <p:spPr bwMode="auto">
          <a:xfrm>
            <a:off x="1743075" y="1282700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5"/>
          <p:cNvSpPr>
            <a:spLocks/>
          </p:cNvSpPr>
          <p:nvPr/>
        </p:nvSpPr>
        <p:spPr bwMode="auto">
          <a:xfrm>
            <a:off x="1819275" y="1282700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1971675" y="1282700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1895475" y="1282700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2124075" y="1282700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/>
          </p:cNvSpPr>
          <p:nvPr/>
        </p:nvSpPr>
        <p:spPr bwMode="auto">
          <a:xfrm>
            <a:off x="2047875" y="1282700"/>
            <a:ext cx="77788" cy="163512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0"/>
          <p:cNvSpPr>
            <a:spLocks/>
          </p:cNvSpPr>
          <p:nvPr/>
        </p:nvSpPr>
        <p:spPr bwMode="auto">
          <a:xfrm>
            <a:off x="1739900" y="2552700"/>
            <a:ext cx="458788" cy="365125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1"/>
          <p:cNvSpPr>
            <a:spLocks/>
          </p:cNvSpPr>
          <p:nvPr/>
        </p:nvSpPr>
        <p:spPr bwMode="auto">
          <a:xfrm>
            <a:off x="266700" y="1282700"/>
            <a:ext cx="76200" cy="1638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464658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"/>
          <p:cNvSpPr>
            <a:spLocks/>
          </p:cNvSpPr>
          <p:nvPr/>
        </p:nvSpPr>
        <p:spPr bwMode="auto">
          <a:xfrm>
            <a:off x="3276600" y="3200400"/>
            <a:ext cx="5604975" cy="353943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Hybrid QR factorization </a:t>
            </a:r>
            <a:r>
              <a:rPr lang="en-US" sz="1800" b="1" dirty="0" smtClean="0">
                <a:latin typeface="Calibri" charset="0"/>
                <a:ea typeface="Calibri" charset="0"/>
                <a:cs typeface="Calibri" charset="0"/>
                <a:sym typeface="Calibri" charset="0"/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race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for matrix of size 3360 </a:t>
            </a:r>
            <a:r>
              <a:rPr lang="en-US" sz="1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x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3360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514600" y="1295401"/>
            <a:ext cx="662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20802" rIns="92075" bIns="46038" numCol="1" anchor="t" anchorCtr="0" compatLnSpc="1">
            <a:prstTxWarp prst="textNoShape">
              <a:avLst/>
            </a:prstTxWarp>
          </a:bodyPr>
          <a:lstStyle/>
          <a:p>
            <a:pPr marL="391686" marR="0" lvl="0" indent="-29376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40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dynamically scheduled panel factorizations (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QUARK) on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multicore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40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 updates on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multicore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686" marR="0" lvl="0" indent="-29376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40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 updates on GPU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0800000">
            <a:off x="381000" y="1752600"/>
            <a:ext cx="2362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76200" y="2133600"/>
            <a:ext cx="304800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10800000">
            <a:off x="1981200" y="22098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1143000" y="2590800"/>
            <a:ext cx="16764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0800000">
            <a:off x="1219200" y="2514600"/>
            <a:ext cx="1371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0">
            <a:off x="419100" y="3238500"/>
            <a:ext cx="2590800" cy="1752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394599" y="6245423"/>
            <a:ext cx="14446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dirty="0" smtClean="0"/>
              <a:t>/ Mitch Horton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04900"/>
          </a:xfrm>
        </p:spPr>
        <p:txBody>
          <a:bodyPr/>
          <a:lstStyle/>
          <a:p>
            <a:r>
              <a:rPr lang="en-US" dirty="0" smtClean="0"/>
              <a:t>A QR for GPU + </a:t>
            </a:r>
            <a:r>
              <a:rPr lang="en-US" dirty="0" err="1" smtClean="0"/>
              <a:t>Multicore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381000"/>
            <a:ext cx="9601200" cy="7114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09601" y="-152400"/>
            <a:ext cx="8534400" cy="1104900"/>
          </a:xfrm>
        </p:spPr>
        <p:txBody>
          <a:bodyPr/>
          <a:lstStyle/>
          <a:p>
            <a:r>
              <a:rPr lang="en-US" sz="3600" dirty="0"/>
              <a:t>Science and Engineering Drivers</a:t>
            </a:r>
          </a:p>
        </p:txBody>
      </p:sp>
      <p:pic>
        <p:nvPicPr>
          <p:cNvPr id="4" name="Picture 3" descr="slid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9850" y="1066800"/>
            <a:ext cx="90043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04900"/>
          </a:xfrm>
        </p:spPr>
        <p:txBody>
          <a:bodyPr/>
          <a:lstStyle/>
          <a:p>
            <a:r>
              <a:rPr lang="en-US" sz="4000" dirty="0" smtClean="0"/>
              <a:t>Multicore + </a:t>
            </a:r>
            <a:r>
              <a:rPr lang="en-US" sz="4000" dirty="0" err="1" smtClean="0"/>
              <a:t>multiGPU</a:t>
            </a:r>
            <a:r>
              <a:rPr lang="en-US" sz="4000" dirty="0" smtClean="0"/>
              <a:t> </a:t>
            </a:r>
            <a:r>
              <a:rPr lang="en-US" sz="3200" dirty="0" smtClean="0"/>
              <a:t>tiled algorithms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295400"/>
            <a:ext cx="7727950" cy="4114800"/>
          </a:xfrm>
        </p:spPr>
        <p:txBody>
          <a:bodyPr/>
          <a:lstStyle/>
          <a:p>
            <a:r>
              <a:rPr lang="en-US" dirty="0" smtClean="0"/>
              <a:t>Reuse already developed kernels</a:t>
            </a:r>
            <a:endParaRPr lang="en-US" sz="2400" dirty="0" smtClean="0"/>
          </a:p>
          <a:p>
            <a:pPr lvl="1"/>
            <a:r>
              <a:rPr lang="en-US" sz="2400" dirty="0" smtClean="0"/>
              <a:t>Hybrid MAGMA 1.0 for single GPU</a:t>
            </a:r>
          </a:p>
          <a:p>
            <a:pPr lvl="1"/>
            <a:r>
              <a:rPr lang="en-US" sz="2400" dirty="0" smtClean="0"/>
              <a:t>PLASMA for multicore</a:t>
            </a:r>
          </a:p>
          <a:p>
            <a:r>
              <a:rPr lang="en-US" dirty="0" smtClean="0"/>
              <a:t>We have developed tiled one-sided factorization algorithms</a:t>
            </a:r>
          </a:p>
          <a:p>
            <a:r>
              <a:rPr lang="en-US" dirty="0" smtClean="0"/>
              <a:t>Use various run time systems to schedule the kernels’ execution</a:t>
            </a:r>
            <a:endParaRPr lang="en-US" sz="2400" dirty="0" smtClean="0"/>
          </a:p>
          <a:p>
            <a:pPr lvl="1"/>
            <a:r>
              <a:rPr lang="en-US" sz="2400" dirty="0" err="1" smtClean="0"/>
              <a:t>StarPU</a:t>
            </a:r>
            <a:r>
              <a:rPr lang="en-US" sz="2400" dirty="0" smtClean="0"/>
              <a:t> </a:t>
            </a:r>
            <a:r>
              <a:rPr lang="en-US" sz="2000" b="0" dirty="0" smtClean="0"/>
              <a:t>(Dynamic scheduling on a node)</a:t>
            </a:r>
          </a:p>
          <a:p>
            <a:pPr lvl="1"/>
            <a:r>
              <a:rPr lang="en-US" sz="2400" dirty="0" smtClean="0"/>
              <a:t>QUARK </a:t>
            </a:r>
            <a:r>
              <a:rPr lang="en-US" sz="2000" b="0" dirty="0" smtClean="0"/>
              <a:t>(Dynamic on multicore node from PLASMA)</a:t>
            </a:r>
          </a:p>
          <a:p>
            <a:pPr lvl="1"/>
            <a:r>
              <a:rPr lang="en-US" sz="2400" dirty="0" smtClean="0"/>
              <a:t>Static + Dynamic scheduling</a:t>
            </a:r>
          </a:p>
          <a:p>
            <a:pPr lvl="1"/>
            <a:r>
              <a:rPr lang="en-US" sz="2400" dirty="0" err="1" smtClean="0"/>
              <a:t>DAGuE</a:t>
            </a:r>
            <a:endParaRPr lang="en-US" sz="2400" dirty="0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609600" y="-114300"/>
            <a:ext cx="8534400" cy="1104900"/>
          </a:xfrm>
        </p:spPr>
        <p:txBody>
          <a:bodyPr/>
          <a:lstStyle/>
          <a:p>
            <a:pPr eaLnBrk="1"/>
            <a:r>
              <a:rPr lang="en-US" dirty="0" smtClean="0"/>
              <a:t>Tiled algorithms with </a:t>
            </a:r>
            <a:r>
              <a:rPr lang="en-US" dirty="0" err="1" smtClean="0"/>
              <a:t>StarPU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" y="2123583"/>
            <a:ext cx="4492800" cy="290561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>
              <a:buNone/>
              <a:defRPr/>
            </a:pPr>
            <a:r>
              <a:rPr lang="en-US" sz="1600" dirty="0" smtClean="0">
                <a:solidFill>
                  <a:srgbClr val="008000"/>
                </a:solidFill>
                <a:latin typeface="DejaVuSans-Bold"/>
              </a:rPr>
              <a:t>// Sequential Tile </a:t>
            </a:r>
            <a:r>
              <a:rPr lang="en-US" sz="1600" dirty="0" err="1" smtClean="0">
                <a:solidFill>
                  <a:srgbClr val="008000"/>
                </a:solidFill>
                <a:latin typeface="DejaVuSans-Bold"/>
              </a:rPr>
              <a:t>Cholesky</a:t>
            </a:r>
            <a:endParaRPr lang="en-US" sz="1600" dirty="0" smtClean="0">
              <a:solidFill>
                <a:srgbClr val="008000"/>
              </a:solidFill>
              <a:latin typeface="DejaVuSans-Bold"/>
            </a:endParaRPr>
          </a:p>
          <a:p>
            <a:pPr eaLnBrk="1">
              <a:buNone/>
              <a:defRPr/>
            </a:pPr>
            <a:r>
              <a:rPr lang="en-US" sz="1600" dirty="0" smtClean="0">
                <a:latin typeface="DejaVuSans-Bold"/>
              </a:rPr>
              <a:t>FOR </a:t>
            </a:r>
            <a:r>
              <a:rPr lang="en-US" sz="1600" dirty="0" err="1" smtClean="0">
                <a:latin typeface="DejaVuSans-Bold"/>
              </a:rPr>
              <a:t>k</a:t>
            </a:r>
            <a:r>
              <a:rPr lang="en-US" sz="1600" dirty="0" smtClean="0">
                <a:latin typeface="DejaVuSans-Bold"/>
              </a:rPr>
              <a:t> = 0..TILES-1</a:t>
            </a:r>
          </a:p>
          <a:p>
            <a:pPr eaLnBrk="1">
              <a:buNone/>
              <a:defRPr/>
            </a:pPr>
            <a:r>
              <a:rPr lang="en-US" sz="1600" dirty="0" smtClean="0">
                <a:latin typeface="DejaVuSans-Bold"/>
              </a:rPr>
              <a:t>     </a:t>
            </a:r>
            <a:r>
              <a:rPr lang="en-US" sz="1600" dirty="0" err="1" smtClean="0">
                <a:solidFill>
                  <a:schemeClr val="accent2"/>
                </a:solidFill>
                <a:latin typeface="DejaVuSans-Bold"/>
              </a:rPr>
              <a:t>DPOTRF</a:t>
            </a:r>
            <a:r>
              <a:rPr lang="en-US" sz="1600" dirty="0" err="1" smtClean="0">
                <a:latin typeface="DejaVuSans-Bold"/>
              </a:rPr>
              <a:t>(A[k][k</a:t>
            </a:r>
            <a:r>
              <a:rPr lang="en-US" sz="1600" dirty="0" smtClean="0">
                <a:latin typeface="DejaVuSans-Bold"/>
              </a:rPr>
              <a:t>])</a:t>
            </a:r>
          </a:p>
          <a:p>
            <a:pPr eaLnBrk="1">
              <a:buNone/>
              <a:defRPr/>
            </a:pPr>
            <a:r>
              <a:rPr lang="en-US" sz="1600" dirty="0" smtClean="0">
                <a:latin typeface="DejaVuSans-Bold"/>
              </a:rPr>
              <a:t>     FOR </a:t>
            </a:r>
            <a:r>
              <a:rPr lang="en-US" sz="1600" dirty="0" err="1" smtClean="0">
                <a:latin typeface="DejaVuSans-Bold"/>
              </a:rPr>
              <a:t>m</a:t>
            </a:r>
            <a:r>
              <a:rPr lang="en-US" sz="1600" dirty="0" smtClean="0">
                <a:latin typeface="DejaVuSans-Bold"/>
              </a:rPr>
              <a:t> = k+1..TILES-1</a:t>
            </a:r>
          </a:p>
          <a:p>
            <a:pPr eaLnBrk="1">
              <a:buNone/>
              <a:defRPr/>
            </a:pPr>
            <a:r>
              <a:rPr lang="en-US" sz="1600" dirty="0" smtClean="0">
                <a:latin typeface="DejaVuSans-Bold"/>
              </a:rPr>
              <a:t>	   </a:t>
            </a:r>
            <a:r>
              <a:rPr lang="en-US" sz="1600" dirty="0" err="1" smtClean="0">
                <a:solidFill>
                  <a:schemeClr val="accent2"/>
                </a:solidFill>
                <a:latin typeface="DejaVuSans-Bold"/>
              </a:rPr>
              <a:t>DTRSM</a:t>
            </a:r>
            <a:r>
              <a:rPr lang="en-US" sz="1600" dirty="0" err="1" smtClean="0">
                <a:latin typeface="DejaVuSans-Bold"/>
              </a:rPr>
              <a:t>(A[k][k</a:t>
            </a:r>
            <a:r>
              <a:rPr lang="en-US" sz="1600" dirty="0" smtClean="0">
                <a:latin typeface="DejaVuSans-Bold"/>
              </a:rPr>
              <a:t>], </a:t>
            </a:r>
            <a:r>
              <a:rPr lang="en-US" sz="1600" dirty="0" err="1" smtClean="0">
                <a:latin typeface="DejaVuSans-Bold"/>
              </a:rPr>
              <a:t>A[m][k</a:t>
            </a:r>
            <a:r>
              <a:rPr lang="en-US" sz="1600" dirty="0" smtClean="0">
                <a:latin typeface="DejaVuSans-Bold"/>
              </a:rPr>
              <a:t>])       </a:t>
            </a:r>
            <a:br>
              <a:rPr lang="en-US" sz="1600" dirty="0" smtClean="0">
                <a:latin typeface="DejaVuSans-Bold"/>
              </a:rPr>
            </a:br>
            <a:r>
              <a:rPr lang="en-US" sz="1600" dirty="0" smtClean="0">
                <a:latin typeface="DejaVuSans-Bold"/>
              </a:rPr>
              <a:t>   FOR </a:t>
            </a:r>
            <a:r>
              <a:rPr lang="en-US" sz="1600" dirty="0" err="1" smtClean="0">
                <a:latin typeface="DejaVuSans-Bold"/>
              </a:rPr>
              <a:t>n</a:t>
            </a:r>
            <a:r>
              <a:rPr lang="en-US" sz="1600" dirty="0" smtClean="0">
                <a:latin typeface="DejaVuSans-Bold"/>
              </a:rPr>
              <a:t> = k+1..TILES-1</a:t>
            </a:r>
          </a:p>
          <a:p>
            <a:pPr eaLnBrk="1">
              <a:buNone/>
              <a:defRPr/>
            </a:pPr>
            <a:r>
              <a:rPr lang="en-US" sz="1600" dirty="0" smtClean="0">
                <a:latin typeface="DejaVuSans-Bold"/>
              </a:rPr>
              <a:t>	        </a:t>
            </a:r>
            <a:r>
              <a:rPr lang="en-US" sz="1600" dirty="0" err="1" smtClean="0">
                <a:solidFill>
                  <a:schemeClr val="accent2"/>
                </a:solidFill>
                <a:latin typeface="DejaVuSans-Bold"/>
              </a:rPr>
              <a:t>DSYRK</a:t>
            </a:r>
            <a:r>
              <a:rPr lang="en-US" sz="1600" dirty="0" err="1" smtClean="0">
                <a:latin typeface="DejaVuSans-Bold"/>
              </a:rPr>
              <a:t>(A[n][k</a:t>
            </a:r>
            <a:r>
              <a:rPr lang="en-US" sz="1600" dirty="0" smtClean="0">
                <a:latin typeface="DejaVuSans-Bold"/>
              </a:rPr>
              <a:t>], </a:t>
            </a:r>
            <a:r>
              <a:rPr lang="en-US" sz="1600" dirty="0" err="1" smtClean="0">
                <a:latin typeface="DejaVuSans-Bold"/>
              </a:rPr>
              <a:t>A[n][n</a:t>
            </a:r>
            <a:r>
              <a:rPr lang="en-US" sz="1600" dirty="0" smtClean="0">
                <a:latin typeface="DejaVuSans-Bold"/>
              </a:rPr>
              <a:t>])</a:t>
            </a:r>
          </a:p>
          <a:p>
            <a:pPr eaLnBrk="1">
              <a:buNone/>
              <a:defRPr/>
            </a:pPr>
            <a:r>
              <a:rPr lang="en-US" sz="1600" dirty="0" smtClean="0">
                <a:latin typeface="DejaVuSans-Bold"/>
              </a:rPr>
              <a:t>              FOR </a:t>
            </a:r>
            <a:r>
              <a:rPr lang="en-US" sz="1600" dirty="0" err="1" smtClean="0">
                <a:latin typeface="DejaVuSans-Bold"/>
              </a:rPr>
              <a:t>m</a:t>
            </a:r>
            <a:r>
              <a:rPr lang="en-US" sz="1600" dirty="0" smtClean="0">
                <a:latin typeface="DejaVuSans-Bold"/>
              </a:rPr>
              <a:t> = n+1..TILES-1</a:t>
            </a:r>
          </a:p>
          <a:p>
            <a:pPr eaLnBrk="1">
              <a:buNone/>
              <a:defRPr/>
            </a:pPr>
            <a:r>
              <a:rPr lang="en-US" sz="1600" dirty="0" smtClean="0">
                <a:latin typeface="DejaVuSans-Bold"/>
              </a:rPr>
              <a:t>		   </a:t>
            </a:r>
            <a:r>
              <a:rPr lang="en-US" sz="1600" dirty="0" err="1" smtClean="0">
                <a:solidFill>
                  <a:schemeClr val="accent2"/>
                </a:solidFill>
                <a:latin typeface="DejaVuSans-Bold"/>
              </a:rPr>
              <a:t>DGEMM</a:t>
            </a:r>
            <a:r>
              <a:rPr lang="en-US" sz="1600" dirty="0" err="1" smtClean="0">
                <a:latin typeface="DejaVuSans-Bold"/>
              </a:rPr>
              <a:t>(A[m][k</a:t>
            </a:r>
            <a:r>
              <a:rPr lang="en-US" sz="1600" dirty="0" smtClean="0">
                <a:latin typeface="DejaVuSans-Bold"/>
              </a:rPr>
              <a:t>], </a:t>
            </a:r>
            <a:r>
              <a:rPr lang="en-US" sz="1600" dirty="0" err="1" smtClean="0">
                <a:latin typeface="DejaVuSans-Bold"/>
              </a:rPr>
              <a:t>A[n][k</a:t>
            </a:r>
            <a:r>
              <a:rPr lang="en-US" sz="1600" dirty="0" smtClean="0">
                <a:latin typeface="DejaVuSans-Bold"/>
              </a:rPr>
              <a:t>], </a:t>
            </a:r>
            <a:r>
              <a:rPr lang="en-US" sz="1600" dirty="0" err="1" smtClean="0">
                <a:latin typeface="DejaVuSans-Bold"/>
              </a:rPr>
              <a:t>A[m][n</a:t>
            </a:r>
            <a:r>
              <a:rPr lang="en-US" sz="1600" dirty="0" smtClean="0">
                <a:latin typeface="DejaVuSans-Bold"/>
              </a:rPr>
              <a:t>])</a:t>
            </a:r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200" y="2123583"/>
            <a:ext cx="4492800" cy="290561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lIns="0" tIns="25602" rIns="0" bIns="0" anchor="t">
            <a:prstTxWarp prst="textNoShape">
              <a:avLst/>
            </a:prstTxWarp>
          </a:bodyPr>
          <a:lstStyle/>
          <a:p>
            <a:pPr marL="311045" indent="-311045">
              <a:spcBef>
                <a:spcPts val="1200"/>
              </a:spcBef>
              <a:spcAft>
                <a:spcPts val="93"/>
              </a:spcAft>
              <a:defRPr/>
            </a:pPr>
            <a:r>
              <a:rPr lang="en-US" sz="1600" b="1" kern="0" dirty="0" smtClean="0">
                <a:solidFill>
                  <a:srgbClr val="008000"/>
                </a:solidFill>
                <a:latin typeface="DejaVuSans-Bold"/>
              </a:rPr>
              <a:t>/</a:t>
            </a:r>
            <a:r>
              <a:rPr lang="en-US" sz="1600" b="1" kern="0" dirty="0">
                <a:solidFill>
                  <a:srgbClr val="008000"/>
                </a:solidFill>
                <a:latin typeface="DejaVuSans-Bold"/>
              </a:rPr>
              <a:t>/ Hybrid Tile </a:t>
            </a:r>
            <a:r>
              <a:rPr lang="en-US" sz="1600" b="1" kern="0" dirty="0" err="1" smtClean="0">
                <a:solidFill>
                  <a:srgbClr val="008000"/>
                </a:solidFill>
                <a:latin typeface="DejaVuSans-Bold"/>
              </a:rPr>
              <a:t>Cholesky</a:t>
            </a:r>
            <a:endParaRPr lang="en-US" sz="1600" b="1" kern="0" dirty="0" smtClean="0">
              <a:solidFill>
                <a:srgbClr val="008000"/>
              </a:solidFill>
              <a:latin typeface="DejaVuSans-Bold"/>
            </a:endParaRPr>
          </a:p>
          <a:p>
            <a:pPr marL="342900" indent="-342900" eaLnBrk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DejaVuSans-Bold"/>
                <a:cs typeface="+mn-cs"/>
              </a:rPr>
              <a:t>FOR </a:t>
            </a:r>
            <a:r>
              <a:rPr lang="en-US" sz="1600" b="1" dirty="0" err="1">
                <a:solidFill>
                  <a:schemeClr val="tx2"/>
                </a:solidFill>
                <a:latin typeface="DejaVuSans-Bold"/>
                <a:cs typeface="+mn-cs"/>
              </a:rPr>
              <a:t>k</a:t>
            </a:r>
            <a:r>
              <a:rPr lang="en-US" sz="1600" b="1" dirty="0">
                <a:solidFill>
                  <a:schemeClr val="tx2"/>
                </a:solidFill>
                <a:latin typeface="DejaVuSans-Bold"/>
                <a:cs typeface="+mn-cs"/>
              </a:rPr>
              <a:t> = 0..TILES</a:t>
            </a:r>
            <a:r>
              <a:rPr lang="en-US" sz="1600" b="1" dirty="0" smtClean="0">
                <a:solidFill>
                  <a:schemeClr val="tx2"/>
                </a:solidFill>
                <a:latin typeface="DejaVuSans-Bold"/>
                <a:cs typeface="+mn-cs"/>
              </a:rPr>
              <a:t>-1</a:t>
            </a:r>
          </a:p>
          <a:p>
            <a:pPr marL="342900" indent="-342900" eaLnBrk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DejaVuSans-Bold"/>
                <a:cs typeface="+mn-cs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DejaVuSans-Bold"/>
                <a:cs typeface="+mn-cs"/>
              </a:rPr>
              <a:t>starpu_Insert_Tas</a:t>
            </a:r>
            <a:r>
              <a:rPr lang="en-US" sz="1600" b="1" kern="0" dirty="0" err="1" smtClean="0">
                <a:solidFill>
                  <a:srgbClr val="FF0000"/>
                </a:solidFill>
                <a:latin typeface="DejaVuSans-Bold"/>
              </a:rPr>
              <a:t>k</a:t>
            </a:r>
            <a:r>
              <a:rPr lang="en-US" sz="1600" kern="0" dirty="0" err="1">
                <a:solidFill>
                  <a:srgbClr val="000000"/>
                </a:solidFill>
                <a:latin typeface="DejaVuSans-Bold"/>
              </a:rPr>
              <a:t>(</a:t>
            </a:r>
            <a:r>
              <a:rPr lang="en-US" sz="1600" kern="0" dirty="0" err="1" smtClean="0">
                <a:solidFill>
                  <a:schemeClr val="accent2"/>
                </a:solidFill>
                <a:latin typeface="DejaVuSans-Bold"/>
              </a:rPr>
              <a:t>DPOTRF</a:t>
            </a:r>
            <a:r>
              <a:rPr lang="en-US" sz="1600" kern="0" dirty="0" smtClean="0">
                <a:solidFill>
                  <a:srgbClr val="000000"/>
                </a:solidFill>
                <a:latin typeface="DejaVuSans-Bold"/>
              </a:rPr>
              <a:t>, …)</a:t>
            </a:r>
          </a:p>
          <a:p>
            <a:pPr marL="342900" indent="-342900" eaLnBrk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DejaVuSans-Bold"/>
                <a:cs typeface="+mn-cs"/>
              </a:rPr>
              <a:t>    FOR </a:t>
            </a:r>
            <a:r>
              <a:rPr lang="en-US" sz="1600" b="1" dirty="0" err="1" smtClean="0">
                <a:solidFill>
                  <a:schemeClr val="tx2"/>
                </a:solidFill>
                <a:latin typeface="DejaVuSans-Bold"/>
                <a:cs typeface="+mn-cs"/>
              </a:rPr>
              <a:t>m</a:t>
            </a:r>
            <a:r>
              <a:rPr lang="en-US" sz="1600" b="1" dirty="0" smtClean="0">
                <a:solidFill>
                  <a:schemeClr val="tx2"/>
                </a:solidFill>
                <a:latin typeface="DejaVuSans-Bold"/>
                <a:cs typeface="+mn-cs"/>
              </a:rPr>
              <a:t> = k+1..TILES-1</a:t>
            </a:r>
          </a:p>
          <a:p>
            <a:pPr marL="342900" indent="-342900" eaLnBrk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DejaVuSans-Bold"/>
              </a:rPr>
              <a:t>        </a:t>
            </a:r>
            <a:r>
              <a:rPr lang="en-US" sz="1600" b="1" kern="0" dirty="0" err="1" smtClean="0">
                <a:solidFill>
                  <a:srgbClr val="FF0000"/>
                </a:solidFill>
                <a:latin typeface="DejaVuSans-Bold"/>
              </a:rPr>
              <a:t>starpu_Insert_Task</a:t>
            </a:r>
            <a:r>
              <a:rPr lang="en-US" sz="1600" b="1" kern="0" dirty="0" err="1">
                <a:solidFill>
                  <a:srgbClr val="FF0000"/>
                </a:solidFill>
                <a:latin typeface="DejaVuSans-Bold"/>
              </a:rPr>
              <a:t>(</a:t>
            </a:r>
            <a:r>
              <a:rPr lang="en-US" sz="1600" kern="0" dirty="0" err="1">
                <a:solidFill>
                  <a:schemeClr val="accent2"/>
                </a:solidFill>
                <a:latin typeface="DejaVuSans-Bold"/>
              </a:rPr>
              <a:t>DTRSM</a:t>
            </a:r>
            <a:r>
              <a:rPr lang="en-US" sz="1600" kern="0" dirty="0">
                <a:solidFill>
                  <a:srgbClr val="000000"/>
                </a:solidFill>
                <a:latin typeface="DejaVuSans-Bold"/>
              </a:rPr>
              <a:t>, </a:t>
            </a:r>
            <a:r>
              <a:rPr lang="en-US" sz="1600" kern="0" dirty="0" smtClean="0">
                <a:solidFill>
                  <a:srgbClr val="000000"/>
                </a:solidFill>
                <a:latin typeface="DejaVuSans-Bold"/>
              </a:rPr>
              <a:t>…)</a:t>
            </a:r>
          </a:p>
          <a:p>
            <a:pPr marL="342900" indent="-342900" eaLnBrk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DejaVuSans-Bold"/>
                <a:cs typeface="+mn-cs"/>
              </a:rPr>
              <a:t>        FOR </a:t>
            </a:r>
            <a:r>
              <a:rPr lang="en-US" sz="1600" b="1" dirty="0" err="1">
                <a:solidFill>
                  <a:schemeClr val="tx2"/>
                </a:solidFill>
                <a:latin typeface="DejaVuSans-Bold"/>
                <a:cs typeface="+mn-cs"/>
              </a:rPr>
              <a:t>n</a:t>
            </a:r>
            <a:r>
              <a:rPr lang="en-US" sz="1600" b="1" dirty="0">
                <a:solidFill>
                  <a:schemeClr val="tx2"/>
                </a:solidFill>
                <a:latin typeface="DejaVuSans-Bold"/>
                <a:cs typeface="+mn-cs"/>
              </a:rPr>
              <a:t> = k+1..TILES</a:t>
            </a:r>
            <a:r>
              <a:rPr lang="en-US" sz="1600" b="1" dirty="0" smtClean="0">
                <a:solidFill>
                  <a:schemeClr val="tx2"/>
                </a:solidFill>
                <a:latin typeface="DejaVuSans-Bold"/>
                <a:cs typeface="+mn-cs"/>
              </a:rPr>
              <a:t>-1</a:t>
            </a:r>
          </a:p>
          <a:p>
            <a:pPr marL="342900" indent="-342900" eaLnBrk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DejaVuSans-Bold"/>
              </a:rPr>
              <a:t>            </a:t>
            </a:r>
            <a:r>
              <a:rPr lang="en-US" sz="1600" b="1" kern="0" dirty="0" err="1" smtClean="0">
                <a:solidFill>
                  <a:srgbClr val="FF0000"/>
                </a:solidFill>
                <a:latin typeface="DejaVuSans-Bold"/>
              </a:rPr>
              <a:t>starpu_Insert_Task</a:t>
            </a:r>
            <a:r>
              <a:rPr lang="en-US" sz="1600" b="1" kern="0" dirty="0" err="1">
                <a:solidFill>
                  <a:srgbClr val="FF0000"/>
                </a:solidFill>
                <a:latin typeface="DejaVuSans-Bold"/>
              </a:rPr>
              <a:t>(</a:t>
            </a:r>
            <a:r>
              <a:rPr lang="en-US" sz="1600" kern="0" dirty="0" err="1">
                <a:solidFill>
                  <a:schemeClr val="accent2"/>
                </a:solidFill>
                <a:latin typeface="DejaVuSans-Bold"/>
              </a:rPr>
              <a:t>DSYRK</a:t>
            </a:r>
            <a:r>
              <a:rPr lang="en-US" sz="1600" kern="0" dirty="0">
                <a:solidFill>
                  <a:srgbClr val="000000"/>
                </a:solidFill>
                <a:latin typeface="DejaVuSans-Bold"/>
              </a:rPr>
              <a:t>, …</a:t>
            </a:r>
            <a:r>
              <a:rPr lang="en-US" sz="1600" kern="0" dirty="0" smtClean="0">
                <a:solidFill>
                  <a:srgbClr val="000000"/>
                </a:solidFill>
                <a:latin typeface="DejaVuSans-Bold"/>
              </a:rPr>
              <a:t>)</a:t>
            </a:r>
          </a:p>
          <a:p>
            <a:pPr marL="342900" indent="-342900" eaLnBrk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DejaVuSans-Bold"/>
                <a:cs typeface="+mn-cs"/>
              </a:rPr>
              <a:t>            FOR </a:t>
            </a:r>
            <a:r>
              <a:rPr lang="en-US" sz="1600" b="1" dirty="0" err="1">
                <a:solidFill>
                  <a:schemeClr val="tx2"/>
                </a:solidFill>
                <a:latin typeface="DejaVuSans-Bold"/>
                <a:cs typeface="+mn-cs"/>
              </a:rPr>
              <a:t>m</a:t>
            </a:r>
            <a:r>
              <a:rPr lang="en-US" sz="1600" b="1" dirty="0">
                <a:solidFill>
                  <a:schemeClr val="tx2"/>
                </a:solidFill>
                <a:latin typeface="DejaVuSans-Bold"/>
                <a:cs typeface="+mn-cs"/>
              </a:rPr>
              <a:t> = n+1..TILES-</a:t>
            </a:r>
            <a:r>
              <a:rPr lang="en-US" sz="1600" b="1" dirty="0" smtClean="0">
                <a:solidFill>
                  <a:schemeClr val="tx2"/>
                </a:solidFill>
                <a:latin typeface="DejaVuSans-Bold"/>
                <a:cs typeface="+mn-cs"/>
              </a:rPr>
              <a:t>1</a:t>
            </a:r>
            <a:endParaRPr lang="en-US" sz="1600" b="1" kern="0" dirty="0" smtClean="0">
              <a:solidFill>
                <a:srgbClr val="000000"/>
              </a:solidFill>
              <a:latin typeface="DejaVuSans-Bold"/>
            </a:endParaRPr>
          </a:p>
          <a:p>
            <a:pPr marL="342900" indent="-342900" eaLnBrk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DejaVuSans-Bold"/>
              </a:rPr>
              <a:t>                </a:t>
            </a:r>
            <a:r>
              <a:rPr lang="en-US" sz="1600" b="1" kern="0" dirty="0" err="1" smtClean="0">
                <a:solidFill>
                  <a:srgbClr val="FF0000"/>
                </a:solidFill>
                <a:latin typeface="DejaVuSans-Bold"/>
              </a:rPr>
              <a:t>starpu_Insert_Task</a:t>
            </a:r>
            <a:r>
              <a:rPr lang="en-US" sz="1600" b="1" kern="0" dirty="0" err="1">
                <a:solidFill>
                  <a:srgbClr val="FF0000"/>
                </a:solidFill>
                <a:latin typeface="DejaVuSans-Bold"/>
              </a:rPr>
              <a:t>(</a:t>
            </a:r>
            <a:r>
              <a:rPr lang="en-US" sz="1600" kern="0" dirty="0" err="1">
                <a:solidFill>
                  <a:schemeClr val="accent2"/>
                </a:solidFill>
                <a:latin typeface="DejaVuSans-Bold"/>
              </a:rPr>
              <a:t>DGEMM</a:t>
            </a:r>
            <a:r>
              <a:rPr lang="en-US" sz="1600" kern="0" dirty="0">
                <a:solidFill>
                  <a:srgbClr val="000000"/>
                </a:solidFill>
                <a:latin typeface="DejaVuSans-Bold"/>
              </a:rPr>
              <a:t>, …)</a:t>
            </a:r>
            <a:endParaRPr lang="en-US" sz="16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r>
              <a:rPr lang="en-US" sz="2000" b="1" dirty="0" smtClean="0"/>
              <a:t> Productivity – easy to develop parallel multicore &amp; </a:t>
            </a:r>
            <a:r>
              <a:rPr lang="en-US" sz="2000" b="1" dirty="0" err="1" smtClean="0"/>
              <a:t>multiGPU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  algorithms from sequential algorithms</a:t>
            </a:r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</a:pPr>
            <a:endParaRPr lang="en-US" sz="2000" b="1" dirty="0" smtClean="0"/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r>
              <a:rPr lang="en-US" sz="2000" b="1" dirty="0" smtClean="0"/>
              <a:t> Developed are LU, QR, and </a:t>
            </a:r>
            <a:r>
              <a:rPr lang="en-US" sz="2000" b="1" dirty="0" err="1" smtClean="0"/>
              <a:t>Cholesky</a:t>
            </a:r>
            <a:r>
              <a:rPr lang="en-US" sz="2000" b="1" dirty="0" smtClean="0"/>
              <a:t> factorization algorithms</a:t>
            </a:r>
          </a:p>
          <a:p>
            <a:pPr>
              <a:buClr>
                <a:schemeClr val="accent2"/>
              </a:buClr>
              <a:buSzPct val="40000"/>
              <a:buFont typeface="Wingdings" charset="2"/>
              <a:buChar char="u"/>
            </a:pPr>
            <a:r>
              <a:rPr lang="en-US" sz="2000" b="1" dirty="0" smtClean="0"/>
              <a:t> The kernels needed are available to use </a:t>
            </a:r>
            <a:r>
              <a:rPr lang="en-US" sz="2000" b="1" dirty="0" err="1" smtClean="0"/>
              <a:t>w</a:t>
            </a:r>
            <a:r>
              <a:rPr lang="en-US" sz="2000" b="1" dirty="0" smtClean="0"/>
              <a:t>/ other schedulers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6245423"/>
            <a:ext cx="40831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dirty="0" smtClean="0"/>
              <a:t>/ E. </a:t>
            </a:r>
            <a:r>
              <a:rPr lang="en-US" dirty="0" err="1" smtClean="0"/>
              <a:t>Aggulo</a:t>
            </a:r>
            <a:r>
              <a:rPr lang="en-US" dirty="0" smtClean="0"/>
              <a:t>, C. </a:t>
            </a:r>
            <a:r>
              <a:rPr lang="en-US" dirty="0" err="1" smtClean="0"/>
              <a:t>Augonnet</a:t>
            </a:r>
            <a:r>
              <a:rPr lang="en-US" dirty="0" smtClean="0"/>
              <a:t>, M. </a:t>
            </a:r>
            <a:r>
              <a:rPr lang="en-US" dirty="0" err="1" smtClean="0"/>
              <a:t>Faverge</a:t>
            </a:r>
            <a:r>
              <a:rPr lang="en-US" dirty="0" smtClean="0"/>
              <a:t>, H. </a:t>
            </a:r>
            <a:r>
              <a:rPr lang="en-US" dirty="0" err="1" smtClean="0"/>
              <a:t>Ltaief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6480" y="1219809"/>
            <a:ext cx="7102080" cy="854009"/>
          </a:xfrm>
        </p:spPr>
        <p:txBody>
          <a:bodyPr lIns="81639" tIns="42452" rIns="81639" bIns="42452"/>
          <a:lstStyle/>
          <a:p>
            <a:pPr marL="391686" indent="-293764" eaLnBrk="1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200" dirty="0"/>
              <a:t> </a:t>
            </a:r>
            <a:r>
              <a:rPr lang="en-US" sz="1800" dirty="0">
                <a:solidFill>
                  <a:srgbClr val="1782BF"/>
                </a:solidFill>
              </a:rPr>
              <a:t>QR factorization</a:t>
            </a:r>
            <a:endParaRPr lang="en-US" sz="1800" dirty="0" smtClean="0">
              <a:solidFill>
                <a:srgbClr val="1782BF"/>
              </a:solidFill>
            </a:endParaRPr>
          </a:p>
          <a:p>
            <a:pPr marL="1566743" lvl="1" indent="-519848" eaLnBrk="1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1600" dirty="0" smtClean="0"/>
              <a:t>System: 16 </a:t>
            </a:r>
            <a:r>
              <a:rPr lang="en-US" sz="1600" dirty="0"/>
              <a:t>CPUs (AMD) + 4 </a:t>
            </a:r>
            <a:r>
              <a:rPr lang="en-US" sz="1600" dirty="0" err="1"/>
              <a:t>GPUs</a:t>
            </a:r>
            <a:r>
              <a:rPr lang="en-US" sz="1600" dirty="0"/>
              <a:t> (C1060)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443791"/>
            <a:ext cx="8229600" cy="1434391"/>
          </a:xfrm>
        </p:spPr>
        <p:txBody>
          <a:bodyPr lIns="81639" tIns="42452" rIns="81639" bIns="42452" anchor="b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MAGMA </a:t>
            </a:r>
            <a:r>
              <a:rPr lang="en-US" dirty="0"/>
              <a:t>with </a:t>
            </a:r>
            <a:r>
              <a:rPr lang="en-US" dirty="0" err="1"/>
              <a:t>StarPU</a:t>
            </a:r>
            <a:endParaRPr lang="en-US" dirty="0"/>
          </a:p>
        </p:txBody>
      </p:sp>
      <p:pic>
        <p:nvPicPr>
          <p:cNvPr id="8192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00" y="2193351"/>
            <a:ext cx="6641280" cy="46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+ Dynamic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r>
              <a:rPr lang="en-US" sz="2800" dirty="0" smtClean="0"/>
              <a:t>Dynamic schedulers provide ease of development</a:t>
            </a:r>
          </a:p>
          <a:p>
            <a:r>
              <a:rPr lang="en-US" sz="2800" dirty="0" smtClean="0"/>
              <a:t>Static scheduling allows more flexible design, e.g., to minimize communication</a:t>
            </a:r>
          </a:p>
          <a:p>
            <a:r>
              <a:rPr lang="en-US" sz="2800" dirty="0" smtClean="0"/>
              <a:t>We have explored combination of </a:t>
            </a:r>
          </a:p>
          <a:p>
            <a:pPr lvl="1"/>
            <a:r>
              <a:rPr lang="en-US" sz="2000" dirty="0" smtClean="0"/>
              <a:t>Static data distribution and communication between node</a:t>
            </a:r>
          </a:p>
          <a:p>
            <a:pPr lvl="1"/>
            <a:r>
              <a:rPr lang="en-US" sz="2000" dirty="0" smtClean="0"/>
              <a:t>Dynamic scheduling within a node</a:t>
            </a:r>
          </a:p>
          <a:p>
            <a:r>
              <a:rPr lang="en-US" sz="2800" dirty="0" smtClean="0"/>
              <a:t>Developed are QR and </a:t>
            </a:r>
            <a:r>
              <a:rPr lang="en-US" sz="2800" dirty="0" err="1" smtClean="0"/>
              <a:t>Cholesky</a:t>
            </a:r>
            <a:r>
              <a:rPr lang="en-US" sz="2800" dirty="0" smtClean="0"/>
              <a:t> for single and distributed multicore and </a:t>
            </a:r>
            <a:r>
              <a:rPr lang="en-US" sz="2800" dirty="0" err="1" smtClean="0"/>
              <a:t>multiGPU</a:t>
            </a:r>
            <a:r>
              <a:rPr lang="en-US" sz="2800" dirty="0" smtClean="0"/>
              <a:t> nodes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6245423"/>
            <a:ext cx="180455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dirty="0" err="1" smtClean="0"/>
              <a:t>Fengguang</a:t>
            </a:r>
            <a:r>
              <a:rPr lang="en-US" dirty="0" smtClean="0"/>
              <a:t> Song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GPUs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3889" y="2963332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 </a:t>
            </a:r>
            <a:r>
              <a:rPr lang="en-US" dirty="0" err="1" smtClean="0"/>
              <a:t>Tflops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0439238"/>
              </p:ext>
            </p:extLst>
          </p:nvPr>
        </p:nvGraphicFramePr>
        <p:xfrm>
          <a:off x="1219200" y="2057400"/>
          <a:ext cx="6189135" cy="423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066800"/>
            <a:ext cx="674257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on Keeneland nodes – 12 CPU cores and 3 Fermi </a:t>
            </a:r>
            <a:r>
              <a:rPr lang="en-US" sz="2000" dirty="0" err="1" smtClean="0"/>
              <a:t>GPUs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595735"/>
            <a:ext cx="6564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 scalability – </a:t>
            </a:r>
            <a:r>
              <a:rPr lang="en-US" sz="2400" dirty="0" err="1" smtClean="0"/>
              <a:t>Cholesky</a:t>
            </a:r>
            <a:r>
              <a:rPr lang="en-US" sz="2400" dirty="0" smtClean="0"/>
              <a:t> factorization in DP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3630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Eigensolvers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806" y="1066800"/>
            <a:ext cx="76471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Generalized </a:t>
            </a:r>
            <a:r>
              <a:rPr lang="en-US" sz="2000" dirty="0" err="1" smtClean="0"/>
              <a:t>Hermitian</a:t>
            </a:r>
            <a:r>
              <a:rPr lang="en-US" sz="2000" dirty="0" smtClean="0"/>
              <a:t>-definite </a:t>
            </a:r>
            <a:r>
              <a:rPr lang="en-US" sz="2000" dirty="0" err="1" smtClean="0"/>
              <a:t>eigenproblem</a:t>
            </a:r>
            <a:r>
              <a:rPr lang="en-US" sz="2000" dirty="0" smtClean="0"/>
              <a:t>  solver ( </a:t>
            </a:r>
            <a:r>
              <a:rPr lang="en-US" sz="2000" b="1" dirty="0" smtClean="0"/>
              <a:t>A 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λ</a:t>
            </a:r>
            <a:r>
              <a:rPr lang="en-US" sz="2000" b="1" dirty="0" smtClean="0"/>
              <a:t> B 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 )</a:t>
            </a:r>
            <a:br>
              <a:rPr lang="en-US" sz="2000" b="1" dirty="0" smtClean="0"/>
            </a:br>
            <a:r>
              <a:rPr lang="en-US" dirty="0" smtClean="0"/>
              <a:t>[double complex arithmetic; based on Divide &amp; Conquer; </a:t>
            </a:r>
            <a:r>
              <a:rPr lang="en-US" dirty="0" err="1" smtClean="0"/>
              <a:t>eigenvalues</a:t>
            </a:r>
            <a:r>
              <a:rPr lang="en-US" dirty="0" smtClean="0"/>
              <a:t> + eigenvectors] </a:t>
            </a:r>
            <a:endParaRPr lang="en-US" dirty="0"/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167841" y="5806818"/>
            <a:ext cx="6711840" cy="207382"/>
          </a:xfrm>
          <a:prstGeom prst="roundRect">
            <a:avLst>
              <a:gd name="adj" fmla="val 694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167841" y="6004118"/>
            <a:ext cx="6711840" cy="207382"/>
          </a:xfrm>
          <a:prstGeom prst="roundRect">
            <a:avLst>
              <a:gd name="adj" fmla="val 694"/>
            </a:avLst>
          </a:prstGeom>
          <a:solidFill>
            <a:srgbClr val="94BD5E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167841" y="6199979"/>
            <a:ext cx="6711840" cy="207382"/>
          </a:xfrm>
          <a:prstGeom prst="roundRect">
            <a:avLst>
              <a:gd name="adj" fmla="val 694"/>
            </a:avLst>
          </a:prstGeom>
          <a:solidFill>
            <a:srgbClr val="EB613D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4720" y="5410200"/>
            <a:ext cx="8501760" cy="1371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04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</a:t>
            </a: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GPU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Fermi C2050 [448 CUDA Cores @ 1.15 GHz ]                                </a:t>
            </a: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CPU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AMD ISTANBUL  </a:t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+ Intel Q9300 [ 4 cores @ 2.50 GHz]                                                            [ 8 sockets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6 cores (48 cores) @2.8GHz ]</a:t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DP peak               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515 + 40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                                           DP peak                 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538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System cost ~ $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3,000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                                                                System cost  ~ $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30,000</a:t>
            </a:r>
            <a:b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Power *       ~      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220 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                                                                               Power *         ~     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1,022 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</a:t>
            </a:r>
            <a:r>
              <a:rPr lang="en-US" sz="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6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6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 *    Computation consumed power rate (total system rate minus idle rate), measured with </a:t>
            </a:r>
            <a:r>
              <a:rPr lang="en-US" sz="1100" i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KILL  A  WATT  PS, Model P430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1219200" y="1600200"/>
          <a:ext cx="5867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7501" y="4191000"/>
            <a:ext cx="3310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dirty="0" smtClean="0"/>
              <a:t>/ R. </a:t>
            </a:r>
            <a:r>
              <a:rPr lang="en-US" dirty="0" err="1" smtClean="0"/>
              <a:t>Solca</a:t>
            </a:r>
            <a:r>
              <a:rPr lang="en-US" dirty="0" smtClean="0"/>
              <a:t>, T. </a:t>
            </a:r>
            <a:r>
              <a:rPr lang="en-US" dirty="0" err="1" smtClean="0"/>
              <a:t>Schulthess</a:t>
            </a:r>
            <a:r>
              <a:rPr lang="en-US" dirty="0" smtClean="0"/>
              <a:t>, W. Sawyer, </a:t>
            </a:r>
            <a:br>
              <a:rPr lang="en-US" dirty="0" smtClean="0"/>
            </a:br>
            <a:r>
              <a:rPr lang="en-US" dirty="0" smtClean="0"/>
              <a:t>     A. </a:t>
            </a:r>
            <a:r>
              <a:rPr lang="en-US" dirty="0" err="1" smtClean="0"/>
              <a:t>Haidar</a:t>
            </a:r>
            <a:r>
              <a:rPr lang="en-US" dirty="0" smtClean="0"/>
              <a:t>, C. </a:t>
            </a:r>
            <a:r>
              <a:rPr lang="en-US" dirty="0" err="1" smtClean="0"/>
              <a:t>Vomel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1520" y="1447800"/>
          <a:ext cx="4561920" cy="3125128"/>
        </p:xfrm>
        <a:graphic>
          <a:graphicData uri="http://schemas.openxmlformats.org/presentationml/2006/ole">
            <p:oleObj spid="_x0000_s5471234" r:id="rId4" imgW="3073400" imgH="2133600" progId="">
              <p:embed/>
            </p:oleObj>
          </a:graphicData>
        </a:graphic>
      </p:graphicFrame>
      <p:sp>
        <p:nvSpPr>
          <p:cNvPr id="297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840" y="-152400"/>
            <a:ext cx="8228160" cy="1062832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MAGMA BLAS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224160" y="3136650"/>
            <a:ext cx="1317600" cy="313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800000"/>
                </a:solidFill>
              </a:rPr>
              <a:t>63% of peak</a:t>
            </a:r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685800" y="4800600"/>
            <a:ext cx="7239000" cy="124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buSzPct val="43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b="1" dirty="0" smtClean="0">
                <a:solidFill>
                  <a:schemeClr val="accent2"/>
                </a:solidFill>
              </a:rPr>
              <a:t>Performance critically depend on BLAS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>
              <a:buSzPct val="43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  On going efforts on developing highly optimized BLAS for NVIDIA </a:t>
            </a:r>
            <a:r>
              <a:rPr lang="en-US" sz="1600" dirty="0" err="1" smtClean="0">
                <a:solidFill>
                  <a:srgbClr val="000000"/>
                </a:solidFill>
              </a:rPr>
              <a:t>GPUs</a:t>
            </a:r>
            <a:r>
              <a:rPr lang="en-US" sz="1600" dirty="0" smtClean="0">
                <a:solidFill>
                  <a:srgbClr val="000000"/>
                </a:solidFill>
              </a:rPr>
              <a:t> in CUDA  </a:t>
            </a:r>
          </a:p>
          <a:p>
            <a:pPr lvl="1">
              <a:buSzPct val="43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  CUBLAS </a:t>
            </a:r>
            <a:r>
              <a:rPr lang="en-US" sz="1600" dirty="0">
                <a:solidFill>
                  <a:srgbClr val="000000"/>
                </a:solidFill>
              </a:rPr>
              <a:t>3.2 GEMM are based on</a:t>
            </a:r>
            <a:r>
              <a:rPr lang="en-US" sz="1600" dirty="0" smtClean="0">
                <a:solidFill>
                  <a:srgbClr val="000000"/>
                </a:solidFill>
              </a:rPr>
              <a:t> the MAGMA kernels  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buSzPct val="43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TRSM </a:t>
            </a:r>
            <a:r>
              <a:rPr lang="en-US" sz="1600" dirty="0">
                <a:solidFill>
                  <a:srgbClr val="000000"/>
                </a:solidFill>
              </a:rPr>
              <a:t>and other Level 3 BLAS based on </a:t>
            </a:r>
            <a:r>
              <a:rPr lang="en-US" sz="1600" dirty="0" smtClean="0">
                <a:solidFill>
                  <a:srgbClr val="000000"/>
                </a:solidFill>
              </a:rPr>
              <a:t>GEMM</a:t>
            </a:r>
          </a:p>
          <a:p>
            <a:pPr lvl="1">
              <a:buSzPct val="43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  HEMV / SYMV (accepted at SC11)</a:t>
            </a:r>
          </a:p>
          <a:p>
            <a:pPr>
              <a:buSzPct val="43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  Auto-tuning </a:t>
            </a:r>
            <a:r>
              <a:rPr lang="en-US" sz="1600" dirty="0">
                <a:solidFill>
                  <a:srgbClr val="000000"/>
                </a:solidFill>
              </a:rPr>
              <a:t>has become more </a:t>
            </a:r>
            <a:r>
              <a:rPr lang="en-US" sz="1600" dirty="0" smtClean="0">
                <a:solidFill>
                  <a:srgbClr val="000000"/>
                </a:solidFill>
              </a:rPr>
              <a:t>important …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769280" y="1330092"/>
          <a:ext cx="4354560" cy="3318108"/>
        </p:xfrm>
        <a:graphic>
          <a:graphicData uri="http://schemas.openxmlformats.org/presentationml/2006/ole">
            <p:oleObj spid="_x0000_s5471235" r:id="rId6" imgW="2933700" imgH="2247900" progId="">
              <p:embed/>
            </p:oleObj>
          </a:graphicData>
        </a:graphic>
      </p:graphicFrame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5934241" y="1143000"/>
            <a:ext cx="25372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b="1" dirty="0">
                <a:solidFill>
                  <a:srgbClr val="000000"/>
                </a:solidFill>
              </a:rPr>
              <a:t>DGEMM</a:t>
            </a:r>
            <a:r>
              <a:rPr lang="en-US" dirty="0">
                <a:solidFill>
                  <a:srgbClr val="000000"/>
                </a:solidFill>
              </a:rPr>
              <a:t> and M3 </a:t>
            </a:r>
            <a:r>
              <a:rPr lang="en-US" b="1" dirty="0">
                <a:solidFill>
                  <a:srgbClr val="000000"/>
                </a:solidFill>
              </a:rPr>
              <a:t>ZGEMM</a:t>
            </a:r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1235521" y="1143000"/>
            <a:ext cx="25502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b="1" dirty="0">
                <a:solidFill>
                  <a:srgbClr val="000000"/>
                </a:solidFill>
              </a:rPr>
              <a:t>SGEMM</a:t>
            </a:r>
            <a:r>
              <a:rPr lang="en-US" dirty="0">
                <a:solidFill>
                  <a:srgbClr val="000000"/>
                </a:solidFill>
              </a:rPr>
              <a:t> and M3 </a:t>
            </a:r>
            <a:r>
              <a:rPr lang="en-US" b="1" dirty="0">
                <a:solidFill>
                  <a:srgbClr val="000000"/>
                </a:solidFill>
              </a:rPr>
              <a:t>CGEMM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0480" y="4419600"/>
            <a:ext cx="8709120" cy="2736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5281" dir="2700000" algn="ctr" rotWithShape="0">
              <a:srgbClr val="808080"/>
            </a:outerShdw>
          </a:effectLst>
        </p:spPr>
        <p:txBody>
          <a:bodyPr lIns="81639" tIns="52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Tesla C2050 (Fermi): 448 CUDA cores @ 1.15GHz, theoretical SP peak is 1.03 </a:t>
            </a:r>
            <a:r>
              <a:rPr lang="en-US" dirty="0" err="1">
                <a:solidFill>
                  <a:srgbClr val="000000"/>
                </a:solidFill>
              </a:rPr>
              <a:t>Tflop/s</a:t>
            </a:r>
            <a:r>
              <a:rPr lang="en-US" dirty="0">
                <a:solidFill>
                  <a:srgbClr val="000000"/>
                </a:solidFill>
              </a:rPr>
              <a:t>, DP</a:t>
            </a:r>
            <a:r>
              <a:rPr lang="en-US" dirty="0" smtClean="0">
                <a:solidFill>
                  <a:srgbClr val="000000"/>
                </a:solidFill>
              </a:rPr>
              <a:t> is 515 </a:t>
            </a:r>
            <a:r>
              <a:rPr lang="en-US" dirty="0" err="1">
                <a:solidFill>
                  <a:srgbClr val="000000"/>
                </a:solidFill>
              </a:rPr>
              <a:t>GFlop/s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7742880" y="3146731"/>
            <a:ext cx="1317600" cy="3139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800000"/>
                </a:solidFill>
              </a:rPr>
              <a:t>58% of peak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2666" y="6245423"/>
            <a:ext cx="232273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dirty="0" smtClean="0"/>
              <a:t>/ R. </a:t>
            </a:r>
            <a:r>
              <a:rPr lang="en-US" dirty="0" err="1" smtClean="0"/>
              <a:t>Nath</a:t>
            </a:r>
            <a:r>
              <a:rPr lang="en-US" dirty="0" smtClean="0"/>
              <a:t>, P. Du, T. Dong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Autotuning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3733800" y="1143000"/>
            <a:ext cx="8229600" cy="4114800"/>
          </a:xfrm>
        </p:spPr>
        <p:txBody>
          <a:bodyPr/>
          <a:lstStyle/>
          <a:p>
            <a:r>
              <a:rPr lang="en-US" sz="2400" dirty="0" err="1" smtClean="0"/>
              <a:t>Autotuning</a:t>
            </a:r>
            <a:r>
              <a:rPr lang="en-US" sz="2400" dirty="0" smtClean="0"/>
              <a:t> framework</a:t>
            </a:r>
          </a:p>
          <a:p>
            <a:pPr lvl="1"/>
            <a:r>
              <a:rPr lang="en-US" sz="1800" b="0" dirty="0" smtClean="0"/>
              <a:t>will define stencils for kernels</a:t>
            </a:r>
          </a:p>
          <a:p>
            <a:pPr lvl="1"/>
            <a:r>
              <a:rPr lang="en-US" sz="1800" b="0" dirty="0" smtClean="0"/>
              <a:t>Generate implementations while </a:t>
            </a:r>
            <a:br>
              <a:rPr lang="en-US" sz="1800" b="0" dirty="0" smtClean="0"/>
            </a:br>
            <a:r>
              <a:rPr lang="en-US" sz="1800" b="0" dirty="0" smtClean="0"/>
              <a:t>pruning the search space </a:t>
            </a:r>
          </a:p>
          <a:p>
            <a:pPr lvl="1"/>
            <a:r>
              <a:rPr lang="en-US" sz="1800" b="0" dirty="0" smtClean="0"/>
              <a:t>Empirically find the fastest implementation</a:t>
            </a:r>
          </a:p>
        </p:txBody>
      </p:sp>
      <p:pic>
        <p:nvPicPr>
          <p:cNvPr id="4" name="Picture 3" descr="perf_summar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949700"/>
            <a:ext cx="2882900" cy="2527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700046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50000"/>
            </a:pPr>
            <a:r>
              <a:rPr lang="en-US" sz="1600" dirty="0" smtClean="0"/>
              <a:t>Performance of GEMM on Fermi (C2050)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108609"/>
            <a:ext cx="34932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SzPct val="50000"/>
            </a:pPr>
            <a:endParaRPr lang="en-US" sz="1600" dirty="0" smtClean="0"/>
          </a:p>
          <a:p>
            <a:pPr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ZGEMM improved significantly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   compared to CUBLAS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lvl="1">
              <a:buClr>
                <a:schemeClr val="bg2"/>
              </a:buClr>
              <a:buSzPct val="50000"/>
              <a:buFont typeface="Wingdings" charset="2"/>
              <a:buChar char="u"/>
            </a:pPr>
            <a:r>
              <a:rPr lang="en-US" sz="1600" dirty="0" smtClean="0">
                <a:solidFill>
                  <a:schemeClr val="accent2"/>
                </a:solidFill>
              </a:rPr>
              <a:t> from 308 to 341 </a:t>
            </a:r>
            <a:r>
              <a:rPr lang="en-US" sz="1600" dirty="0" err="1" smtClean="0">
                <a:solidFill>
                  <a:schemeClr val="accent2"/>
                </a:solidFill>
              </a:rPr>
              <a:t>Gflop/s</a:t>
            </a:r>
            <a:endParaRPr lang="en-US" sz="1800" dirty="0" smtClean="0"/>
          </a:p>
          <a:p>
            <a:pPr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1800" dirty="0" smtClean="0"/>
              <a:t> Improvement up to 2x on</a:t>
            </a:r>
            <a:br>
              <a:rPr lang="en-US" sz="1800" dirty="0" smtClean="0"/>
            </a:br>
            <a:r>
              <a:rPr lang="en-US" sz="1800" dirty="0" smtClean="0"/>
              <a:t>   some specific matrices</a:t>
            </a:r>
            <a:br>
              <a:rPr lang="en-US" sz="1800" dirty="0" smtClean="0"/>
            </a:br>
            <a:r>
              <a:rPr lang="en-US" sz="1800" dirty="0" smtClean="0"/>
              <a:t>   (e.g., of “rectangular” shape)</a:t>
            </a:r>
          </a:p>
          <a:p>
            <a:pPr>
              <a:buClr>
                <a:schemeClr val="accent2"/>
              </a:buClr>
              <a:buSzPct val="50000"/>
              <a:buFont typeface="Wingdings" charset="2"/>
              <a:buChar char="u"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038600" y="4081046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50000"/>
            </a:pPr>
            <a:r>
              <a:rPr lang="en-US" sz="1600" dirty="0" smtClean="0"/>
              <a:t>An example – </a:t>
            </a:r>
            <a:r>
              <a:rPr lang="en-US" sz="1600" dirty="0" err="1" smtClean="0"/>
              <a:t>Autotuning</a:t>
            </a:r>
            <a:r>
              <a:rPr lang="en-US" sz="1600" dirty="0" smtClean="0"/>
              <a:t> GEMM on Fermi (C2050):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622648" y="6245423"/>
            <a:ext cx="22927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="1" dirty="0" smtClean="0"/>
              <a:t>/ J. </a:t>
            </a:r>
            <a:r>
              <a:rPr lang="en-US" b="1" dirty="0" err="1" smtClean="0"/>
              <a:t>Kurzak</a:t>
            </a:r>
            <a:r>
              <a:rPr lang="en-US" dirty="0" smtClean="0"/>
              <a:t>, P. </a:t>
            </a:r>
            <a:r>
              <a:rPr lang="en-US" dirty="0" err="1" smtClean="0"/>
              <a:t>Luszczek</a:t>
            </a:r>
            <a:endParaRPr lang="en-US" dirty="0"/>
          </a:p>
        </p:txBody>
      </p:sp>
      <p:pic>
        <p:nvPicPr>
          <p:cNvPr id="9" name="Picture 8" descr="no_varian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97306" y="1025906"/>
            <a:ext cx="2479294" cy="24792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34840" y="-152400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219200"/>
            <a:ext cx="8228160" cy="4465909"/>
          </a:xfrm>
          <a:ln/>
        </p:spPr>
        <p:txBody>
          <a:bodyPr tIns="22401"/>
          <a:lstStyle/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/>
              <a:t>Hybrid algorithms</a:t>
            </a:r>
          </a:p>
          <a:p>
            <a:pPr marL="1566743" lvl="1" indent="-519848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Further expend </a:t>
            </a:r>
            <a:r>
              <a:rPr lang="en-US" sz="1800" dirty="0" smtClean="0"/>
              <a:t>functionality,</a:t>
            </a:r>
            <a:br>
              <a:rPr lang="en-US" sz="1800" dirty="0" smtClean="0"/>
            </a:br>
            <a:r>
              <a:rPr lang="en-US" sz="1800" dirty="0" smtClean="0"/>
              <a:t>including support for certain sparse LA algorithms</a:t>
            </a:r>
          </a:p>
          <a:p>
            <a:pPr marL="1566743" lvl="1" indent="-519848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New highly parallel algorithms of optimized communication and synchronization</a:t>
            </a:r>
          </a:p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err="1"/>
              <a:t>OpenCL</a:t>
            </a:r>
            <a:r>
              <a:rPr lang="en-US" sz="2500" dirty="0"/>
              <a:t> </a:t>
            </a:r>
            <a:r>
              <a:rPr lang="en-US" sz="2500" dirty="0" smtClean="0"/>
              <a:t>support (to increase </a:t>
            </a:r>
            <a:r>
              <a:rPr lang="en-US" sz="2500" dirty="0" err="1" smtClean="0"/>
              <a:t>MAGMA’s</a:t>
            </a:r>
            <a:r>
              <a:rPr lang="en-US" sz="2500" dirty="0" smtClean="0"/>
              <a:t> portability)</a:t>
            </a:r>
          </a:p>
          <a:p>
            <a:pPr marL="1566743" lvl="1" indent="-519848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To be derived from </a:t>
            </a:r>
            <a:r>
              <a:rPr lang="en-US" sz="1800" dirty="0" err="1"/>
              <a:t>OpenCL</a:t>
            </a:r>
            <a:r>
              <a:rPr lang="en-US" sz="1800" dirty="0"/>
              <a:t> BLAS</a:t>
            </a:r>
            <a:endParaRPr lang="en-US" sz="1800" dirty="0" smtClean="0"/>
          </a:p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/>
              <a:t>MIC support</a:t>
            </a:r>
          </a:p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err="1" smtClean="0"/>
              <a:t>Autotuning</a:t>
            </a:r>
            <a:endParaRPr lang="en-US" sz="2500" dirty="0" smtClean="0"/>
          </a:p>
          <a:p>
            <a:pPr marL="1566743" lvl="1" indent="-519848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/>
              <a:t>On both high level algorithms &amp; BLAS</a:t>
            </a:r>
          </a:p>
          <a:p>
            <a:pPr marL="391686" indent="-293764">
              <a:buSzPct val="28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/>
              <a:t>Multi-GPU </a:t>
            </a:r>
            <a:r>
              <a:rPr lang="en-US" sz="2500" dirty="0" smtClean="0"/>
              <a:t>algorithms, including distributed</a:t>
            </a:r>
          </a:p>
          <a:p>
            <a:pPr marL="1566743" lvl="1" indent="-519848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/>
              <a:t>Scheduling </a:t>
            </a:r>
          </a:p>
          <a:p>
            <a:pPr marL="1566743" lvl="1" indent="-519848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/>
              <a:t>Further expand functionality 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34840" y="-228600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Collaborators / Support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40" y="1700819"/>
            <a:ext cx="1440000" cy="1082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880" y="4769781"/>
            <a:ext cx="2016000" cy="5069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9600" y="4562399"/>
            <a:ext cx="898560" cy="898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1280" y="1746904"/>
            <a:ext cx="1347840" cy="1082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5440" y="2904785"/>
            <a:ext cx="200448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5507138"/>
          </a:xfrm>
          <a:ln/>
        </p:spPr>
        <p:txBody>
          <a:bodyPr tIns="19201"/>
          <a:lstStyle/>
          <a:p>
            <a:pPr marL="391686" indent="-293764">
              <a:buSzPct val="32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800000"/>
                </a:solidFill>
              </a:rPr>
              <a:t>MAGMA</a:t>
            </a:r>
            <a:r>
              <a:rPr lang="en-US" sz="2200" dirty="0"/>
              <a:t> [Matrix Algebra on GPU</a:t>
            </a:r>
            <a:br>
              <a:rPr lang="en-US" sz="2200" dirty="0"/>
            </a:br>
            <a:r>
              <a:rPr lang="en-US" sz="2200" dirty="0"/>
              <a:t>and </a:t>
            </a:r>
            <a:r>
              <a:rPr lang="en-US" sz="2200" dirty="0" err="1"/>
              <a:t>Multicore</a:t>
            </a:r>
            <a:r>
              <a:rPr lang="en-US" sz="2200" dirty="0"/>
              <a:t> Architectures] team</a:t>
            </a:r>
            <a:br>
              <a:rPr lang="en-US" sz="2200" dirty="0"/>
            </a:br>
            <a:r>
              <a:rPr lang="en-US" sz="2200" dirty="0">
                <a:hlinkClick r:id="rId8"/>
              </a:rPr>
              <a:t>http://icl.cs.utk.edu/magma/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  <a:p>
            <a:pPr marL="391686" indent="-293764">
              <a:buSzPct val="32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solidFill>
                  <a:srgbClr val="800000"/>
                </a:solidFill>
              </a:rPr>
              <a:t>PLASMA</a:t>
            </a:r>
            <a:r>
              <a:rPr lang="en-US" sz="2200" dirty="0"/>
              <a:t> [Parallel Linear Algebra</a:t>
            </a:r>
            <a:br>
              <a:rPr lang="en-US" sz="2200" dirty="0"/>
            </a:br>
            <a:r>
              <a:rPr lang="en-US" sz="2200" dirty="0"/>
              <a:t>for Scalable </a:t>
            </a:r>
            <a:r>
              <a:rPr lang="en-US" sz="2200" dirty="0" err="1"/>
              <a:t>Multicore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Architectures] team</a:t>
            </a:r>
            <a:br>
              <a:rPr lang="en-US" sz="2200" dirty="0"/>
            </a:br>
            <a:r>
              <a:rPr lang="en-US" sz="2200" dirty="0">
                <a:hlinkClick r:id="rId9"/>
              </a:rPr>
              <a:t>http://icl.cs.utk.edu/plasma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  <a:p>
            <a:pPr marL="391686" indent="-293764">
              <a:buSzPct val="32000"/>
              <a:buFont typeface="Wingdings" charset="2"/>
              <a:buChar char="u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/>
              <a:t>Collaborating partners</a:t>
            </a:r>
            <a:endParaRPr lang="en-US" sz="2200" dirty="0" smtClean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500" dirty="0" smtClean="0"/>
              <a:t>     University </a:t>
            </a:r>
            <a:r>
              <a:rPr lang="en-US" sz="1500" dirty="0"/>
              <a:t>of Tennessee, Knoxville</a:t>
            </a:r>
            <a:br>
              <a:rPr lang="en-US" sz="1500" dirty="0"/>
            </a:br>
            <a:r>
              <a:rPr lang="en-US" sz="1500" dirty="0"/>
              <a:t>University of California, Berkeley</a:t>
            </a:r>
            <a:br>
              <a:rPr lang="en-US" sz="1500" dirty="0"/>
            </a:br>
            <a:r>
              <a:rPr lang="en-US" sz="1500" dirty="0"/>
              <a:t>University of Colorado, Denver</a:t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INRIA, France</a:t>
            </a:r>
            <a:br>
              <a:rPr lang="en-US" sz="1500" dirty="0"/>
            </a:br>
            <a:r>
              <a:rPr lang="en-US" sz="1500" dirty="0"/>
              <a:t>KAUST, Saudi Arabia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37760" y="3492368"/>
            <a:ext cx="1036800" cy="95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4960" y="3525490"/>
            <a:ext cx="103680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609601" y="-152400"/>
            <a:ext cx="8534400" cy="1104900"/>
          </a:xfrm>
        </p:spPr>
        <p:txBody>
          <a:bodyPr/>
          <a:lstStyle/>
          <a:p>
            <a:r>
              <a:rPr lang="en-US" sz="3200" dirty="0"/>
              <a:t>Simulation enables fundamental </a:t>
            </a:r>
            <a:br>
              <a:rPr lang="en-US" sz="3200" dirty="0"/>
            </a:br>
            <a:r>
              <a:rPr lang="en-US" sz="3200" dirty="0"/>
              <a:t>advances in basic science</a:t>
            </a:r>
          </a:p>
        </p:txBody>
      </p:sp>
      <p:pic>
        <p:nvPicPr>
          <p:cNvPr id="10" name="Picture 9" descr="slide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219200"/>
            <a:ext cx="8521700" cy="563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28601" y="6400800"/>
            <a:ext cx="6858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defTabSz="914305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Future Computer Systems</a:t>
            </a:r>
            <a:endParaRPr lang="en-US" dirty="0"/>
          </a:p>
        </p:txBody>
      </p:sp>
      <p:pic>
        <p:nvPicPr>
          <p:cNvPr id="11367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1" y="304800"/>
            <a:ext cx="1803400" cy="120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0" y="3581400"/>
            <a:ext cx="11811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577" y="5257800"/>
            <a:ext cx="2564423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2103318"/>
            <a:ext cx="1517650" cy="1249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300" y="3810000"/>
            <a:ext cx="1943100" cy="9715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76480" y="967782"/>
            <a:ext cx="7009920" cy="373287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Most likely be a hybrid design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Think standard </a:t>
            </a:r>
            <a:r>
              <a:rPr lang="en-US" sz="2200" dirty="0" err="1" smtClean="0"/>
              <a:t>multicore</a:t>
            </a:r>
            <a:r>
              <a:rPr lang="en-US" sz="2200" dirty="0" smtClean="0"/>
              <a:t> chips and accelerator (</a:t>
            </a:r>
            <a:r>
              <a:rPr lang="en-US" sz="2200" dirty="0" err="1" smtClean="0"/>
              <a:t>GPUs</a:t>
            </a:r>
            <a:r>
              <a:rPr lang="en-US" sz="22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Today accelerators are attached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Next generation more integrated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Intel’s MIC architecture “Knights Ferry” and “Knights Corner” to come.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48 x86 cores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AMD’s Fusion in 2012 - 2013</a:t>
            </a:r>
          </a:p>
          <a:p>
            <a:pPr lvl="1">
              <a:buFont typeface="Arial"/>
              <a:buChar char="•"/>
            </a:pPr>
            <a:r>
              <a:rPr lang="en-US" sz="1800" dirty="0" err="1" smtClean="0"/>
              <a:t>Multicore</a:t>
            </a:r>
            <a:r>
              <a:rPr lang="en-US" sz="1800" dirty="0" smtClean="0"/>
              <a:t> with embedded graphics ATI</a:t>
            </a:r>
          </a:p>
          <a:p>
            <a:pPr>
              <a:buFont typeface="Arial"/>
              <a:buChar char="•"/>
            </a:pPr>
            <a:r>
              <a:rPr lang="en-US" sz="2200" dirty="0" err="1" smtClean="0"/>
              <a:t>Nvidia’s</a:t>
            </a:r>
            <a:r>
              <a:rPr lang="en-US" sz="2200" dirty="0" smtClean="0"/>
              <a:t> Project Denver plans to develop               an integrated chip using ARM                      architecture in 2013.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95400"/>
            <a:ext cx="7772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90"/>
                </a:solidFill>
                <a:latin typeface="Apple Casual"/>
                <a:cs typeface="Apple Casual"/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Must rethink the design of our software</a:t>
            </a:r>
          </a:p>
          <a:p>
            <a:pPr>
              <a:buClr>
                <a:srgbClr val="FF6600"/>
              </a:buClr>
            </a:pPr>
            <a:endParaRPr lang="en-US" b="1" dirty="0" smtClean="0">
              <a:solidFill>
                <a:srgbClr val="FF6600"/>
              </a:solidFill>
              <a:latin typeface="Comic Sans MS"/>
              <a:cs typeface="Comic Sans MS"/>
            </a:endParaRPr>
          </a:p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Another disruptive technology</a:t>
            </a:r>
          </a:p>
          <a:p>
            <a:pPr lvl="2">
              <a:buClr>
                <a:schemeClr val="accent2"/>
              </a:buClr>
              <a:buFont typeface="Arial"/>
              <a:buChar char="•"/>
            </a:pPr>
            <a:r>
              <a:rPr lang="en-US" sz="2000" b="1" dirty="0" smtClean="0">
                <a:latin typeface="Comic Sans MS"/>
                <a:cs typeface="Comic Sans MS"/>
              </a:rPr>
              <a:t> Similar to what happened with cluster computing </a:t>
            </a:r>
          </a:p>
          <a:p>
            <a:pPr lvl="2">
              <a:buClr>
                <a:srgbClr val="FF6600"/>
              </a:buClr>
            </a:pPr>
            <a:r>
              <a:rPr lang="en-US" sz="2000" b="1" dirty="0" smtClean="0">
                <a:latin typeface="Comic Sans MS"/>
                <a:cs typeface="Comic Sans MS"/>
              </a:rPr>
              <a:t>  and message passing</a:t>
            </a:r>
          </a:p>
          <a:p>
            <a:pPr lvl="2">
              <a:buClr>
                <a:srgbClr val="FF6600"/>
              </a:buClr>
            </a:pPr>
            <a:endParaRPr lang="en-US" sz="2000" b="1" dirty="0" smtClean="0">
              <a:latin typeface="Comic Sans MS"/>
              <a:cs typeface="Comic Sans MS"/>
            </a:endParaRPr>
          </a:p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Rethink and rewrite the applications, algorithms, and           </a:t>
            </a:r>
          </a:p>
          <a:p>
            <a:pPr lvl="1">
              <a:buClr>
                <a:schemeClr val="accent2"/>
              </a:buClr>
            </a:pPr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 software</a:t>
            </a:r>
          </a:p>
          <a:p>
            <a:pPr lvl="1">
              <a:buClr>
                <a:srgbClr val="FF6600"/>
              </a:buClr>
              <a:buFont typeface="Wingdings" charset="2"/>
              <a:buChar char="Ø"/>
            </a:pPr>
            <a:endParaRPr lang="en-US" b="1" dirty="0" smtClean="0">
              <a:latin typeface="Comic Sans MS"/>
              <a:cs typeface="Comic Sans MS"/>
            </a:endParaRPr>
          </a:p>
          <a:p>
            <a:pPr>
              <a:buClr>
                <a:schemeClr val="accent2"/>
              </a:buClr>
              <a:buFont typeface="Wingdings" charset="2"/>
              <a:buChar char="Ø"/>
            </a:pPr>
            <a:r>
              <a:rPr lang="en-US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 Numerical libraries for example will change</a:t>
            </a:r>
          </a:p>
          <a:p>
            <a:pPr>
              <a:buClr>
                <a:srgbClr val="FF6600"/>
              </a:buClr>
              <a:buFont typeface="Wingdings" charset="2"/>
              <a:buChar char="Ø"/>
            </a:pPr>
            <a:endParaRPr lang="en-US" b="1" dirty="0" smtClean="0">
              <a:solidFill>
                <a:srgbClr val="FF6600"/>
              </a:solidFill>
              <a:latin typeface="Comic Sans MS"/>
              <a:cs typeface="Comic Sans MS"/>
            </a:endParaRPr>
          </a:p>
          <a:p>
            <a:pPr lvl="1">
              <a:buClr>
                <a:schemeClr val="accent2"/>
              </a:buCl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For example, both LAPACK and </a:t>
            </a:r>
            <a:r>
              <a:rPr lang="en-US" sz="2000" b="1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ScaLAPACK</a:t>
            </a:r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will    </a:t>
            </a:r>
          </a:p>
          <a:p>
            <a:pPr lvl="1">
              <a:buClr>
                <a:schemeClr val="accent2"/>
              </a:buClr>
            </a:pPr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 undergo major changes to accommodate this</a:t>
            </a:r>
            <a:endParaRPr lang="en-US" sz="20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4" name="Title 46"/>
          <p:cNvSpPr txBox="1">
            <a:spLocks/>
          </p:cNvSpPr>
          <p:nvPr/>
        </p:nvSpPr>
        <p:spPr bwMode="auto">
          <a:xfrm>
            <a:off x="609600" y="-1524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 change to Software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2750" y="1066800"/>
            <a:ext cx="83185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8686800" cy="1569624"/>
          </a:xfrm>
          <a:prstGeom prst="rect">
            <a:avLst/>
          </a:prstGeom>
          <a:noFill/>
        </p:spPr>
        <p:txBody>
          <a:bodyPr wrap="square" lIns="91400" tIns="45702" rIns="91400" bIns="45702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Those new algorithms 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    - have a very </a:t>
            </a:r>
            <a:r>
              <a:rPr lang="en-US" sz="16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low granularity</a:t>
            </a:r>
            <a:r>
              <a:rPr lang="en-US" sz="1600" dirty="0" smtClean="0">
                <a:latin typeface="Comic Sans MS"/>
                <a:cs typeface="Comic Sans MS"/>
              </a:rPr>
              <a:t>, they scale very well (</a:t>
            </a:r>
            <a:r>
              <a:rPr lang="en-US" sz="1600" dirty="0" err="1" smtClean="0">
                <a:latin typeface="Comic Sans MS"/>
                <a:cs typeface="Comic Sans MS"/>
              </a:rPr>
              <a:t>multicore</a:t>
            </a:r>
            <a:r>
              <a:rPr lang="en-US" sz="1600" dirty="0" smtClean="0">
                <a:latin typeface="Comic Sans MS"/>
                <a:cs typeface="Comic Sans MS"/>
              </a:rPr>
              <a:t>, petascale computing, … )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    - </a:t>
            </a:r>
            <a:r>
              <a:rPr lang="en-US" sz="16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removes of dependencies </a:t>
            </a:r>
            <a:r>
              <a:rPr lang="en-US" sz="1600" dirty="0" smtClean="0">
                <a:latin typeface="Comic Sans MS"/>
                <a:cs typeface="Comic Sans MS"/>
              </a:rPr>
              <a:t>among the tasks, (</a:t>
            </a:r>
            <a:r>
              <a:rPr lang="en-US" sz="1600" dirty="0" err="1" smtClean="0">
                <a:latin typeface="Comic Sans MS"/>
                <a:cs typeface="Comic Sans MS"/>
              </a:rPr>
              <a:t>multicore</a:t>
            </a:r>
            <a:r>
              <a:rPr lang="en-US" sz="1600" dirty="0" smtClean="0">
                <a:latin typeface="Comic Sans MS"/>
                <a:cs typeface="Comic Sans MS"/>
              </a:rPr>
              <a:t>, distributed computing)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    - </a:t>
            </a:r>
            <a:r>
              <a:rPr lang="en-US" sz="16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avoid latency </a:t>
            </a:r>
            <a:r>
              <a:rPr lang="en-US" sz="1600" dirty="0" smtClean="0">
                <a:latin typeface="Comic Sans MS"/>
                <a:cs typeface="Comic Sans MS"/>
              </a:rPr>
              <a:t>(distributed computing, out-of-core)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    - </a:t>
            </a:r>
            <a:r>
              <a:rPr lang="en-US" sz="16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rely on fast kernels 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 Those new algorithms need new kernels and rely on efficient scheduling algorithms.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A Next Generation of Software</a:t>
            </a:r>
            <a:endParaRPr lang="en-US" sz="4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4719" y="5181600"/>
            <a:ext cx="5528881" cy="167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>MAGMA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Hybrid Algorithms</a:t>
            </a:r>
            <a:br>
              <a:rPr lang="en-US" sz="18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(heterogeneity friendly)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43600" y="5257800"/>
            <a:ext cx="3200400" cy="1600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81639" tIns="512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Rely 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- hybrid scheduler (of </a:t>
            </a:r>
            <a:r>
              <a:rPr lang="en-US" sz="1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DAGs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- hybrid kernels </a:t>
            </a:r>
            <a:b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(for nested parallelism)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- existing software infrastructure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105400"/>
            <a:ext cx="1371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167841" y="5806818"/>
            <a:ext cx="6711840" cy="207382"/>
          </a:xfrm>
          <a:prstGeom prst="roundRect">
            <a:avLst>
              <a:gd name="adj" fmla="val 694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480" y="1524000"/>
          <a:ext cx="4626720" cy="3940254"/>
        </p:xfrm>
        <a:graphic>
          <a:graphicData uri="http://schemas.openxmlformats.org/presentationml/2006/ole">
            <p:oleObj spid="_x0000_s5460994" r:id="rId4" imgW="3213100" imgH="2755900" progId="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648200" y="1524000"/>
          <a:ext cx="4354560" cy="3940254"/>
        </p:xfrm>
        <a:graphic>
          <a:graphicData uri="http://schemas.openxmlformats.org/presentationml/2006/ole">
            <p:oleObj spid="_x0000_s5460995" r:id="rId5" imgW="4826000" imgH="4343400" progId="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22080" y="927458"/>
            <a:ext cx="393984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440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LU Factorization in double precision (DP)</a:t>
            </a:r>
            <a:b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[ for solving a dense linear system ]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84000" y="969223"/>
            <a:ext cx="3939840" cy="515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4401" rIns="0" bIns="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Hessenberg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factorization in DP</a:t>
            </a:r>
            <a:b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[ for the general </a:t>
            </a:r>
            <a:r>
              <a:rPr lang="en-US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eigenvalue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problem ]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27840" y="1463194"/>
            <a:ext cx="1396560" cy="31395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1,090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MFlop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/</a:t>
            </a:r>
            <a:r>
              <a:rPr lang="en-US" sz="15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</a:t>
            </a:r>
            <a:r>
              <a:rPr lang="en-US" sz="15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*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535200" y="3593178"/>
            <a:ext cx="1189200" cy="31395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55 </a:t>
            </a:r>
            <a:r>
              <a:rPr lang="en-US" b="1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MFlop</a:t>
            </a:r>
            <a:r>
              <a:rPr lang="en-US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/W*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167841" y="6004118"/>
            <a:ext cx="6711840" cy="207382"/>
          </a:xfrm>
          <a:prstGeom prst="roundRect">
            <a:avLst>
              <a:gd name="adj" fmla="val 694"/>
            </a:avLst>
          </a:prstGeom>
          <a:solidFill>
            <a:srgbClr val="94BD5E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1167841" y="6199979"/>
            <a:ext cx="6711840" cy="207382"/>
          </a:xfrm>
          <a:prstGeom prst="roundRect">
            <a:avLst>
              <a:gd name="adj" fmla="val 694"/>
            </a:avLst>
          </a:prstGeom>
          <a:solidFill>
            <a:srgbClr val="EB613D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14720" y="5410200"/>
            <a:ext cx="8501760" cy="1371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04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</a:t>
            </a: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GPU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Fermi C2050 [448 CUDA Cores @ 1.15 GHz ]                                </a:t>
            </a:r>
            <a:r>
              <a:rPr lang="en-US" sz="11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CPU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AMD ISTANBUL  </a:t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+ Intel Q9300 [ 4 cores @ 2.50 GHz]                                                            [ 8 sockets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6 cores (48 cores) @2.8GHz ]</a:t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DP peak               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515 + 40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                                           DP peak                 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538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GFlop/s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System cost ~ $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3,000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                                                                System cost  ~ $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30,000</a:t>
            </a:r>
            <a:b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Power *       ~      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220 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                                                                               Power *         ~     </a:t>
            </a:r>
            <a:r>
              <a:rPr lang="en-US" sz="13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1,022 </a:t>
            </a: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W</a:t>
            </a:r>
            <a:r>
              <a:rPr lang="en-US" sz="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6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600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   *    Computation consumed power rate (total system rate minus idle rate), measured with </a:t>
            </a:r>
            <a:r>
              <a:rPr lang="en-US" sz="1100" i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KILL  A  WATT  PS, Model P430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534400" cy="1104900"/>
          </a:xfrm>
        </p:spPr>
        <p:txBody>
          <a:bodyPr/>
          <a:lstStyle/>
          <a:p>
            <a:r>
              <a:rPr lang="en-US" dirty="0" smtClean="0"/>
              <a:t>HPC </a:t>
            </a:r>
            <a:r>
              <a:rPr lang="en-US" sz="2800" dirty="0" smtClean="0"/>
              <a:t>@ </a:t>
            </a:r>
            <a:r>
              <a:rPr lang="en-US" sz="3200" b="1" dirty="0" smtClean="0"/>
              <a:t>1/10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the cost</a:t>
            </a:r>
            <a:r>
              <a:rPr lang="en-US" sz="3200" dirty="0" smtClean="0"/>
              <a:t> &amp; </a:t>
            </a:r>
            <a:r>
              <a:rPr lang="en-US" sz="3200" b="1" dirty="0" smtClean="0"/>
              <a:t>1/20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the power</a:t>
            </a:r>
            <a:endParaRPr lang="en-US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4720" y="1451673"/>
            <a:ext cx="8458560" cy="4526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6001" rIns="0" bIns="0">
            <a:prstTxWarp prst="textNoShape">
              <a:avLst/>
            </a:prstTxWarp>
          </a:bodyPr>
          <a:lstStyle/>
          <a:p>
            <a:pPr marL="391686" indent="-293764">
              <a:spcAft>
                <a:spcPts val="1293"/>
              </a:spcAft>
              <a:buSzPct val="52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>MAGMA</a:t>
            </a:r>
            <a:r>
              <a:rPr lang="en-US" sz="1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:</a:t>
            </a: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collection of next generation </a:t>
            </a:r>
            <a:r>
              <a:rPr lang="en-US" sz="1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linear algebra (LA) libraries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to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b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achieve the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fastest 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possible time to 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an accurate solution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b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               </a:t>
            </a:r>
            <a:r>
              <a:rPr lang="en-US" sz="16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on </a:t>
            </a:r>
            <a:r>
              <a:rPr lang="en-US" sz="1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hybrid/</a:t>
            </a:r>
            <a:r>
              <a:rPr lang="en-US" sz="16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heterogeneous architectures</a:t>
            </a:r>
            <a:r>
              <a:rPr lang="en-US" sz="13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300" b="1" u="sng" dirty="0">
                <a:solidFill>
                  <a:srgbClr val="000000"/>
                </a:solidFill>
                <a:ea typeface="DejaVu Sans" charset="0"/>
                <a:cs typeface="DejaVu Sans" charset="0"/>
              </a:rPr>
              <a:t>Homepage</a:t>
            </a:r>
            <a:r>
              <a:rPr lang="en-US" sz="13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:</a:t>
            </a:r>
            <a:r>
              <a:rPr lang="en-US" sz="1300" dirty="0">
                <a:solidFill>
                  <a:srgbClr val="8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300" b="1" dirty="0">
                <a:solidFill>
                  <a:srgbClr val="800000"/>
                </a:solidFill>
                <a:ea typeface="DejaVu Sans" charset="0"/>
                <a:cs typeface="DejaVu Sans" charset="0"/>
                <a:hlinkClick r:id="rId4"/>
              </a:rPr>
              <a:t>http://icl.cs.utk.edu/magma/</a:t>
            </a:r>
            <a:r>
              <a:rPr lang="en-US" sz="13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/>
            </a:r>
            <a:br>
              <a:rPr lang="en-US" sz="1300" b="1" dirty="0">
                <a:solidFill>
                  <a:srgbClr val="800000"/>
                </a:solidFill>
                <a:ea typeface="DejaVu Sans" charset="0"/>
                <a:cs typeface="DejaVu Sans" charset="0"/>
              </a:rPr>
            </a:br>
            <a:endParaRPr lang="en-US" sz="1300" b="1" dirty="0" smtClean="0">
              <a:solidFill>
                <a:srgbClr val="800000"/>
              </a:solidFill>
              <a:ea typeface="DejaVu Sans" charset="0"/>
              <a:cs typeface="DejaVu Sans" charset="0"/>
            </a:endParaRPr>
          </a:p>
          <a:p>
            <a:pPr marL="391686" indent="-293764">
              <a:spcAft>
                <a:spcPts val="1293"/>
              </a:spcAft>
              <a:buSzPct val="52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dirty="0" smtClean="0">
                <a:solidFill>
                  <a:srgbClr val="800000"/>
                </a:solidFill>
                <a:ea typeface="DejaVu Sans" charset="0"/>
                <a:cs typeface="DejaVu Sans" charset="0"/>
              </a:rPr>
              <a:t>Key features</a:t>
            </a:r>
          </a:p>
          <a:p>
            <a:pPr marL="783372" lvl="1" indent="-260644">
              <a:spcAft>
                <a:spcPts val="1032"/>
              </a:spcAft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Top performance and high accuracy (LAPACK compliant)</a:t>
            </a:r>
            <a:endParaRPr lang="en-US" sz="16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783372" lvl="1" indent="-260644">
              <a:spcAft>
                <a:spcPts val="1032"/>
              </a:spcAft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Multiple precision arithmetic (S/D/C/Z &amp; mixed)</a:t>
            </a:r>
            <a:endParaRPr lang="en-US" sz="16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783372" lvl="1" indent="-260644">
              <a:spcAft>
                <a:spcPts val="1032"/>
              </a:spcAft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Hybrid algorithms using both multicore CPUs and accelerators (</a:t>
            </a:r>
            <a:r>
              <a:rPr lang="en-US" sz="1600" b="1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GPUs</a:t>
            </a:r>
            <a:r>
              <a:rPr lang="en-US" sz="16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  <a:r>
              <a:rPr lang="en-US" sz="13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endParaRPr lang="en-US" sz="13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391686" indent="-293764">
              <a:spcAft>
                <a:spcPts val="1293"/>
              </a:spcAft>
              <a:buSzPct val="52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>MAGMA developers/collaborators</a:t>
            </a:r>
          </a:p>
          <a:p>
            <a:pPr marL="783372" lvl="1" indent="-260644">
              <a:spcAft>
                <a:spcPts val="1032"/>
              </a:spcAft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U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of Tennessee, </a:t>
            </a:r>
            <a:r>
              <a:rPr lang="en-US" sz="1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Knoxville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;  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U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of California, </a:t>
            </a:r>
            <a:r>
              <a:rPr lang="en-US" sz="1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Berkeley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;  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U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of Colorado, </a:t>
            </a:r>
            <a:r>
              <a:rPr lang="en-US" sz="1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Denver</a:t>
            </a:r>
          </a:p>
          <a:p>
            <a:pPr marL="783372" lvl="1" indent="-260644">
              <a:spcAft>
                <a:spcPts val="1032"/>
              </a:spcAft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INRIA Bordeaux - </a:t>
            </a:r>
            <a:r>
              <a:rPr lang="en-US" sz="1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Sud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Ouest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&amp;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INRIA Paris – </a:t>
            </a:r>
            <a:r>
              <a:rPr lang="en-US" sz="1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Saclay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France; KAUST, Saudi 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Arabia</a:t>
            </a:r>
          </a:p>
          <a:p>
            <a:pPr marL="783372" lvl="1" indent="-260644">
              <a:spcAft>
                <a:spcPts val="1032"/>
              </a:spcAft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Community effort [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similarly to the development of LAPACK / </a:t>
            </a:r>
            <a:r>
              <a:rPr lang="en-US" sz="16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ScaLAPACK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]</a:t>
            </a:r>
            <a:endParaRPr lang="en-US" sz="16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6200" y="-1921"/>
            <a:ext cx="8228160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802" rIns="0" bIns="0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atrix </a:t>
            </a:r>
            <a:r>
              <a:rPr lang="en-US" sz="24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lgebra on </a:t>
            </a:r>
            <a:r>
              <a:rPr lang="en-US" sz="24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PU and </a:t>
            </a:r>
            <a:r>
              <a:rPr lang="en-US" sz="2400" b="1" dirty="0" err="1">
                <a:solidFill>
                  <a:srgbClr val="800000"/>
                </a:solidFill>
                <a:ea typeface="DejaVu Sans" charset="0"/>
                <a:cs typeface="DejaVu Sans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ulticore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rchitectures (</a:t>
            </a:r>
            <a:r>
              <a:rPr lang="en-US" sz="2400" b="1" dirty="0">
                <a:solidFill>
                  <a:srgbClr val="800000"/>
                </a:solidFill>
                <a:ea typeface="DejaVu Sans" charset="0"/>
                <a:cs typeface="DejaVu Sans" charset="0"/>
              </a:rPr>
              <a:t>MAGMA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TODATETIMEENABLED" val="1"/>
  <p:tag name="AUTODATETIMEFORMAT" val="$COUNTUPMM"/>
  <p:tag name="AUTODATETIMEFLAGS" val="4"/>
</p:tagLst>
</file>

<file path=ppt/theme/theme1.xml><?xml version="1.0" encoding="utf-8"?>
<a:theme xmlns:a="http://schemas.openxmlformats.org/drawingml/2006/main" name="tech">
  <a:themeElements>
    <a:clrScheme name="">
      <a:dk1>
        <a:srgbClr val="000000"/>
      </a:dk1>
      <a:lt1>
        <a:srgbClr val="FFFFFF"/>
      </a:lt1>
      <a:dk2>
        <a:srgbClr val="000099"/>
      </a:dk2>
      <a:lt2>
        <a:srgbClr val="000099"/>
      </a:lt2>
      <a:accent1>
        <a:srgbClr val="FF6633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B90000"/>
      </a:accent6>
      <a:hlink>
        <a:srgbClr val="FF0000"/>
      </a:hlink>
      <a:folHlink>
        <a:srgbClr val="9C3F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  <a:cs typeface="Arial" pitchFamily="34" charset="0"/>
          </a:defRPr>
        </a:defPPr>
      </a:lstStyle>
    </a:lnDef>
  </a:objectDefaults>
  <a:extraClrSchemeLst>
    <a:extraClrScheme>
      <a:clrScheme name="tech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icl</Template>
  <TotalTime>73884</TotalTime>
  <Words>3301</Words>
  <Application>Microsoft Macintosh PowerPoint</Application>
  <PresentationFormat>On-screen Show (4:3)</PresentationFormat>
  <Paragraphs>426</Paragraphs>
  <Slides>39</Slides>
  <Notes>31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tech</vt:lpstr>
      <vt:lpstr> MAGMA – LAPACK for HPC   on Heterogeneous Architectures</vt:lpstr>
      <vt:lpstr>Outline</vt:lpstr>
      <vt:lpstr>Science and Engineering Drivers</vt:lpstr>
      <vt:lpstr>Simulation enables fundamental  advances in basic science</vt:lpstr>
      <vt:lpstr>Future Computer Systems</vt:lpstr>
      <vt:lpstr>Slide 6</vt:lpstr>
      <vt:lpstr>A Next Generation of Software</vt:lpstr>
      <vt:lpstr>HPC @ 1/10th the cost &amp; 1/20th the power</vt:lpstr>
      <vt:lpstr>Slide 9</vt:lpstr>
      <vt:lpstr>Challenges of using GPUs</vt:lpstr>
      <vt:lpstr>MAGMA Software Stack </vt:lpstr>
      <vt:lpstr>MAGMA 1.0 </vt:lpstr>
      <vt:lpstr>Slide 13</vt:lpstr>
      <vt:lpstr>Slide 14</vt:lpstr>
      <vt:lpstr>Slide 15</vt:lpstr>
      <vt:lpstr>Slide 16</vt:lpstr>
      <vt:lpstr>MAGMA 1.0 </vt:lpstr>
      <vt:lpstr>MAGMA BLAS</vt:lpstr>
      <vt:lpstr>MAGMA BLAS</vt:lpstr>
      <vt:lpstr>MAGMA BLAS</vt:lpstr>
      <vt:lpstr>MAGMA BLAS</vt:lpstr>
      <vt:lpstr>Methodology overview </vt:lpstr>
      <vt:lpstr>Statically Scheduled One-Sided Factorizations (LU, QR, and Cholesky)</vt:lpstr>
      <vt:lpstr>A hybrid algorithm example </vt:lpstr>
      <vt:lpstr>Results – one sided factorizations</vt:lpstr>
      <vt:lpstr>Results – linear solvers</vt:lpstr>
      <vt:lpstr>Results – two sided factorizations</vt:lpstr>
      <vt:lpstr>GPU + Multicore one-sided factorizations</vt:lpstr>
      <vt:lpstr>A QR for GPU + Multicore</vt:lpstr>
      <vt:lpstr>Multicore + multiGPU tiled algorithms</vt:lpstr>
      <vt:lpstr>Tiled algorithms with StarPU </vt:lpstr>
      <vt:lpstr>MAGMA with StarPU</vt:lpstr>
      <vt:lpstr>Static + Dynamic Scheduling</vt:lpstr>
      <vt:lpstr>Distributed GPUs</vt:lpstr>
      <vt:lpstr>Complete Eigensolvers</vt:lpstr>
      <vt:lpstr>MAGMA BLAS</vt:lpstr>
      <vt:lpstr>Autotuning</vt:lpstr>
      <vt:lpstr>Future directions</vt:lpstr>
      <vt:lpstr>Collaborators / Support</vt:lpstr>
    </vt:vector>
  </TitlesOfParts>
  <Company>University of Tennessee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Computer Architecture</dc:title>
  <dc:creator>Jack Dongarra</dc:creator>
  <cp:lastModifiedBy>Stanimire Tomov</cp:lastModifiedBy>
  <cp:revision>1186</cp:revision>
  <cp:lastPrinted>2011-08-16T18:49:05Z</cp:lastPrinted>
  <dcterms:created xsi:type="dcterms:W3CDTF">2011-08-16T16:49:53Z</dcterms:created>
  <dcterms:modified xsi:type="dcterms:W3CDTF">2011-08-16T20:24:54Z</dcterms:modified>
</cp:coreProperties>
</file>