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55.xml" ContentType="application/vnd.openxmlformats-officedocument.presentationml.notes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5.xml" ContentType="application/vnd.openxmlformats-officedocument.presentationml.slideLayout+xml"/>
  <Override PartName="/ppt/slides/slide66.xml" ContentType="application/vnd.openxmlformats-officedocument.presentationml.slide+xml"/>
  <Override PartName="/ppt/theme/theme1.xml" ContentType="application/vnd.openxmlformats-officedocument.theme+xml"/>
  <Default Extension="vml" ContentType="application/vnd.openxmlformats-officedocument.vmlDrawing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Override PartName="/ppt/slides/slide85.xml" ContentType="application/vnd.openxmlformats-officedocument.presentationml.slide+xml"/>
  <Override PartName="/ppt/embeddings/oleObject1.bin" ContentType="application/vnd.openxmlformats-officedocument.oleObject"/>
  <Override PartName="/ppt/drawings/drawing1.xml" ContentType="application/vnd.openxmlformats-officedocument.drawingml.chartshapes+xml"/>
  <Default Extension="jpeg" ContentType="image/jpeg"/>
  <Override PartName="/ppt/notesSlides/notesSlide11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embeddings/oleObject7.bin" ContentType="application/vnd.openxmlformats-officedocument.oleObject"/>
  <Override PartName="/ppt/slides/slide23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29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notesSlides/notesSlide56.xml" ContentType="application/vnd.openxmlformats-officedocument.presentationml.notesSlide+xml"/>
  <Override PartName="/ppt/slides/slide57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Default Extension="emf" ContentType="image/x-emf"/>
  <Override PartName="/ppt/slides/slide86.xml" ContentType="application/vnd.openxmlformats-officedocument.presentationml.slide+xml"/>
  <Override PartName="/ppt/embeddings/oleObject2.bin" ContentType="application/vnd.openxmlformats-officedocument.oleObject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embeddings/oleObject8.bin" ContentType="application/vnd.openxmlformats-officedocument.oleObject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tableStyles.xml" ContentType="application/vnd.openxmlformats-officedocument.presentationml.tableStyles+xml"/>
  <Override PartName="/ppt/slides/slide43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2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notesSlides/notesSlide37.xml" ContentType="application/vnd.openxmlformats-officedocument.presentationml.notes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notesSlides/notesSlide57.xml" ContentType="application/vnd.openxmlformats-officedocument.presentationml.notesSlide+xml"/>
  <Override PartName="/ppt/slides/slide58.xml" ContentType="application/vnd.openxmlformats-officedocument.presentationml.slide+xml"/>
  <Override PartName="/docProps/core.xml" ContentType="application/vnd.openxmlformats-package.core-properties+xml"/>
  <Override PartName="/ppt/slides/slide68.xml" ContentType="application/vnd.openxmlformats-officedocument.presentationml.slide+xml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slides/slide77.xml" ContentType="application/vnd.openxmlformats-officedocument.presentationml.slide+xml"/>
  <Override PartName="/ppt/slides/slide87.xml" ContentType="application/vnd.openxmlformats-officedocument.presentationml.slide+xml"/>
  <Override PartName="/ppt/embeddings/oleObject3.bin" ContentType="application/vnd.openxmlformats-officedocument.oleObject"/>
  <Override PartName="/ppt/charts/chart2.xml" ContentType="application/vnd.openxmlformats-officedocument.drawingml.chart+xml"/>
  <Default Extension="xlsx" ContentType="application/vnd.openxmlformats-officedocument.spreadsheetml.sheet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9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72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82.xml" ContentType="application/vnd.openxmlformats-officedocument.presentationml.slide+xml"/>
  <Override PartName="/ppt/slides/slide59.xml" ContentType="application/vnd.openxmlformats-officedocument.presentationml.slide+xml"/>
  <Override PartName="/ppt/slides/slide6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78.xml" ContentType="application/vnd.openxmlformats-officedocument.presentationml.slide+xml"/>
  <Override PartName="/ppt/slides/slide10.xml" ContentType="application/vnd.openxmlformats-officedocument.presentationml.slide+xml"/>
  <Override PartName="/ppt/slides/slide88.xml" ContentType="application/vnd.openxmlformats-officedocument.presentationml.slide+xml"/>
  <Override PartName="/ppt/embeddings/oleObject4.bin" ContentType="application/vnd.openxmlformats-officedocument.oleObject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4.xml" ContentType="application/vnd.openxmlformats-officedocument.presentationml.notesSlide+xml"/>
  <Override PartName="/ppt/viewProps.xml" ContentType="application/vnd.openxmlformats-officedocument.presentationml.viewProps+xml"/>
  <Default Extension="rels" ContentType="application/vnd.openxmlformats-package.relationships+xml"/>
  <Override PartName="/ppt/slides/slide26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notesSlides/notesSlide43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5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49.xml" ContentType="application/vnd.openxmlformats-officedocument.presentationml.notesSlide+xml"/>
  <Override PartName="/ppt/slides/slide8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slides/slide89.xml" ContentType="application/vnd.openxmlformats-officedocument.presentationml.slide+xml"/>
  <Override PartName="/ppt/embeddings/oleObject5.bin" ContentType="application/vnd.openxmlformats-officedocument.oleObject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notesSlides/notesSlide44.xml" ContentType="application/vnd.openxmlformats-officedocument.presentationml.notesSlide+xml"/>
  <Override PartName="/ppt/slideLayouts/slideLayout9.xml" ContentType="application/vnd.openxmlformats-officedocument.presentationml.slideLayout+xml"/>
  <Default Extension="pdf" ContentType="application/pdf"/>
  <Override PartName="/ppt/slides/slide46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5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slides/slide84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embeddings/oleObject6.bin" ContentType="application/vnd.openxmlformats-officedocument.oleObject"/>
  <Override PartName="/ppt/slides/slide2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91"/>
  </p:notesMasterIdLst>
  <p:handoutMasterIdLst>
    <p:handoutMasterId r:id="rId92"/>
  </p:handoutMasterIdLst>
  <p:sldIdLst>
    <p:sldId id="2399" r:id="rId2"/>
    <p:sldId id="2361" r:id="rId3"/>
    <p:sldId id="2362" r:id="rId4"/>
    <p:sldId id="2456" r:id="rId5"/>
    <p:sldId id="2363" r:id="rId6"/>
    <p:sldId id="2364" r:id="rId7"/>
    <p:sldId id="2365" r:id="rId8"/>
    <p:sldId id="2366" r:id="rId9"/>
    <p:sldId id="2367" r:id="rId10"/>
    <p:sldId id="2368" r:id="rId11"/>
    <p:sldId id="2369" r:id="rId12"/>
    <p:sldId id="2370" r:id="rId13"/>
    <p:sldId id="2371" r:id="rId14"/>
    <p:sldId id="2400" r:id="rId15"/>
    <p:sldId id="2401" r:id="rId16"/>
    <p:sldId id="2402" r:id="rId17"/>
    <p:sldId id="2403" r:id="rId18"/>
    <p:sldId id="2404" r:id="rId19"/>
    <p:sldId id="2405" r:id="rId20"/>
    <p:sldId id="2431" r:id="rId21"/>
    <p:sldId id="2373" r:id="rId22"/>
    <p:sldId id="2406" r:id="rId23"/>
    <p:sldId id="2407" r:id="rId24"/>
    <p:sldId id="2408" r:id="rId25"/>
    <p:sldId id="2409" r:id="rId26"/>
    <p:sldId id="2410" r:id="rId27"/>
    <p:sldId id="2411" r:id="rId28"/>
    <p:sldId id="2412" r:id="rId29"/>
    <p:sldId id="2413" r:id="rId30"/>
    <p:sldId id="2374" r:id="rId31"/>
    <p:sldId id="2430" r:id="rId32"/>
    <p:sldId id="2414" r:id="rId33"/>
    <p:sldId id="2375" r:id="rId34"/>
    <p:sldId id="2376" r:id="rId35"/>
    <p:sldId id="2377" r:id="rId36"/>
    <p:sldId id="2378" r:id="rId37"/>
    <p:sldId id="2379" r:id="rId38"/>
    <p:sldId id="2380" r:id="rId39"/>
    <p:sldId id="2381" r:id="rId40"/>
    <p:sldId id="2382" r:id="rId41"/>
    <p:sldId id="2383" r:id="rId42"/>
    <p:sldId id="2388" r:id="rId43"/>
    <p:sldId id="2453" r:id="rId44"/>
    <p:sldId id="2389" r:id="rId45"/>
    <p:sldId id="2390" r:id="rId46"/>
    <p:sldId id="2434" r:id="rId47"/>
    <p:sldId id="2391" r:id="rId48"/>
    <p:sldId id="2392" r:id="rId49"/>
    <p:sldId id="2415" r:id="rId50"/>
    <p:sldId id="2454" r:id="rId51"/>
    <p:sldId id="2416" r:id="rId52"/>
    <p:sldId id="2417" r:id="rId53"/>
    <p:sldId id="2418" r:id="rId54"/>
    <p:sldId id="2393" r:id="rId55"/>
    <p:sldId id="2440" r:id="rId56"/>
    <p:sldId id="2441" r:id="rId57"/>
    <p:sldId id="2429" r:id="rId58"/>
    <p:sldId id="2394" r:id="rId59"/>
    <p:sldId id="2442" r:id="rId60"/>
    <p:sldId id="2395" r:id="rId61"/>
    <p:sldId id="2443" r:id="rId62"/>
    <p:sldId id="2444" r:id="rId63"/>
    <p:sldId id="2435" r:id="rId64"/>
    <p:sldId id="2436" r:id="rId65"/>
    <p:sldId id="2437" r:id="rId66"/>
    <p:sldId id="2455" r:id="rId67"/>
    <p:sldId id="2445" r:id="rId68"/>
    <p:sldId id="2446" r:id="rId69"/>
    <p:sldId id="2447" r:id="rId70"/>
    <p:sldId id="2448" r:id="rId71"/>
    <p:sldId id="2450" r:id="rId72"/>
    <p:sldId id="2451" r:id="rId73"/>
    <p:sldId id="2452" r:id="rId74"/>
    <p:sldId id="2425" r:id="rId75"/>
    <p:sldId id="2426" r:id="rId76"/>
    <p:sldId id="2421" r:id="rId77"/>
    <p:sldId id="2422" r:id="rId78"/>
    <p:sldId id="2427" r:id="rId79"/>
    <p:sldId id="2424" r:id="rId80"/>
    <p:sldId id="2419" r:id="rId81"/>
    <p:sldId id="2428" r:id="rId82"/>
    <p:sldId id="2420" r:id="rId83"/>
    <p:sldId id="2396" r:id="rId84"/>
    <p:sldId id="2433" r:id="rId85"/>
    <p:sldId id="2432" r:id="rId86"/>
    <p:sldId id="2438" r:id="rId87"/>
    <p:sldId id="2439" r:id="rId88"/>
    <p:sldId id="2397" r:id="rId89"/>
    <p:sldId id="2398" r:id="rId90"/>
  </p:sldIdLst>
  <p:sldSz cx="9144000" cy="6858000" type="screen4x3"/>
  <p:notesSz cx="7315200" cy="9601200"/>
  <p:custDataLst>
    <p:tags r:id="rId9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 Unicode MS" pitchFamily="34" charset="-128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EDEDED"/>
    <a:srgbClr val="800040"/>
    <a:srgbClr val="C0C0C0"/>
    <a:srgbClr val="FFCC00"/>
    <a:srgbClr val="0099FF"/>
    <a:srgbClr val="000000"/>
    <a:srgbClr val="FFFFFF"/>
    <a:srgbClr val="333333"/>
    <a:srgbClr val="9999FF"/>
    <a:srgbClr val="00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1834" autoAdjust="0"/>
    <p:restoredTop sz="84464" autoAdjust="0"/>
  </p:normalViewPr>
  <p:slideViewPr>
    <p:cSldViewPr>
      <p:cViewPr>
        <p:scale>
          <a:sx n="100" d="100"/>
          <a:sy n="100" d="100"/>
        </p:scale>
        <p:origin x="-2152" y="-6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notesMaster" Target="notesMasters/notesMaster1.xml"/><Relationship Id="rId92" Type="http://schemas.openxmlformats.org/officeDocument/2006/relationships/handoutMaster" Target="handoutMasters/handoutMaster1.xml"/><Relationship Id="rId93" Type="http://schemas.openxmlformats.org/officeDocument/2006/relationships/printerSettings" Target="printerSettings/printerSettings1.bin"/><Relationship Id="rId94" Type="http://schemas.openxmlformats.org/officeDocument/2006/relationships/tags" Target="tags/tag1.xml"/><Relationship Id="rId95" Type="http://schemas.openxmlformats.org/officeDocument/2006/relationships/presProps" Target="presProps.xml"/><Relationship Id="rId96" Type="http://schemas.openxmlformats.org/officeDocument/2006/relationships/viewProps" Target="viewProps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ongarra:Library:Mail%20Downloads:plasma_48_istanbul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/>
      <c:lineChart>
        <c:grouping val="standard"/>
        <c:ser>
          <c:idx val="1"/>
          <c:order val="0"/>
          <c:tx>
            <c:strRef>
              <c:f>Sheet1!$C$1</c:f>
              <c:strCache>
                <c:ptCount val="1"/>
                <c:pt idx="0">
                  <c:v>#1</c:v>
                </c:pt>
              </c:strCache>
            </c:strRef>
          </c:tx>
          <c:marker>
            <c:symbol val="square"/>
            <c:size val="5"/>
          </c:marker>
          <c:trendline>
            <c:spPr>
              <a:ln w="25400">
                <a:solidFill>
                  <a:schemeClr val="accent2"/>
                </a:solidFill>
                <a:prstDash val="dash"/>
              </a:ln>
            </c:spPr>
            <c:trendlineType val="exp"/>
          </c:trendline>
          <c:cat>
            <c:numRef>
              <c:f>Sheet1!$A$2:$A$56</c:f>
              <c:numCache>
                <c:formatCode>General</c:formatCode>
                <c:ptCount val="55"/>
                <c:pt idx="2">
                  <c:v>1994.0</c:v>
                </c:pt>
                <c:pt idx="6">
                  <c:v>1996.0</c:v>
                </c:pt>
                <c:pt idx="10">
                  <c:v>1998.0</c:v>
                </c:pt>
                <c:pt idx="14">
                  <c:v>2000.0</c:v>
                </c:pt>
                <c:pt idx="18">
                  <c:v>2002.0</c:v>
                </c:pt>
                <c:pt idx="22">
                  <c:v>2004.0</c:v>
                </c:pt>
                <c:pt idx="26">
                  <c:v>2006.0</c:v>
                </c:pt>
                <c:pt idx="30">
                  <c:v>2008.0</c:v>
                </c:pt>
                <c:pt idx="34">
                  <c:v>2010.0</c:v>
                </c:pt>
                <c:pt idx="38">
                  <c:v>2012.0</c:v>
                </c:pt>
                <c:pt idx="42">
                  <c:v>2014.0</c:v>
                </c:pt>
                <c:pt idx="46">
                  <c:v>2016.0</c:v>
                </c:pt>
                <c:pt idx="50">
                  <c:v>2018.0</c:v>
                </c:pt>
                <c:pt idx="54">
                  <c:v>2020.0</c:v>
                </c:pt>
              </c:numCache>
            </c:numRef>
          </c:cat>
          <c:val>
            <c:numRef>
              <c:f>Sheet1!$C$2:$C$56</c:f>
              <c:numCache>
                <c:formatCode>General</c:formatCode>
                <c:ptCount val="55"/>
                <c:pt idx="0">
                  <c:v>59.7</c:v>
                </c:pt>
                <c:pt idx="1">
                  <c:v>124.5</c:v>
                </c:pt>
                <c:pt idx="2">
                  <c:v>143.4</c:v>
                </c:pt>
                <c:pt idx="3">
                  <c:v>170.4</c:v>
                </c:pt>
                <c:pt idx="4">
                  <c:v>170.4</c:v>
                </c:pt>
                <c:pt idx="5">
                  <c:v>170.4</c:v>
                </c:pt>
                <c:pt idx="6">
                  <c:v>220.4</c:v>
                </c:pt>
                <c:pt idx="7">
                  <c:v>368.2</c:v>
                </c:pt>
                <c:pt idx="8">
                  <c:v>1068.0</c:v>
                </c:pt>
                <c:pt idx="9">
                  <c:v>1338.0</c:v>
                </c:pt>
                <c:pt idx="10">
                  <c:v>1338.0</c:v>
                </c:pt>
                <c:pt idx="11">
                  <c:v>1338.0</c:v>
                </c:pt>
                <c:pt idx="12">
                  <c:v>2121.3</c:v>
                </c:pt>
                <c:pt idx="13">
                  <c:v>2379.6</c:v>
                </c:pt>
                <c:pt idx="14">
                  <c:v>2379.6</c:v>
                </c:pt>
                <c:pt idx="15">
                  <c:v>4938.0</c:v>
                </c:pt>
                <c:pt idx="16">
                  <c:v>7226.0</c:v>
                </c:pt>
                <c:pt idx="17">
                  <c:v>7226.0</c:v>
                </c:pt>
                <c:pt idx="18">
                  <c:v>35860.0</c:v>
                </c:pt>
                <c:pt idx="19">
                  <c:v>35860.0</c:v>
                </c:pt>
                <c:pt idx="20">
                  <c:v>35860.0</c:v>
                </c:pt>
                <c:pt idx="21">
                  <c:v>35860.0</c:v>
                </c:pt>
                <c:pt idx="22">
                  <c:v>35860.0</c:v>
                </c:pt>
                <c:pt idx="23">
                  <c:v>70720.0</c:v>
                </c:pt>
                <c:pt idx="24">
                  <c:v>136800.0</c:v>
                </c:pt>
                <c:pt idx="25">
                  <c:v>280600.0</c:v>
                </c:pt>
                <c:pt idx="26">
                  <c:v>280600.0</c:v>
                </c:pt>
                <c:pt idx="27">
                  <c:v>280600.0</c:v>
                </c:pt>
                <c:pt idx="28">
                  <c:v>280600.0</c:v>
                </c:pt>
                <c:pt idx="29">
                  <c:v>478200.0</c:v>
                </c:pt>
                <c:pt idx="30">
                  <c:v>1.026E6</c:v>
                </c:pt>
                <c:pt idx="31">
                  <c:v>1.105E6</c:v>
                </c:pt>
                <c:pt idx="32">
                  <c:v>1.105E6</c:v>
                </c:pt>
                <c:pt idx="33">
                  <c:v>1.76E6</c:v>
                </c:pt>
              </c:numCache>
            </c:numRef>
          </c:val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#500</c:v>
                </c:pt>
              </c:strCache>
            </c:strRef>
          </c:tx>
          <c:spPr>
            <a:ln>
              <a:solidFill>
                <a:schemeClr val="bg2">
                  <a:lumMod val="60000"/>
                  <a:lumOff val="40000"/>
                </a:schemeClr>
              </a:solidFill>
            </a:ln>
          </c:spPr>
          <c:marker>
            <c:symbol val="triangle"/>
            <c:size val="5"/>
            <c:spPr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chemeClr val="bg2">
                    <a:lumMod val="40000"/>
                    <a:lumOff val="60000"/>
                  </a:schemeClr>
                </a:solidFill>
              </a:ln>
            </c:spPr>
          </c:marker>
          <c:trendline>
            <c:spPr>
              <a:ln w="25400">
                <a:solidFill>
                  <a:schemeClr val="bg2">
                    <a:lumMod val="60000"/>
                    <a:lumOff val="40000"/>
                  </a:schemeClr>
                </a:solidFill>
                <a:prstDash val="dash"/>
              </a:ln>
            </c:spPr>
            <c:trendlineType val="exp"/>
          </c:trendline>
          <c:cat>
            <c:numRef>
              <c:f>Sheet1!$A$2:$A$56</c:f>
              <c:numCache>
                <c:formatCode>General</c:formatCode>
                <c:ptCount val="55"/>
                <c:pt idx="2">
                  <c:v>1994.0</c:v>
                </c:pt>
                <c:pt idx="6">
                  <c:v>1996.0</c:v>
                </c:pt>
                <c:pt idx="10">
                  <c:v>1998.0</c:v>
                </c:pt>
                <c:pt idx="14">
                  <c:v>2000.0</c:v>
                </c:pt>
                <c:pt idx="18">
                  <c:v>2002.0</c:v>
                </c:pt>
                <c:pt idx="22">
                  <c:v>2004.0</c:v>
                </c:pt>
                <c:pt idx="26">
                  <c:v>2006.0</c:v>
                </c:pt>
                <c:pt idx="30">
                  <c:v>2008.0</c:v>
                </c:pt>
                <c:pt idx="34">
                  <c:v>2010.0</c:v>
                </c:pt>
                <c:pt idx="38">
                  <c:v>2012.0</c:v>
                </c:pt>
                <c:pt idx="42">
                  <c:v>2014.0</c:v>
                </c:pt>
                <c:pt idx="46">
                  <c:v>2016.0</c:v>
                </c:pt>
                <c:pt idx="50">
                  <c:v>2018.0</c:v>
                </c:pt>
                <c:pt idx="54">
                  <c:v>2020.0</c:v>
                </c:pt>
              </c:numCache>
            </c:numRef>
          </c:cat>
          <c:val>
            <c:numRef>
              <c:f>Sheet1!$D$2:$D$56</c:f>
              <c:numCache>
                <c:formatCode>General</c:formatCode>
                <c:ptCount val="55"/>
                <c:pt idx="0">
                  <c:v>0.4</c:v>
                </c:pt>
                <c:pt idx="1">
                  <c:v>0.5</c:v>
                </c:pt>
                <c:pt idx="2">
                  <c:v>0.8</c:v>
                </c:pt>
                <c:pt idx="3">
                  <c:v>1.1</c:v>
                </c:pt>
                <c:pt idx="4">
                  <c:v>2.0</c:v>
                </c:pt>
                <c:pt idx="5">
                  <c:v>2.5</c:v>
                </c:pt>
                <c:pt idx="6">
                  <c:v>3.3</c:v>
                </c:pt>
                <c:pt idx="7">
                  <c:v>4.6</c:v>
                </c:pt>
                <c:pt idx="8">
                  <c:v>7.7</c:v>
                </c:pt>
                <c:pt idx="9">
                  <c:v>9.5</c:v>
                </c:pt>
                <c:pt idx="10">
                  <c:v>13.4</c:v>
                </c:pt>
                <c:pt idx="11">
                  <c:v>17.1</c:v>
                </c:pt>
                <c:pt idx="12">
                  <c:v>24.7</c:v>
                </c:pt>
                <c:pt idx="13">
                  <c:v>33.1</c:v>
                </c:pt>
                <c:pt idx="14">
                  <c:v>43.8</c:v>
                </c:pt>
                <c:pt idx="15">
                  <c:v>55.1</c:v>
                </c:pt>
                <c:pt idx="16">
                  <c:v>67.78</c:v>
                </c:pt>
                <c:pt idx="17">
                  <c:v>94.19</c:v>
                </c:pt>
                <c:pt idx="18">
                  <c:v>134.3</c:v>
                </c:pt>
                <c:pt idx="19">
                  <c:v>195.8</c:v>
                </c:pt>
                <c:pt idx="20">
                  <c:v>245.1</c:v>
                </c:pt>
                <c:pt idx="21">
                  <c:v>403.4</c:v>
                </c:pt>
                <c:pt idx="22">
                  <c:v>624.26</c:v>
                </c:pt>
                <c:pt idx="23">
                  <c:v>850.6</c:v>
                </c:pt>
                <c:pt idx="24">
                  <c:v>1166.0</c:v>
                </c:pt>
                <c:pt idx="25">
                  <c:v>1645.7</c:v>
                </c:pt>
                <c:pt idx="26">
                  <c:v>2026.0</c:v>
                </c:pt>
                <c:pt idx="27">
                  <c:v>2726.9</c:v>
                </c:pt>
                <c:pt idx="28">
                  <c:v>4005.0</c:v>
                </c:pt>
                <c:pt idx="29">
                  <c:v>5929.6</c:v>
                </c:pt>
                <c:pt idx="30">
                  <c:v>8996.78</c:v>
                </c:pt>
                <c:pt idx="31">
                  <c:v>12640.0</c:v>
                </c:pt>
                <c:pt idx="32">
                  <c:v>17088.8</c:v>
                </c:pt>
                <c:pt idx="33">
                  <c:v>20000.0</c:v>
                </c:pt>
              </c:numCache>
            </c:numRef>
          </c:val>
        </c:ser>
        <c:marker val="1"/>
        <c:axId val="507228200"/>
        <c:axId val="606645224"/>
      </c:lineChart>
      <c:catAx>
        <c:axId val="507228200"/>
        <c:scaling>
          <c:orientation val="minMax"/>
        </c:scaling>
        <c:axPos val="b"/>
        <c:numFmt formatCode="General" sourceLinked="1"/>
        <c:tickLblPos val="nextTo"/>
        <c:crossAx val="606645224"/>
        <c:crosses val="autoZero"/>
        <c:auto val="1"/>
        <c:lblAlgn val="ctr"/>
        <c:lblOffset val="100"/>
      </c:catAx>
      <c:valAx>
        <c:axId val="606645224"/>
        <c:scaling>
          <c:logBase val="10.0"/>
          <c:orientation val="minMax"/>
          <c:max val="1.0E11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507228200"/>
        <c:crosses val="autoZero"/>
        <c:crossBetween val="between"/>
      </c:valAx>
      <c:spPr>
        <a:ln>
          <a:solidFill>
            <a:schemeClr val="tx2">
              <a:lumMod val="40000"/>
              <a:lumOff val="60000"/>
            </a:schemeClr>
          </a:solidFill>
        </a:ln>
      </c:spPr>
    </c:plotArea>
    <c:plotVisOnly val="1"/>
  </c:chart>
  <c:txPr>
    <a:bodyPr/>
    <a:lstStyle/>
    <a:p>
      <a:pPr>
        <a:defRPr sz="1800"/>
      </a:pPr>
      <a:endParaRPr lang="en-US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 sz="13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mtClean="0"/>
              <a:t>QR </a:t>
            </a:r>
            <a:r>
              <a:rPr lang="en-US"/>
              <a:t>Performance (double prec.)</a:t>
            </a:r>
          </a:p>
        </c:rich>
      </c:tx>
      <c:layout>
        <c:manualLayout>
          <c:xMode val="edge"/>
          <c:yMode val="edge"/>
          <c:x val="0.219072367887004"/>
          <c:y val="0.0379746835443038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46907401371468"/>
          <c:y val="0.219409169690524"/>
          <c:w val="0.579897636992637"/>
          <c:h val="0.565400552664042"/>
        </c:manualLayout>
      </c:layout>
      <c:scatterChart>
        <c:scatterStyle val="lineMarker"/>
        <c:ser>
          <c:idx val="0"/>
          <c:order val="0"/>
          <c:tx>
            <c:strRef>
              <c:f>QR!$C$30</c:f>
              <c:strCache>
                <c:ptCount val="1"/>
                <c:pt idx="0">
                  <c:v>PLASMA</c:v>
                </c:pt>
              </c:strCache>
            </c:strRef>
          </c:tx>
          <c:spPr>
            <a:ln w="38100">
              <a:solidFill>
                <a:srgbClr val="579D1C"/>
              </a:solidFill>
              <a:prstDash val="solid"/>
            </a:ln>
          </c:spPr>
          <c:marker>
            <c:symbol val="triangle"/>
            <c:size val="7"/>
            <c:spPr>
              <a:solidFill>
                <a:srgbClr val="579D1C"/>
              </a:solidFill>
              <a:ln>
                <a:solidFill>
                  <a:srgbClr val="579D1C"/>
                </a:solidFill>
                <a:prstDash val="solid"/>
              </a:ln>
            </c:spPr>
          </c:marker>
          <c:xVal>
            <c:numRef>
              <c:f>QR!$B$31:$B$40</c:f>
              <c:numCache>
                <c:formatCode>General</c:formatCode>
                <c:ptCount val="10"/>
                <c:pt idx="0">
                  <c:v>1000.0</c:v>
                </c:pt>
                <c:pt idx="1">
                  <c:v>2000.0</c:v>
                </c:pt>
                <c:pt idx="2">
                  <c:v>3000.0</c:v>
                </c:pt>
                <c:pt idx="3">
                  <c:v>4000.0</c:v>
                </c:pt>
                <c:pt idx="4">
                  <c:v>5000.0</c:v>
                </c:pt>
                <c:pt idx="5">
                  <c:v>6000.0</c:v>
                </c:pt>
                <c:pt idx="6">
                  <c:v>7000.0</c:v>
                </c:pt>
                <c:pt idx="7">
                  <c:v>8000.0</c:v>
                </c:pt>
                <c:pt idx="8">
                  <c:v>9000.0</c:v>
                </c:pt>
                <c:pt idx="9">
                  <c:v>10000.0</c:v>
                </c:pt>
              </c:numCache>
            </c:numRef>
          </c:xVal>
          <c:yVal>
            <c:numRef>
              <c:f>QR!$C$31:$C$40</c:f>
              <c:numCache>
                <c:formatCode>General</c:formatCode>
                <c:ptCount val="10"/>
                <c:pt idx="0">
                  <c:v>20.83</c:v>
                </c:pt>
                <c:pt idx="1">
                  <c:v>113.88</c:v>
                </c:pt>
                <c:pt idx="2">
                  <c:v>190.58</c:v>
                </c:pt>
                <c:pt idx="3">
                  <c:v>220.43</c:v>
                </c:pt>
                <c:pt idx="4">
                  <c:v>240.15</c:v>
                </c:pt>
                <c:pt idx="5">
                  <c:v>256.14</c:v>
                </c:pt>
                <c:pt idx="6">
                  <c:v>262.97</c:v>
                </c:pt>
                <c:pt idx="7">
                  <c:v>264.2</c:v>
                </c:pt>
                <c:pt idx="8">
                  <c:v>267.97</c:v>
                </c:pt>
                <c:pt idx="9">
                  <c:v>268.59</c:v>
                </c:pt>
              </c:numCache>
            </c:numRef>
          </c:yVal>
        </c:ser>
        <c:ser>
          <c:idx val="1"/>
          <c:order val="1"/>
          <c:tx>
            <c:strRef>
              <c:f>QR!$D$30</c:f>
              <c:strCache>
                <c:ptCount val="1"/>
                <c:pt idx="0">
                  <c:v>MKL 11.0</c:v>
                </c:pt>
              </c:strCache>
            </c:strRef>
          </c:tx>
          <c:spPr>
            <a:ln w="38100">
              <a:solidFill>
                <a:srgbClr val="0084D1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0084D1"/>
              </a:solidFill>
              <a:ln>
                <a:solidFill>
                  <a:srgbClr val="0084D1"/>
                </a:solidFill>
                <a:prstDash val="solid"/>
              </a:ln>
            </c:spPr>
          </c:marker>
          <c:xVal>
            <c:numRef>
              <c:f>QR!$B$31:$B$40</c:f>
              <c:numCache>
                <c:formatCode>General</c:formatCode>
                <c:ptCount val="10"/>
                <c:pt idx="0">
                  <c:v>1000.0</c:v>
                </c:pt>
                <c:pt idx="1">
                  <c:v>2000.0</c:v>
                </c:pt>
                <c:pt idx="2">
                  <c:v>3000.0</c:v>
                </c:pt>
                <c:pt idx="3">
                  <c:v>4000.0</c:v>
                </c:pt>
                <c:pt idx="4">
                  <c:v>5000.0</c:v>
                </c:pt>
                <c:pt idx="5">
                  <c:v>6000.0</c:v>
                </c:pt>
                <c:pt idx="6">
                  <c:v>7000.0</c:v>
                </c:pt>
                <c:pt idx="7">
                  <c:v>8000.0</c:v>
                </c:pt>
                <c:pt idx="8">
                  <c:v>9000.0</c:v>
                </c:pt>
                <c:pt idx="9">
                  <c:v>10000.0</c:v>
                </c:pt>
              </c:numCache>
            </c:numRef>
          </c:xVal>
          <c:yVal>
            <c:numRef>
              <c:f>QR!$D$31:$D$40</c:f>
              <c:numCache>
                <c:formatCode>@</c:formatCode>
                <c:ptCount val="10"/>
                <c:pt idx="0">
                  <c:v>16.135213</c:v>
                </c:pt>
                <c:pt idx="1">
                  <c:v>51.696368</c:v>
                </c:pt>
                <c:pt idx="2">
                  <c:v>76.766591</c:v>
                </c:pt>
                <c:pt idx="3">
                  <c:v>95.27137599999998</c:v>
                </c:pt>
                <c:pt idx="4">
                  <c:v>98.38878499999986</c:v>
                </c:pt>
                <c:pt idx="5">
                  <c:v>108.696268</c:v>
                </c:pt>
                <c:pt idx="6">
                  <c:v>115.223609</c:v>
                </c:pt>
                <c:pt idx="7" formatCode="General">
                  <c:v>109.875495</c:v>
                </c:pt>
                <c:pt idx="8" formatCode="General">
                  <c:v>129.339872</c:v>
                </c:pt>
                <c:pt idx="9" formatCode="General">
                  <c:v>137.124835</c:v>
                </c:pt>
              </c:numCache>
            </c:numRef>
          </c:yVal>
        </c:ser>
        <c:ser>
          <c:idx val="2"/>
          <c:order val="2"/>
          <c:tx>
            <c:strRef>
              <c:f>QR!$E$30</c:f>
              <c:strCache>
                <c:ptCount val="1"/>
                <c:pt idx="0">
                  <c:v>LAPACK</c:v>
                </c:pt>
              </c:strCache>
            </c:strRef>
          </c:tx>
          <c:spPr>
            <a:ln w="38100">
              <a:solidFill>
                <a:srgbClr val="660066"/>
              </a:solidFill>
              <a:prstDash val="solid"/>
            </a:ln>
          </c:spPr>
          <c:marker>
            <c:symbol val="dash"/>
            <c:size val="7"/>
            <c:spPr>
              <a:noFill/>
              <a:ln>
                <a:solidFill>
                  <a:srgbClr val="660066"/>
                </a:solidFill>
                <a:prstDash val="solid"/>
              </a:ln>
            </c:spPr>
          </c:marker>
          <c:xVal>
            <c:numRef>
              <c:f>QR!$B$31:$B$40</c:f>
              <c:numCache>
                <c:formatCode>General</c:formatCode>
                <c:ptCount val="10"/>
                <c:pt idx="0">
                  <c:v>1000.0</c:v>
                </c:pt>
                <c:pt idx="1">
                  <c:v>2000.0</c:v>
                </c:pt>
                <c:pt idx="2">
                  <c:v>3000.0</c:v>
                </c:pt>
                <c:pt idx="3">
                  <c:v>4000.0</c:v>
                </c:pt>
                <c:pt idx="4">
                  <c:v>5000.0</c:v>
                </c:pt>
                <c:pt idx="5">
                  <c:v>6000.0</c:v>
                </c:pt>
                <c:pt idx="6">
                  <c:v>7000.0</c:v>
                </c:pt>
                <c:pt idx="7">
                  <c:v>8000.0</c:v>
                </c:pt>
                <c:pt idx="8">
                  <c:v>9000.0</c:v>
                </c:pt>
                <c:pt idx="9">
                  <c:v>10000.0</c:v>
                </c:pt>
              </c:numCache>
            </c:numRef>
          </c:xVal>
          <c:yVal>
            <c:numRef>
              <c:f>QR!$E$31:$E$40</c:f>
              <c:numCache>
                <c:formatCode>@</c:formatCode>
                <c:ptCount val="10"/>
                <c:pt idx="0">
                  <c:v>14.496851</c:v>
                </c:pt>
                <c:pt idx="1">
                  <c:v>27.78971899999998</c:v>
                </c:pt>
                <c:pt idx="2">
                  <c:v>39.303413</c:v>
                </c:pt>
                <c:pt idx="3">
                  <c:v>43.711189</c:v>
                </c:pt>
                <c:pt idx="4">
                  <c:v>49.100566</c:v>
                </c:pt>
                <c:pt idx="5">
                  <c:v>52.760066</c:v>
                </c:pt>
                <c:pt idx="6">
                  <c:v>54.776278</c:v>
                </c:pt>
                <c:pt idx="7">
                  <c:v>58.384435</c:v>
                </c:pt>
                <c:pt idx="8">
                  <c:v>61.279404</c:v>
                </c:pt>
                <c:pt idx="9">
                  <c:v>64.113399</c:v>
                </c:pt>
              </c:numCache>
            </c:numRef>
          </c:yVal>
        </c:ser>
        <c:axId val="493607848"/>
        <c:axId val="493660792"/>
      </c:scatterChart>
      <c:valAx>
        <c:axId val="49360784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Size</a:t>
                </a:r>
              </a:p>
            </c:rich>
          </c:tx>
          <c:layout>
            <c:manualLayout>
              <c:xMode val="edge"/>
              <c:yMode val="edge"/>
              <c:x val="0.404639784073383"/>
              <c:y val="0.877636798564736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93660792"/>
        <c:crossesAt val="0.0"/>
        <c:crossBetween val="midCat"/>
      </c:valAx>
      <c:valAx>
        <c:axId val="493660792"/>
        <c:scaling>
          <c:orientation val="minMax"/>
        </c:scaling>
        <c:axPos val="l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Gflop/s</a:t>
                </a:r>
              </a:p>
            </c:rich>
          </c:tx>
          <c:layout>
            <c:manualLayout>
              <c:xMode val="edge"/>
              <c:yMode val="edge"/>
              <c:x val="0.0360824742268041"/>
              <c:y val="0.426160005315791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93607848"/>
        <c:crossesAt val="0.0"/>
        <c:crossBetween val="midCat"/>
      </c:valAx>
      <c:spPr>
        <a:noFill/>
        <a:ln w="3175">
          <a:solidFill>
            <a:srgbClr val="B3B3B3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88660808507184"/>
          <c:y val="0.41772118675039"/>
          <c:w val="0.193299172010715"/>
          <c:h val="0.168776371308017"/>
        </c:manualLayout>
      </c:layout>
      <c:spPr>
        <a:noFill/>
        <a:ln w="25400">
          <a:noFill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span"/>
  </c:chart>
  <c:spPr>
    <a:solidFill>
      <a:srgbClr val="FFFFFF"/>
    </a:solidFill>
    <a:ln w="25400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Relationship Id="rId2" Type="http://schemas.openxmlformats.org/officeDocument/2006/relationships/image" Target="../media/image4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Relationship Id="rId2" Type="http://schemas.openxmlformats.org/officeDocument/2006/relationships/image" Target="../media/image5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0.14466</cdr:y>
    </cdr:from>
    <cdr:to>
      <cdr:x>0.08684</cdr:x>
      <cdr:y>0.19256</cdr:y>
    </cdr:to>
    <cdr:sp macro="" textlink="">
      <cdr:nvSpPr>
        <cdr:cNvPr id="2" name="Text Box 3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0" y="708819"/>
          <a:ext cx="732398" cy="23468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4572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l" rtl="0">
            <a:defRPr sz="1000"/>
          </a:pPr>
          <a:r>
            <a:rPr lang="en-US" sz="1375" b="0" i="0" strike="noStrike" dirty="0" smtClean="0">
              <a:solidFill>
                <a:srgbClr val="000000"/>
              </a:solidFill>
              <a:latin typeface="Trebuchet MS"/>
              <a:ea typeface="Trebuchet MS"/>
              <a:cs typeface="Trebuchet MS"/>
            </a:rPr>
            <a:t>1 </a:t>
          </a:r>
          <a:r>
            <a:rPr lang="en-US" sz="1375" dirty="0" err="1">
              <a:solidFill>
                <a:srgbClr val="000000"/>
              </a:solidFill>
              <a:latin typeface="Trebuchet MS"/>
              <a:ea typeface="Trebuchet MS"/>
              <a:cs typeface="Trebuchet MS"/>
            </a:rPr>
            <a:t>E</a:t>
          </a:r>
          <a:r>
            <a:rPr lang="en-US" sz="1375" b="0" i="0" strike="noStrike" dirty="0" err="1" smtClean="0">
              <a:solidFill>
                <a:srgbClr val="000000"/>
              </a:solidFill>
              <a:latin typeface="Trebuchet MS"/>
              <a:ea typeface="Trebuchet MS"/>
              <a:cs typeface="Trebuchet MS"/>
            </a:rPr>
            <a:t>flop</a:t>
          </a:r>
          <a:r>
            <a:rPr lang="en-US" sz="1375" b="0" i="0" strike="noStrike" dirty="0" err="1">
              <a:solidFill>
                <a:srgbClr val="000000"/>
              </a:solidFill>
              <a:latin typeface="Trebuchet MS"/>
              <a:ea typeface="Trebuchet MS"/>
              <a:cs typeface="Trebuchet MS"/>
            </a:rPr>
            <a:t>/s</a:t>
          </a:r>
          <a:endParaRPr lang="en-US" sz="1375" b="0" i="0" strike="noStrike" dirty="0">
            <a:solidFill>
              <a:srgbClr val="000000"/>
            </a:solidFill>
            <a:latin typeface="Trebuchet MS"/>
            <a:ea typeface="Trebuchet MS"/>
            <a:cs typeface="Trebuchet MS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B575786-CC51-4A37-A2E0-0D38E145BA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8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2CBFFD8-CA30-499B-98E4-06CE8497C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44E3D05-BA0A-744E-82E2-753DAC50E1A2}" type="slidenum">
              <a:rPr lang="en-US"/>
              <a:pPr/>
              <a:t>2</a:t>
            </a:fld>
            <a:endParaRPr lang="en-US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233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CF847-A699-499B-BC8C-67469A8838A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CF847-A699-499B-BC8C-67469A8838A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CF847-A699-499B-BC8C-67469A8838A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CF847-A699-499B-BC8C-67469A8838A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CF847-A699-499B-BC8C-67469A8838A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CF847-A699-499B-BC8C-67469A8838A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931A1C1-BEE4-A246-BF37-7839D8B3B676}" type="slidenum">
              <a:rPr lang="en-US"/>
              <a:pPr/>
              <a:t>20</a:t>
            </a:fld>
            <a:endParaRPr lang="en-US"/>
          </a:p>
        </p:txBody>
      </p:sp>
      <p:sp>
        <p:nvSpPr>
          <p:cNvPr id="450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233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03903B4-2895-8148-93F7-2FF57F230318}" type="slidenum">
              <a:rPr lang="en-US"/>
              <a:pPr/>
              <a:t>21</a:t>
            </a:fld>
            <a:endParaRPr lang="en-US"/>
          </a:p>
        </p:txBody>
      </p:sp>
      <p:sp>
        <p:nvSpPr>
          <p:cNvPr id="419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233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CF847-A699-499B-BC8C-67469A8838A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CF847-A699-499B-BC8C-67469A8838AA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92F847-A05F-444E-AB40-D71EA55646A2}" type="slidenum">
              <a:rPr lang="en-US"/>
              <a:pPr/>
              <a:t>3</a:t>
            </a:fld>
            <a:endParaRPr lang="en-US"/>
          </a:p>
        </p:txBody>
      </p:sp>
      <p:sp>
        <p:nvSpPr>
          <p:cNvPr id="378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233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22F245-2490-1E4F-AE11-2295E9BAF82D}" type="slidenum">
              <a:rPr lang="en-US"/>
              <a:pPr/>
              <a:t>26</a:t>
            </a:fld>
            <a:endParaRPr lang="en-US"/>
          </a:p>
        </p:txBody>
      </p:sp>
      <p:sp>
        <p:nvSpPr>
          <p:cNvPr id="1556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10EB28-A304-B748-872C-CCFE1A99C110}" type="slidenum">
              <a:rPr lang="en-US"/>
              <a:pPr/>
              <a:t>29</a:t>
            </a:fld>
            <a:endParaRPr lang="en-US"/>
          </a:p>
        </p:txBody>
      </p:sp>
      <p:sp>
        <p:nvSpPr>
          <p:cNvPr id="1607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0391974-70FD-8547-AC00-92D967FFA4F3}" type="slidenum">
              <a:rPr lang="en-US"/>
              <a:pPr/>
              <a:t>30</a:t>
            </a:fld>
            <a:endParaRPr lang="en-US"/>
          </a:p>
        </p:txBody>
      </p:sp>
      <p:sp>
        <p:nvSpPr>
          <p:cNvPr id="430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851413C-D5CF-214A-A1B9-327B6D475B43}" type="slidenum">
              <a:rPr lang="en-US"/>
              <a:pPr/>
              <a:t>31</a:t>
            </a:fld>
            <a:endParaRPr lang="en-US"/>
          </a:p>
        </p:txBody>
      </p:sp>
      <p:sp>
        <p:nvSpPr>
          <p:cNvPr id="1658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0391974-70FD-8547-AC00-92D967FFA4F3}" type="slidenum">
              <a:rPr lang="en-US"/>
              <a:pPr/>
              <a:t>32</a:t>
            </a:fld>
            <a:endParaRPr lang="en-US"/>
          </a:p>
        </p:txBody>
      </p:sp>
      <p:sp>
        <p:nvSpPr>
          <p:cNvPr id="430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40CB3A-1CDE-F249-9CC6-D3BA2C5DF245}" type="slidenum">
              <a:rPr lang="en-US"/>
              <a:pPr/>
              <a:t>33</a:t>
            </a:fld>
            <a:endParaRPr lang="en-US"/>
          </a:p>
        </p:txBody>
      </p:sp>
      <p:sp>
        <p:nvSpPr>
          <p:cNvPr id="440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48F11FC-F921-894E-8007-6B3F9BB15A7B}" type="slidenum">
              <a:rPr lang="en-US"/>
              <a:pPr/>
              <a:t>34</a:t>
            </a:fld>
            <a:endParaRPr lang="en-US"/>
          </a:p>
        </p:txBody>
      </p:sp>
      <p:sp>
        <p:nvSpPr>
          <p:cNvPr id="450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841FCC-B8DA-C54B-AEBD-698AF55F95A6}" type="slidenum">
              <a:rPr lang="en-US"/>
              <a:pPr/>
              <a:t>35</a:t>
            </a:fld>
            <a:endParaRPr lang="en-US"/>
          </a:p>
        </p:txBody>
      </p:sp>
      <p:sp>
        <p:nvSpPr>
          <p:cNvPr id="460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8D771F0-4784-A448-A775-1BCC9F0B545F}" type="slidenum">
              <a:rPr lang="en-US"/>
              <a:pPr/>
              <a:t>36</a:t>
            </a:fld>
            <a:endParaRPr lang="en-US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4FB978D-4CBE-4240-840C-7C153EC03F4D}" type="slidenum">
              <a:rPr lang="en-US"/>
              <a:pPr/>
              <a:t>37</a:t>
            </a:fld>
            <a:endParaRPr lang="en-US"/>
          </a:p>
        </p:txBody>
      </p:sp>
      <p:sp>
        <p:nvSpPr>
          <p:cNvPr id="4812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92F847-A05F-444E-AB40-D71EA55646A2}" type="slidenum">
              <a:rPr lang="en-US"/>
              <a:pPr/>
              <a:t>4</a:t>
            </a:fld>
            <a:endParaRPr lang="en-US"/>
          </a:p>
        </p:txBody>
      </p:sp>
      <p:sp>
        <p:nvSpPr>
          <p:cNvPr id="378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233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E5AB39A-00EB-E14D-A03C-838838BF17AC}" type="slidenum">
              <a:rPr lang="en-US"/>
              <a:pPr/>
              <a:t>38</a:t>
            </a:fld>
            <a:endParaRPr lang="en-US"/>
          </a:p>
        </p:txBody>
      </p:sp>
      <p:sp>
        <p:nvSpPr>
          <p:cNvPr id="491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79F942-CFF3-1E4B-BF60-D5AD0FF44BC5}" type="slidenum">
              <a:rPr lang="en-US"/>
              <a:pPr/>
              <a:t>39</a:t>
            </a:fld>
            <a:endParaRPr lang="en-US"/>
          </a:p>
        </p:txBody>
      </p:sp>
      <p:sp>
        <p:nvSpPr>
          <p:cNvPr id="501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10BBC3E-2C43-3243-B1E7-7683FD8551CF}" type="slidenum">
              <a:rPr lang="en-US"/>
              <a:pPr/>
              <a:t>40</a:t>
            </a:fld>
            <a:endParaRPr lang="en-US"/>
          </a:p>
        </p:txBody>
      </p:sp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97513BB-88BA-2543-A395-DBD4E168C514}" type="slidenum">
              <a:rPr lang="en-US"/>
              <a:pPr/>
              <a:t>41</a:t>
            </a:fld>
            <a:endParaRPr lang="en-US"/>
          </a:p>
        </p:txBody>
      </p:sp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233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899276-BB7F-6F4B-8D96-CF0E0C2C03B2}" type="slidenum">
              <a:rPr lang="en-US"/>
              <a:pPr/>
              <a:t>42</a:t>
            </a:fld>
            <a:endParaRPr lang="en-US"/>
          </a:p>
        </p:txBody>
      </p:sp>
      <p:sp>
        <p:nvSpPr>
          <p:cNvPr id="573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233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899276-BB7F-6F4B-8D96-CF0E0C2C03B2}" type="slidenum">
              <a:rPr lang="en-US"/>
              <a:pPr/>
              <a:t>43</a:t>
            </a:fld>
            <a:endParaRPr lang="en-US"/>
          </a:p>
        </p:txBody>
      </p:sp>
      <p:sp>
        <p:nvSpPr>
          <p:cNvPr id="573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233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6208D07-BF3A-BA42-BB5B-6EE7E4220567}" type="slidenum">
              <a:rPr lang="en-US"/>
              <a:pPr/>
              <a:t>44</a:t>
            </a:fld>
            <a:endParaRPr lang="en-US"/>
          </a:p>
        </p:txBody>
      </p:sp>
      <p:sp>
        <p:nvSpPr>
          <p:cNvPr id="583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233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6044F8-C152-2048-AF8C-80E3FAAA0B4D}" type="slidenum">
              <a:rPr lang="en-US"/>
              <a:pPr/>
              <a:t>45</a:t>
            </a:fld>
            <a:endParaRPr lang="en-US"/>
          </a:p>
        </p:txBody>
      </p:sp>
      <p:sp>
        <p:nvSpPr>
          <p:cNvPr id="593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233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F2D63EF-0070-2F4C-B53B-99AED8627A8E}" type="slidenum">
              <a:rPr lang="en-US"/>
              <a:pPr/>
              <a:t>46</a:t>
            </a:fld>
            <a:endParaRPr lang="en-US"/>
          </a:p>
        </p:txBody>
      </p:sp>
      <p:sp>
        <p:nvSpPr>
          <p:cNvPr id="3686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32118" y="4559662"/>
            <a:ext cx="5852459" cy="42338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7086F7-2E36-1048-AE31-DE4AC5EA5506}" type="slidenum">
              <a:rPr lang="en-US"/>
              <a:pPr/>
              <a:t>47</a:t>
            </a:fld>
            <a:endParaRPr lang="en-US"/>
          </a:p>
        </p:txBody>
      </p:sp>
      <p:sp>
        <p:nvSpPr>
          <p:cNvPr id="6041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233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2E6B98A-B9D4-E14D-932C-C494B1C764B5}" type="slidenum">
              <a:rPr lang="en-US"/>
              <a:pPr/>
              <a:t>5</a:t>
            </a:fld>
            <a:endParaRPr lang="en-US"/>
          </a:p>
        </p:txBody>
      </p:sp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233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8C7A496-35DC-E743-9E08-DE6EB84656E0}" type="slidenum">
              <a:rPr lang="en-US"/>
              <a:pPr/>
              <a:t>48</a:t>
            </a:fld>
            <a:endParaRPr lang="en-US"/>
          </a:p>
        </p:txBody>
      </p:sp>
      <p:sp>
        <p:nvSpPr>
          <p:cNvPr id="614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233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58897-23F1-4DEA-8C5B-0F825481DBDB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286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3817D0-E816-46A7-A61B-6BD174346321}" type="slidenum">
              <a:rPr lang="en-US"/>
              <a:pPr/>
              <a:t>52</a:t>
            </a:fld>
            <a:endParaRPr lang="en-US"/>
          </a:p>
        </p:txBody>
      </p:sp>
      <p:sp>
        <p:nvSpPr>
          <p:cNvPr id="16896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6896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137920" y="4560570"/>
            <a:ext cx="5364480" cy="4227195"/>
          </a:xfrm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7D789B-5F9B-4623-B2C0-BF18C27F1D2C}" type="slidenum">
              <a:rPr lang="en-US"/>
              <a:pPr/>
              <a:t>53</a:t>
            </a:fld>
            <a:endParaRPr lang="en-US"/>
          </a:p>
        </p:txBody>
      </p:sp>
      <p:sp>
        <p:nvSpPr>
          <p:cNvPr id="17101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7101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1137920" y="4560570"/>
            <a:ext cx="5364480" cy="4227195"/>
          </a:xfrm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4995AED-387B-DF47-B0B7-A594177992C5}" type="slidenum">
              <a:rPr lang="en-US"/>
              <a:pPr/>
              <a:t>54</a:t>
            </a:fld>
            <a:endParaRPr lang="en-US"/>
          </a:p>
        </p:txBody>
      </p:sp>
      <p:sp>
        <p:nvSpPr>
          <p:cNvPr id="624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233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EDA1D6-C7E8-7341-9BC6-03678D93318B}" type="slidenum">
              <a:rPr lang="en-US"/>
              <a:pPr/>
              <a:t>57</a:t>
            </a:fld>
            <a:endParaRPr lang="en-US"/>
          </a:p>
        </p:txBody>
      </p:sp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233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5672B7-0768-FA4F-914A-21796715CE63}" type="slidenum">
              <a:rPr lang="en-US"/>
              <a:pPr/>
              <a:t>58</a:t>
            </a:fld>
            <a:endParaRPr lang="en-US"/>
          </a:p>
        </p:txBody>
      </p:sp>
      <p:sp>
        <p:nvSpPr>
          <p:cNvPr id="634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233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156C345-4C1C-C44C-809D-606EF8A5BA3A}" type="slidenum">
              <a:rPr lang="en-US"/>
              <a:pPr/>
              <a:t>60</a:t>
            </a:fld>
            <a:endParaRPr lang="en-US"/>
          </a:p>
        </p:txBody>
      </p:sp>
      <p:sp>
        <p:nvSpPr>
          <p:cNvPr id="645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233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574C19C-51A7-D64A-A072-0DD52B58B4B0}" type="slidenum">
              <a:rPr lang="en-US"/>
              <a:pPr/>
              <a:t>65</a:t>
            </a:fld>
            <a:endParaRPr lang="en-US"/>
          </a:p>
        </p:txBody>
      </p:sp>
      <p:sp>
        <p:nvSpPr>
          <p:cNvPr id="3072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32118" y="4559662"/>
            <a:ext cx="5852459" cy="42338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16AF4E6-050D-AE47-B117-401A58A81C05}" type="slidenum">
              <a:rPr lang="en-US"/>
              <a:pPr/>
              <a:t>76</a:t>
            </a:fld>
            <a:endParaRPr lang="en-US"/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1219200" y="719787"/>
            <a:ext cx="4876800" cy="36004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6749" tIns="43375" rIns="86749" bIns="43375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04" name="Text Box 2"/>
          <p:cNvSpPr>
            <a:spLocks noGrp="1" noChangeArrowheads="1"/>
          </p:cNvSpPr>
          <p:nvPr>
            <p:ph type="body"/>
          </p:nvPr>
        </p:nvSpPr>
        <p:spPr>
          <a:xfrm>
            <a:off x="975660" y="4559661"/>
            <a:ext cx="5363882" cy="4321752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CF847-A699-499B-BC8C-67469A8838A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7726D9A-63AC-DA4D-93F7-25668F2D7CA4}" type="slidenum">
              <a:rPr lang="en-US" smtClean="0"/>
              <a:pPr/>
              <a:t>77</a:t>
            </a:fld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B99D579-E04A-774B-8C36-684A3EE89E16}" type="slidenum">
              <a:rPr lang="en-US"/>
              <a:pPr/>
              <a:t>78</a:t>
            </a:fld>
            <a:endParaRPr lang="en-US"/>
          </a:p>
        </p:txBody>
      </p:sp>
      <p:sp>
        <p:nvSpPr>
          <p:cNvPr id="378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224DB9E-B68D-1543-A546-D53D6544085A}" type="slidenum">
              <a:rPr lang="en-US"/>
              <a:pPr/>
              <a:t>79</a:t>
            </a:fld>
            <a:endParaRPr lang="en-US"/>
          </a:p>
        </p:txBody>
      </p:sp>
      <p:sp>
        <p:nvSpPr>
          <p:cNvPr id="829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829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75660" y="4559662"/>
            <a:ext cx="5363882" cy="4226285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57FE3F9-DE0A-9444-B4DD-DC3724B60CD8}" type="slidenum">
              <a:rPr lang="en-US"/>
              <a:pPr/>
              <a:t>83</a:t>
            </a:fld>
            <a:endParaRPr lang="en-US"/>
          </a:p>
        </p:txBody>
      </p:sp>
      <p:sp>
        <p:nvSpPr>
          <p:cNvPr id="655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233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277CA08-B62A-1A48-9F23-4DB596AF1697}" type="slidenum">
              <a:rPr lang="en-US"/>
              <a:pPr/>
              <a:t>84</a:t>
            </a:fld>
            <a:endParaRPr lang="en-US"/>
          </a:p>
        </p:txBody>
      </p:sp>
      <p:sp>
        <p:nvSpPr>
          <p:cNvPr id="5120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257300" y="728663"/>
            <a:ext cx="4800600" cy="36004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120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32118" y="4559662"/>
            <a:ext cx="5852459" cy="4233863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57FE3F9-DE0A-9444-B4DD-DC3724B60CD8}" type="slidenum">
              <a:rPr lang="en-US"/>
              <a:pPr/>
              <a:t>85</a:t>
            </a:fld>
            <a:endParaRPr lang="en-US"/>
          </a:p>
        </p:txBody>
      </p:sp>
      <p:sp>
        <p:nvSpPr>
          <p:cNvPr id="655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233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55AD8D4-2514-434A-BF98-90E1733D27C3}" type="slidenum">
              <a:rPr lang="en-US"/>
              <a:pPr/>
              <a:t>88</a:t>
            </a:fld>
            <a:endParaRPr lang="en-US"/>
          </a:p>
        </p:txBody>
      </p:sp>
      <p:sp>
        <p:nvSpPr>
          <p:cNvPr id="665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32023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A720BFA-3F8D-044C-8DAA-B8150E6E672C}" type="slidenum">
              <a:rPr lang="en-US"/>
              <a:pPr/>
              <a:t>89</a:t>
            </a:fld>
            <a:endParaRPr lang="en-US"/>
          </a:p>
        </p:txBody>
      </p:sp>
      <p:sp>
        <p:nvSpPr>
          <p:cNvPr id="675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233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CF847-A699-499B-BC8C-67469A8838A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EE0DE03-5C3E-8747-94E4-B2B41C03F5D7}" type="slidenum">
              <a:rPr lang="en-US"/>
              <a:pPr/>
              <a:t>8</a:t>
            </a:fld>
            <a:endParaRPr lang="en-US"/>
          </a:p>
        </p:txBody>
      </p:sp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8" y="4559662"/>
            <a:ext cx="5852459" cy="423386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D23C4C-28F7-EC44-91A2-2B3D8DF31B7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110" charset="0"/>
            </a:endParaRP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CE720A-9981-7F4C-B921-23D5A092D17F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3429000"/>
            <a:ext cx="8026400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81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Symbol" pitchFamily="1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3810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>
                <a:latin typeface="Tech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128D783-A6EA-4018-B03D-3A833EBAC89D}" type="datetime1">
              <a:rPr lang="en-US"/>
              <a:pPr>
                <a:defRPr/>
              </a:pPr>
              <a:t>6/13/11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 lIns="92075" tIns="46038" rIns="92075" bIns="46038"/>
          <a:lstStyle>
            <a:lvl1pPr>
              <a:defRPr/>
            </a:lvl1pPr>
          </a:lstStyle>
          <a:p>
            <a:pPr>
              <a:defRPr/>
            </a:pPr>
            <a:fld id="{7349F3BD-E1D2-42AF-9B2D-619F467534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573C0-2C78-4150-ADC0-4C69B275F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-152400"/>
            <a:ext cx="203835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-152400"/>
            <a:ext cx="596265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9DDE3-9359-4ABA-BCB9-990B23A385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-152400"/>
            <a:ext cx="81534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25DCB-C47B-4545-B320-6BEA0B9261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35050" y="1676400"/>
            <a:ext cx="37877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225" y="1676400"/>
            <a:ext cx="37877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316CC-CA49-4DEE-BDB0-D1BC3B7BD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35050" y="1676400"/>
            <a:ext cx="772795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00281-7DE2-4F9A-9C17-AA6BA619D7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5050" y="1676400"/>
            <a:ext cx="37877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75225" y="1676400"/>
            <a:ext cx="37877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75225" y="3810000"/>
            <a:ext cx="378777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C9F1B-5D24-48BB-8BFF-2C6255D095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5050" y="1676400"/>
            <a:ext cx="37877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5225" y="1676400"/>
            <a:ext cx="37877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AD5F2-4AC3-496E-A613-68FE91A54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itchFamily="34" charset="0"/>
              <a:buChar char="•"/>
              <a:defRPr/>
            </a:lvl1pPr>
            <a:lvl2pPr>
              <a:buFont typeface="Wingdings" pitchFamily="2" charset="2"/>
              <a:buChar char="§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400A9-8CFE-45B5-946E-5E00C31EA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029DF-3B84-4B5E-8AB4-7CDB666636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5050" y="1676400"/>
            <a:ext cx="3787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225" y="1676400"/>
            <a:ext cx="3787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AC08B-B451-4960-90B9-971C40EBD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6088F-157C-4EB1-ABEE-EA84ED526D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7D68E-6D3F-4FC5-ADF7-BB8DF3A581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5134E-AA92-48C4-B38D-E176975468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1D540-2EB3-4883-992E-9C04150A05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44FFE-274F-4CE7-ABEC-E2C8DB325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2"/>
          <p:cNvSpPr>
            <a:spLocks noChangeShapeType="1"/>
          </p:cNvSpPr>
          <p:nvPr/>
        </p:nvSpPr>
        <p:spPr bwMode="auto">
          <a:xfrm>
            <a:off x="0" y="990600"/>
            <a:ext cx="8026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-152400"/>
            <a:ext cx="77724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5050" y="1676400"/>
            <a:ext cx="7727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latin typeface="Tech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>
                <a:latin typeface="Tech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2C35ED1-1BFC-486C-A636-8F26365714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2711" name="Picture 8" descr="icl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0" y="0"/>
            <a:ext cx="5191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1279525" y="52228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3200"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 b="1">
          <a:solidFill>
            <a:srgbClr val="8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Ø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d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d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d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d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df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icl.cs.utk.edu/magma/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df"/><Relationship Id="rId4" Type="http://schemas.openxmlformats.org/officeDocument/2006/relationships/image" Target="../media/image23.png"/><Relationship Id="rId5" Type="http://schemas.openxmlformats.org/officeDocument/2006/relationships/image" Target="../media/image24.pdf"/><Relationship Id="rId6" Type="http://schemas.openxmlformats.org/officeDocument/2006/relationships/image" Target="../media/image25.png"/><Relationship Id="rId7" Type="http://schemas.openxmlformats.org/officeDocument/2006/relationships/image" Target="../media/image26.pdf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df"/><Relationship Id="rId4" Type="http://schemas.openxmlformats.org/officeDocument/2006/relationships/image" Target="../media/image29.png"/><Relationship Id="rId5" Type="http://schemas.openxmlformats.org/officeDocument/2006/relationships/image" Target="../media/image30.pdf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df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2.bin"/><Relationship Id="rId6" Type="http://schemas.openxmlformats.org/officeDocument/2006/relationships/hyperlink" Target="http://icl.cs.utk.edu/magma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2.png"/><Relationship Id="rId5" Type="http://schemas.openxmlformats.org/officeDocument/2006/relationships/oleObject" Target="../embeddings/oleObject3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47.png"/><Relationship Id="rId6" Type="http://schemas.openxmlformats.org/officeDocument/2006/relationships/image" Target="../media/image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image" Target="../media/image2.png"/><Relationship Id="rId5" Type="http://schemas.openxmlformats.org/officeDocument/2006/relationships/oleObject" Target="../embeddings/oleObject5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d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4" Type="http://schemas.openxmlformats.org/officeDocument/2006/relationships/image" Target="../media/image2.png"/><Relationship Id="rId5" Type="http://schemas.openxmlformats.org/officeDocument/2006/relationships/oleObject" Target="../embeddings/oleObject6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2.png"/><Relationship Id="rId6" Type="http://schemas.openxmlformats.org/officeDocument/2006/relationships/oleObject" Target="../embeddings/oleObject8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df"/><Relationship Id="rId3" Type="http://schemas.openxmlformats.org/officeDocument/2006/relationships/image" Target="../media/image5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df"/><Relationship Id="rId3" Type="http://schemas.openxmlformats.org/officeDocument/2006/relationships/image" Target="../media/image6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df"/><Relationship Id="rId3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d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df"/><Relationship Id="rId3" Type="http://schemas.openxmlformats.org/officeDocument/2006/relationships/image" Target="../media/image6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hyperlink" Target="http://runtime.bordeaux.inria.fr/StarPU/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6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hyperlink" Target="http://icl.cs.utk.edu/magma/" TargetMode="External"/><Relationship Id="rId9" Type="http://schemas.openxmlformats.org/officeDocument/2006/relationships/hyperlink" Target="http://icl.cs.utk.edu/plasma" TargetMode="External"/><Relationship Id="rId10" Type="http://schemas.openxmlformats.org/officeDocument/2006/relationships/image" Target="../media/image76.png"/><Relationship Id="rId11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8991600" cy="1524000"/>
          </a:xfrm>
          <a:solidFill>
            <a:schemeClr val="bg1"/>
          </a:solidFill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atrix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lgebra on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PU and</a:t>
            </a: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</a:t>
            </a:r>
            <a:r>
              <a:rPr lang="en-US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ulticore</a:t>
            </a:r>
            <a:r>
              <a:rPr lang="en-US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</a:t>
            </a:r>
            <a:r>
              <a:rPr lang="en-US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rchitectures</a:t>
            </a:r>
            <a:endParaRPr lang="en-US" dirty="0"/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207360" y="440686"/>
            <a:ext cx="8709120" cy="58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9374" rIns="92075" bIns="46038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9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Stan Tomov</a:t>
            </a:r>
            <a:r>
              <a:rPr kumimoji="0" lang="en-US" sz="29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9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Research Director</a:t>
            </a:r>
            <a:r>
              <a:rPr kumimoji="0" lang="en-US" sz="29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9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Innovative Computing Laboratory</a:t>
            </a:r>
            <a:b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Department of Computer Science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University of Tennessee, Knoxville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Workshop on GPU-enabled Numerical Libraries</a:t>
            </a:r>
            <a:b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University of Basel, Switzerland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May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11-13, 2011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1" y="-304800"/>
            <a:ext cx="7772400" cy="1104900"/>
          </a:xfrm>
        </p:spPr>
        <p:txBody>
          <a:bodyPr/>
          <a:lstStyle/>
          <a:p>
            <a:r>
              <a:rPr lang="en-US" dirty="0" err="1" smtClean="0"/>
              <a:t>36</a:t>
            </a:r>
            <a:r>
              <a:rPr lang="en-US" baseline="30000" dirty="0" err="1" smtClean="0"/>
              <a:t>rd</a:t>
            </a:r>
            <a:r>
              <a:rPr lang="en-US" dirty="0" smtClean="0"/>
              <a:t> List: The TOP10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750708"/>
          <a:ext cx="8915400" cy="5630286"/>
        </p:xfrm>
        <a:graphic>
          <a:graphicData uri="http://schemas.openxmlformats.org/drawingml/2006/table">
            <a:tbl>
              <a:tblPr lastCol="1">
                <a:tableStyleId>{3C2FFA5D-87B4-456A-9821-1D502468CF0F}</a:tableStyleId>
              </a:tblPr>
              <a:tblGrid>
                <a:gridCol w="499982"/>
                <a:gridCol w="1832291"/>
                <a:gridCol w="2333264"/>
                <a:gridCol w="1049463"/>
                <a:gridCol w="685800"/>
                <a:gridCol w="764661"/>
                <a:gridCol w="583313"/>
                <a:gridCol w="583313"/>
                <a:gridCol w="583313"/>
              </a:tblGrid>
              <a:tr h="621158"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Rank    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Site</a:t>
                      </a: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Computer</a:t>
                      </a: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Country</a:t>
                      </a: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Cores</a:t>
                      </a: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Rmax</a:t>
                      </a:r>
                      <a:endParaRPr lang="en-US" sz="1200" b="1" i="1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[</a:t>
                      </a:r>
                      <a:r>
                        <a:rPr lang="en-US" sz="1200" b="1" i="1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Pflops</a:t>
                      </a:r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]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% of Peak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Power</a:t>
                      </a:r>
                    </a:p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[MW]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Flops/Watt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13337"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Nat. </a:t>
                      </a:r>
                      <a:r>
                        <a:rPr lang="en-US" sz="1200" b="1" i="1" dirty="0" err="1" smtClean="0">
                          <a:latin typeface="+mn-lt"/>
                        </a:rPr>
                        <a:t>SuperComputer</a:t>
                      </a:r>
                      <a:r>
                        <a:rPr lang="en-US" sz="1200" b="1" i="1" dirty="0" smtClean="0">
                          <a:latin typeface="+mn-lt"/>
                        </a:rPr>
                        <a:t> Center in Tianjin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Tianhe-1A, NUDT </a:t>
                      </a:r>
                    </a:p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Intel + </a:t>
                      </a:r>
                      <a:r>
                        <a:rPr lang="en-US" sz="1200" b="1" i="1" dirty="0" err="1" smtClean="0">
                          <a:solidFill>
                            <a:schemeClr val="accent2"/>
                          </a:solidFill>
                          <a:latin typeface="+mn-lt"/>
                        </a:rPr>
                        <a:t>Nvidia</a:t>
                      </a:r>
                      <a:r>
                        <a:rPr lang="en-US" sz="1200" b="1" i="1" dirty="0" smtClean="0">
                          <a:solidFill>
                            <a:schemeClr val="accent2"/>
                          </a:solidFill>
                          <a:latin typeface="+mn-lt"/>
                        </a:rPr>
                        <a:t> GPU </a:t>
                      </a:r>
                      <a:r>
                        <a:rPr lang="en-US" sz="1200" b="1" i="1" dirty="0" smtClean="0">
                          <a:solidFill>
                            <a:srgbClr val="000000"/>
                          </a:solidFill>
                          <a:latin typeface="+mn-lt"/>
                        </a:rPr>
                        <a:t>+</a:t>
                      </a:r>
                      <a:r>
                        <a:rPr lang="en-US" sz="1200" b="1" i="1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custom</a:t>
                      </a:r>
                      <a:endParaRPr lang="en-US" sz="1200" b="1" i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China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186,368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2.57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55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4.04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636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23796"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DOE / OS                 Oak </a:t>
                      </a:r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Ridge</a:t>
                      </a:r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Nat Lab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Jaguar,</a:t>
                      </a:r>
                      <a:r>
                        <a:rPr lang="en-US" sz="1200" b="1" i="1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Cray </a:t>
                      </a:r>
                      <a:b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</a:br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AMD + custom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USA</a:t>
                      </a: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224,162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latin typeface="+mn-lt"/>
                        </a:rPr>
                        <a:t>1.76</a:t>
                      </a:r>
                      <a:endParaRPr lang="en-US" sz="1200" b="1" i="1" u="none" strike="noStrike" dirty="0"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75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7.0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251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23796"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>
                          <a:solidFill>
                            <a:srgbClr val="604A7B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Nat. Supercomputer Center</a:t>
                      </a:r>
                      <a:r>
                        <a:rPr lang="en-US" sz="1200" b="1" i="1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in Shenzhen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Nebulea</a:t>
                      </a:r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, Dawning</a:t>
                      </a:r>
                      <a:endParaRPr lang="en-US" sz="1200" b="1" i="1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88" algn="ctr" fontAlgn="b"/>
                      <a:r>
                        <a:rPr lang="en-US" sz="1200" b="1" i="1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Intel +  </a:t>
                      </a:r>
                      <a:r>
                        <a:rPr lang="en-US" sz="1200" b="1" i="1" u="none" strike="noStrike" baseline="0" dirty="0" err="1" smtClean="0">
                          <a:solidFill>
                            <a:schemeClr val="accent2"/>
                          </a:solidFill>
                          <a:latin typeface="+mn-lt"/>
                        </a:rPr>
                        <a:t>Nvidia</a:t>
                      </a:r>
                      <a:r>
                        <a:rPr lang="en-US" sz="1200" b="1" i="1" u="none" strike="noStrike" baseline="0" dirty="0" smtClean="0">
                          <a:solidFill>
                            <a:schemeClr val="accent2"/>
                          </a:solidFill>
                          <a:latin typeface="+mn-lt"/>
                        </a:rPr>
                        <a:t> GPU </a:t>
                      </a:r>
                      <a:r>
                        <a:rPr lang="en-US" sz="1200" b="1" i="1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+ IB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China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120,640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latin typeface="+mn-lt"/>
                        </a:rPr>
                        <a:t>1.27</a:t>
                      </a:r>
                      <a:endParaRPr lang="en-US" sz="1200" b="1" i="1" u="none" strike="noStrike" dirty="0"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43</a:t>
                      </a: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2.58</a:t>
                      </a: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493</a:t>
                      </a: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21158"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GSIC Center, Tokyo Institute of Technology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err="1" smtClean="0">
                          <a:latin typeface="+mn-lt"/>
                        </a:rPr>
                        <a:t>Tusbame</a:t>
                      </a:r>
                      <a:r>
                        <a:rPr lang="en-US" sz="1200" b="1" i="1" dirty="0" smtClean="0">
                          <a:latin typeface="+mn-lt"/>
                        </a:rPr>
                        <a:t> 2.0, HP </a:t>
                      </a:r>
                    </a:p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Intel + </a:t>
                      </a:r>
                      <a:r>
                        <a:rPr lang="en-US" sz="1200" b="1" i="1" dirty="0" err="1" smtClean="0">
                          <a:solidFill>
                            <a:schemeClr val="accent2"/>
                          </a:solidFill>
                          <a:latin typeface="+mn-lt"/>
                        </a:rPr>
                        <a:t>Nvidia</a:t>
                      </a:r>
                      <a:r>
                        <a:rPr lang="en-US" sz="1200" b="1" i="1" dirty="0" smtClean="0">
                          <a:solidFill>
                            <a:schemeClr val="accent2"/>
                          </a:solidFill>
                          <a:latin typeface="+mn-lt"/>
                        </a:rPr>
                        <a:t> GPU </a:t>
                      </a:r>
                      <a:r>
                        <a:rPr lang="en-US" sz="1200" b="1" i="1" dirty="0" smtClean="0">
                          <a:solidFill>
                            <a:srgbClr val="000000"/>
                          </a:solidFill>
                          <a:latin typeface="+mn-lt"/>
                        </a:rPr>
                        <a:t>+ IB</a:t>
                      </a:r>
                      <a:endParaRPr lang="en-US" sz="1200" b="1" i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Japan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>
                    <a:gradFill flip="none" rotWithShape="1"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73,278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1.19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52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1.40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850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21158"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DOE</a:t>
                      </a:r>
                      <a:r>
                        <a:rPr lang="en-US" sz="1200" b="1" i="1" baseline="0" dirty="0" smtClean="0">
                          <a:latin typeface="+mn-lt"/>
                        </a:rPr>
                        <a:t> / OS </a:t>
                      </a:r>
                    </a:p>
                    <a:p>
                      <a:pPr algn="ctr"/>
                      <a:r>
                        <a:rPr lang="en-US" sz="1200" b="1" i="1" baseline="0" dirty="0" smtClean="0">
                          <a:latin typeface="+mn-lt"/>
                        </a:rPr>
                        <a:t>Lawrence Berkeley Nat Lab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Hopper, Cray</a:t>
                      </a:r>
                    </a:p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AMD + custom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USA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153,408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1.054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82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2.91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362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13337"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604A7B"/>
                          </a:solidFill>
                          <a:latin typeface="+mn-lt"/>
                        </a:rPr>
                        <a:t>6</a:t>
                      </a:r>
                      <a:endParaRPr lang="en-US" sz="1200" b="1" i="1" u="none" strike="noStrike" dirty="0">
                        <a:solidFill>
                          <a:srgbClr val="604A7B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Commissariat a </a:t>
                      </a:r>
                      <a:r>
                        <a:rPr lang="en-US" sz="1200" b="1" i="1" dirty="0" err="1" smtClean="0">
                          <a:latin typeface="+mn-lt"/>
                        </a:rPr>
                        <a:t>l'Energie</a:t>
                      </a:r>
                      <a:r>
                        <a:rPr lang="en-US" sz="1200" b="1" i="1" dirty="0" smtClean="0">
                          <a:latin typeface="+mn-lt"/>
                        </a:rPr>
                        <a:t> </a:t>
                      </a:r>
                      <a:r>
                        <a:rPr lang="en-US" sz="1200" b="1" i="1" dirty="0" err="1" smtClean="0">
                          <a:latin typeface="+mn-lt"/>
                        </a:rPr>
                        <a:t>Atomique</a:t>
                      </a:r>
                      <a:r>
                        <a:rPr lang="en-US" sz="1200" b="1" i="1" dirty="0" smtClean="0">
                          <a:latin typeface="+mn-lt"/>
                        </a:rPr>
                        <a:t> (CEA)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Tera-10,</a:t>
                      </a:r>
                      <a:r>
                        <a:rPr lang="en-US" sz="1200" b="1" i="1" baseline="0" dirty="0" smtClean="0">
                          <a:latin typeface="+mn-lt"/>
                        </a:rPr>
                        <a:t> </a:t>
                      </a:r>
                      <a:r>
                        <a:rPr lang="en-US" sz="1200" b="1" i="1" dirty="0" smtClean="0">
                          <a:latin typeface="+mn-lt"/>
                        </a:rPr>
                        <a:t> Bull </a:t>
                      </a:r>
                    </a:p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Intel + IB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France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138,368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1.050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84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4.59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229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23796"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DOE / NNSA</a:t>
                      </a:r>
                    </a:p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Los Alamos Nat Lab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Roadrunner, IBM </a:t>
                      </a:r>
                      <a:b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</a:br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AMD + </a:t>
                      </a:r>
                      <a:r>
                        <a:rPr lang="en-US" sz="1200" b="1" i="1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Cell GPU </a:t>
                      </a:r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+ IB</a:t>
                      </a:r>
                      <a:endParaRPr lang="en-US" sz="1200" b="1" i="1" u="none" strike="noStrike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USA</a:t>
                      </a: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122,400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latin typeface="+mn-lt"/>
                        </a:rPr>
                        <a:t>1.04</a:t>
                      </a:r>
                      <a:endParaRPr lang="en-US" sz="1200" b="1" i="1" u="none" strike="noStrike" dirty="0"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76</a:t>
                      </a: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2.35</a:t>
                      </a: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446</a:t>
                      </a: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23796"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NSF / NICS </a:t>
                      </a:r>
                      <a:r>
                        <a:rPr lang="en-US" sz="1200" b="1" i="1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         U of Tennessee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Kraken, Cray </a:t>
                      </a:r>
                      <a:b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</a:br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AMD + custom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USA</a:t>
                      </a: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98,928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latin typeface="+mn-lt"/>
                        </a:rPr>
                        <a:t>.831</a:t>
                      </a:r>
                      <a:endParaRPr lang="en-US" sz="1200" b="1" i="1" u="none" strike="noStrike" dirty="0"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81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3.09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269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21158"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9</a:t>
                      </a:r>
                      <a:endParaRPr lang="en-US" sz="1200" b="1" i="1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Forschungszentrum</a:t>
                      </a:r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200" b="1" i="1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Juelich</a:t>
                      </a:r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(FZJ)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Jugene</a:t>
                      </a:r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, IBM</a:t>
                      </a:r>
                      <a:b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</a:br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Blue Gene</a:t>
                      </a:r>
                      <a:r>
                        <a:rPr lang="en-US" sz="1200" b="1" i="1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+ custom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Germany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294,912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latin typeface="+mn-lt"/>
                        </a:rPr>
                        <a:t>.825</a:t>
                      </a:r>
                      <a:endParaRPr lang="en-US" sz="1200" b="1" i="1" u="none" strike="noStrike" dirty="0"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82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2.26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365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23796"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10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DOE /</a:t>
                      </a:r>
                      <a:r>
                        <a:rPr lang="en-US" sz="1200" b="1" i="1" baseline="0" dirty="0" smtClean="0">
                          <a:latin typeface="+mn-lt"/>
                        </a:rPr>
                        <a:t> NNSA         LANL &amp; SNL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err="1" smtClean="0">
                          <a:latin typeface="+mn-lt"/>
                        </a:rPr>
                        <a:t>Cielo</a:t>
                      </a:r>
                      <a:r>
                        <a:rPr lang="en-US" sz="1200" b="1" i="1" dirty="0" smtClean="0">
                          <a:latin typeface="+mn-lt"/>
                        </a:rPr>
                        <a:t>, Cray </a:t>
                      </a:r>
                    </a:p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AMD + custom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USA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107,152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.817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79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2.95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277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 bwMode="auto">
          <a:xfrm>
            <a:off x="7827435" y="762001"/>
            <a:ext cx="1219200" cy="60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0" tIns="45715" rIns="91430" bIns="45715" numCol="1" rtlCol="0" anchor="ctr" anchorCtr="0" compatLnSpc="1">
            <a:prstTxWarp prst="textNoShape">
              <a:avLst/>
            </a:prstTxWarp>
          </a:bodyPr>
          <a:lstStyle/>
          <a:p>
            <a:pPr defTabSz="914305"/>
            <a:endParaRPr lang="en-US" sz="1800" dirty="0">
              <a:ea typeface="Arial Unicode MS" pitchFamily="34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1" y="-304800"/>
            <a:ext cx="7772400" cy="1104900"/>
          </a:xfrm>
        </p:spPr>
        <p:txBody>
          <a:bodyPr/>
          <a:lstStyle/>
          <a:p>
            <a:r>
              <a:rPr lang="en-US" dirty="0" err="1" smtClean="0"/>
              <a:t>36</a:t>
            </a:r>
            <a:r>
              <a:rPr lang="en-US" baseline="30000" dirty="0" err="1" smtClean="0"/>
              <a:t>rd</a:t>
            </a:r>
            <a:r>
              <a:rPr lang="en-US" dirty="0" smtClean="0"/>
              <a:t> List: The TOP10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200" y="750708"/>
          <a:ext cx="8915400" cy="5630286"/>
        </p:xfrm>
        <a:graphic>
          <a:graphicData uri="http://schemas.openxmlformats.org/drawingml/2006/table">
            <a:tbl>
              <a:tblPr lastCol="1">
                <a:tableStyleId>{3C2FFA5D-87B4-456A-9821-1D502468CF0F}</a:tableStyleId>
              </a:tblPr>
              <a:tblGrid>
                <a:gridCol w="499982"/>
                <a:gridCol w="1832291"/>
                <a:gridCol w="2333264"/>
                <a:gridCol w="1049463"/>
                <a:gridCol w="685800"/>
                <a:gridCol w="764661"/>
                <a:gridCol w="583313"/>
                <a:gridCol w="583313"/>
                <a:gridCol w="583313"/>
              </a:tblGrid>
              <a:tr h="621158"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Rank    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Site</a:t>
                      </a: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Computer</a:t>
                      </a: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Country</a:t>
                      </a: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Cores</a:t>
                      </a: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Rmax</a:t>
                      </a:r>
                      <a:endParaRPr lang="en-US" sz="1200" b="1" i="1" u="none" strike="noStrike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[</a:t>
                      </a:r>
                      <a:r>
                        <a:rPr lang="en-US" sz="1200" b="1" i="1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Pflops</a:t>
                      </a:r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]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% of Peak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Power</a:t>
                      </a:r>
                    </a:p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[MW]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GFlops</a:t>
                      </a:r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/Watt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13337"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Nat. </a:t>
                      </a:r>
                      <a:r>
                        <a:rPr lang="en-US" sz="1200" b="1" i="1" dirty="0" err="1" smtClean="0">
                          <a:latin typeface="+mn-lt"/>
                        </a:rPr>
                        <a:t>SuperComputer</a:t>
                      </a:r>
                      <a:r>
                        <a:rPr lang="en-US" sz="1200" b="1" i="1" dirty="0" smtClean="0">
                          <a:latin typeface="+mn-lt"/>
                        </a:rPr>
                        <a:t> Center in Tianjin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Tianhe-1A, NUDT </a:t>
                      </a:r>
                    </a:p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Intel + </a:t>
                      </a:r>
                      <a:r>
                        <a:rPr lang="en-US" sz="1200" b="1" i="1" dirty="0" err="1" smtClean="0">
                          <a:solidFill>
                            <a:schemeClr val="accent2"/>
                          </a:solidFill>
                          <a:latin typeface="+mn-lt"/>
                        </a:rPr>
                        <a:t>Nvidia</a:t>
                      </a:r>
                      <a:r>
                        <a:rPr lang="en-US" sz="1200" b="1" i="1" dirty="0" smtClean="0">
                          <a:solidFill>
                            <a:schemeClr val="accent2"/>
                          </a:solidFill>
                          <a:latin typeface="+mn-lt"/>
                        </a:rPr>
                        <a:t> GPU </a:t>
                      </a:r>
                      <a:r>
                        <a:rPr lang="en-US" sz="1200" b="1" i="1" dirty="0" smtClean="0">
                          <a:solidFill>
                            <a:srgbClr val="000000"/>
                          </a:solidFill>
                          <a:latin typeface="+mn-lt"/>
                        </a:rPr>
                        <a:t>+</a:t>
                      </a:r>
                      <a:r>
                        <a:rPr lang="en-US" sz="1200" b="1" i="1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custom</a:t>
                      </a:r>
                      <a:endParaRPr lang="en-US" sz="1200" b="1" i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China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186,368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2.57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55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4.04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636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23796"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DOE / OS                 Oak </a:t>
                      </a:r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Ridge</a:t>
                      </a:r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Nat Lab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Jaguar,</a:t>
                      </a:r>
                      <a:r>
                        <a:rPr lang="en-US" sz="1200" b="1" i="1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Cray </a:t>
                      </a:r>
                      <a:b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</a:br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AMD + custom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USA</a:t>
                      </a: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224,162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latin typeface="+mn-lt"/>
                        </a:rPr>
                        <a:t>1.76</a:t>
                      </a:r>
                      <a:endParaRPr lang="en-US" sz="1200" b="1" i="1" u="none" strike="noStrike" dirty="0"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75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7.0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251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23796"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>
                          <a:solidFill>
                            <a:srgbClr val="604A7B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Nat. Supercomputer Center</a:t>
                      </a:r>
                      <a:r>
                        <a:rPr lang="en-US" sz="1200" b="1" i="1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in Shenzhen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Nebulea</a:t>
                      </a:r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, Dawning</a:t>
                      </a:r>
                      <a:endParaRPr lang="en-US" sz="1200" b="1" i="1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pPr marL="18288" algn="ctr" fontAlgn="b"/>
                      <a:r>
                        <a:rPr lang="en-US" sz="1200" b="1" i="1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Intel +  </a:t>
                      </a:r>
                      <a:r>
                        <a:rPr lang="en-US" sz="1200" b="1" i="1" u="none" strike="noStrike" baseline="0" dirty="0" err="1" smtClean="0">
                          <a:solidFill>
                            <a:schemeClr val="accent2"/>
                          </a:solidFill>
                          <a:latin typeface="+mn-lt"/>
                        </a:rPr>
                        <a:t>Nvidia</a:t>
                      </a:r>
                      <a:r>
                        <a:rPr lang="en-US" sz="1200" b="1" i="1" u="none" strike="noStrike" baseline="0" dirty="0" smtClean="0">
                          <a:solidFill>
                            <a:schemeClr val="accent2"/>
                          </a:solidFill>
                          <a:latin typeface="+mn-lt"/>
                        </a:rPr>
                        <a:t> GPU </a:t>
                      </a:r>
                      <a:r>
                        <a:rPr lang="en-US" sz="1200" b="1" i="1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+ IB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China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120,640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latin typeface="+mn-lt"/>
                        </a:rPr>
                        <a:t>1.27</a:t>
                      </a:r>
                      <a:endParaRPr lang="en-US" sz="1200" b="1" i="1" u="none" strike="noStrike" dirty="0"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43</a:t>
                      </a: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2.58</a:t>
                      </a: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493</a:t>
                      </a: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21158"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GSIC Center, Tokyo Institute of Technology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err="1" smtClean="0">
                          <a:latin typeface="+mn-lt"/>
                        </a:rPr>
                        <a:t>Tusbame</a:t>
                      </a:r>
                      <a:r>
                        <a:rPr lang="en-US" sz="1200" b="1" i="1" dirty="0" smtClean="0">
                          <a:latin typeface="+mn-lt"/>
                        </a:rPr>
                        <a:t> 2.0, HP </a:t>
                      </a:r>
                    </a:p>
                    <a:p>
                      <a:pPr algn="ctr"/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Intel + </a:t>
                      </a:r>
                      <a:r>
                        <a:rPr lang="en-US" sz="1200" b="1" i="1" dirty="0" err="1" smtClean="0">
                          <a:solidFill>
                            <a:schemeClr val="accent2"/>
                          </a:solidFill>
                          <a:latin typeface="+mn-lt"/>
                        </a:rPr>
                        <a:t>Nvidia</a:t>
                      </a:r>
                      <a:r>
                        <a:rPr lang="en-US" sz="1200" b="1" i="1" dirty="0" smtClean="0">
                          <a:solidFill>
                            <a:schemeClr val="accent2"/>
                          </a:solidFill>
                          <a:latin typeface="+mn-lt"/>
                        </a:rPr>
                        <a:t> GPU </a:t>
                      </a:r>
                      <a:r>
                        <a:rPr lang="en-US" sz="1200" b="1" i="1" dirty="0" smtClean="0">
                          <a:solidFill>
                            <a:srgbClr val="000000"/>
                          </a:solidFill>
                          <a:latin typeface="+mn-lt"/>
                        </a:rPr>
                        <a:t>+ IB</a:t>
                      </a:r>
                      <a:endParaRPr lang="en-US" sz="1200" b="1" i="1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Japan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>
                    <a:gradFill flip="none" rotWithShape="1"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100000">
                          <a:srgbClr val="FFFFFF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73,278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1.19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52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1.40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850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21158"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DOE</a:t>
                      </a:r>
                      <a:r>
                        <a:rPr lang="en-US" sz="1200" b="1" i="1" baseline="0" dirty="0" smtClean="0">
                          <a:latin typeface="+mn-lt"/>
                        </a:rPr>
                        <a:t> / OS </a:t>
                      </a:r>
                    </a:p>
                    <a:p>
                      <a:pPr algn="ctr"/>
                      <a:r>
                        <a:rPr lang="en-US" sz="1200" b="1" i="1" baseline="0" dirty="0" smtClean="0">
                          <a:latin typeface="+mn-lt"/>
                        </a:rPr>
                        <a:t>Lawrence Berkeley Nat Lab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Hopper, Cray</a:t>
                      </a:r>
                    </a:p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AMD + custom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USA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153,408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1.054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82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2.91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362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13337"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604A7B"/>
                          </a:solidFill>
                          <a:latin typeface="+mn-lt"/>
                        </a:rPr>
                        <a:t>6</a:t>
                      </a:r>
                      <a:endParaRPr lang="en-US" sz="1200" b="1" i="1" u="none" strike="noStrike" dirty="0">
                        <a:solidFill>
                          <a:srgbClr val="604A7B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Commissariat a </a:t>
                      </a:r>
                      <a:r>
                        <a:rPr lang="en-US" sz="1200" b="1" i="1" dirty="0" err="1" smtClean="0">
                          <a:latin typeface="+mn-lt"/>
                        </a:rPr>
                        <a:t>l'Energie</a:t>
                      </a:r>
                      <a:r>
                        <a:rPr lang="en-US" sz="1200" b="1" i="1" dirty="0" smtClean="0">
                          <a:latin typeface="+mn-lt"/>
                        </a:rPr>
                        <a:t> </a:t>
                      </a:r>
                      <a:r>
                        <a:rPr lang="en-US" sz="1200" b="1" i="1" dirty="0" err="1" smtClean="0">
                          <a:latin typeface="+mn-lt"/>
                        </a:rPr>
                        <a:t>Atomique</a:t>
                      </a:r>
                      <a:r>
                        <a:rPr lang="en-US" sz="1200" b="1" i="1" dirty="0" smtClean="0">
                          <a:latin typeface="+mn-lt"/>
                        </a:rPr>
                        <a:t> (CEA)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Tera-10,</a:t>
                      </a:r>
                      <a:r>
                        <a:rPr lang="en-US" sz="1200" b="1" i="1" baseline="0" dirty="0" smtClean="0">
                          <a:latin typeface="+mn-lt"/>
                        </a:rPr>
                        <a:t> </a:t>
                      </a:r>
                      <a:r>
                        <a:rPr lang="en-US" sz="1200" b="1" i="1" dirty="0" smtClean="0">
                          <a:latin typeface="+mn-lt"/>
                        </a:rPr>
                        <a:t> Bull </a:t>
                      </a:r>
                    </a:p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Intel + IB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France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138,368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1.050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84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4.59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229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23796"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DOE / NNSA</a:t>
                      </a:r>
                    </a:p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Los Alamos Nat Lab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Roadrunner, IBM </a:t>
                      </a:r>
                      <a:b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</a:br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AMD + </a:t>
                      </a:r>
                      <a:r>
                        <a:rPr lang="en-US" sz="1200" b="1" i="1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Cell GPU </a:t>
                      </a:r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+ IB</a:t>
                      </a:r>
                      <a:endParaRPr lang="en-US" sz="1200" b="1" i="1" u="none" strike="noStrike" dirty="0">
                        <a:solidFill>
                          <a:schemeClr val="accent2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USA</a:t>
                      </a: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122,400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latin typeface="+mn-lt"/>
                        </a:rPr>
                        <a:t>1.04</a:t>
                      </a:r>
                      <a:endParaRPr lang="en-US" sz="1200" b="1" i="1" u="none" strike="noStrike" dirty="0"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76</a:t>
                      </a: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2.35</a:t>
                      </a: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446</a:t>
                      </a: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23796"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NSF / NICS </a:t>
                      </a:r>
                      <a:r>
                        <a:rPr lang="en-US" sz="1200" b="1" i="1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         U of Tennessee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Kraken, Cray </a:t>
                      </a:r>
                      <a:b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</a:br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AMD + custom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USA</a:t>
                      </a: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98,928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latin typeface="+mn-lt"/>
                        </a:rPr>
                        <a:t>.831</a:t>
                      </a:r>
                      <a:endParaRPr lang="en-US" sz="1200" b="1" i="1" u="none" strike="noStrike" dirty="0"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81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3.09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269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621158"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+mn-lt"/>
                        </a:rPr>
                        <a:t>9</a:t>
                      </a:r>
                      <a:endParaRPr lang="en-US" sz="1200" b="1" i="1" u="none" strike="noStrike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Forschungszentrum</a:t>
                      </a:r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200" b="1" i="1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Juelich</a:t>
                      </a:r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 (FZJ)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Jugene</a:t>
                      </a:r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, IBM</a:t>
                      </a:r>
                      <a:b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</a:br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Blue Gene</a:t>
                      </a:r>
                      <a:r>
                        <a:rPr lang="en-US" sz="1200" b="1" i="1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+ custom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Germany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294,912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latin typeface="+mn-lt"/>
                        </a:rPr>
                        <a:t>.825</a:t>
                      </a:r>
                      <a:endParaRPr lang="en-US" sz="1200" b="1" i="1" u="none" strike="noStrike" dirty="0"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82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2.26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365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23796">
                <a:tc>
                  <a:txBody>
                    <a:bodyPr/>
                    <a:lstStyle/>
                    <a:p>
                      <a:pPr marL="18288" algn="ctr" fontAlgn="b"/>
                      <a:r>
                        <a:rPr lang="en-US" sz="1200" b="1" i="1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10</a:t>
                      </a:r>
                      <a:endParaRPr lang="en-US" sz="1200" b="1" i="1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DOE /</a:t>
                      </a:r>
                      <a:r>
                        <a:rPr lang="en-US" sz="1200" b="1" i="1" baseline="0" dirty="0" smtClean="0">
                          <a:latin typeface="+mn-lt"/>
                        </a:rPr>
                        <a:t> NNSA         LANL &amp; SNL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err="1" smtClean="0">
                          <a:latin typeface="+mn-lt"/>
                        </a:rPr>
                        <a:t>Cielo</a:t>
                      </a:r>
                      <a:r>
                        <a:rPr lang="en-US" sz="1200" b="1" i="1" dirty="0" smtClean="0">
                          <a:latin typeface="+mn-lt"/>
                        </a:rPr>
                        <a:t>, Cray </a:t>
                      </a:r>
                    </a:p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AMD + custom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USA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107,152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.817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79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2.95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latin typeface="+mn-lt"/>
                        </a:rPr>
                        <a:t>277</a:t>
                      </a:r>
                      <a:endParaRPr lang="en-US" sz="1200" b="1" i="1" dirty="0">
                        <a:latin typeface="+mn-lt"/>
                      </a:endParaRPr>
                    </a:p>
                  </a:txBody>
                  <a:tcPr marL="6030" marR="6030" marT="603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320" y="-76200"/>
            <a:ext cx="7772400" cy="1104900"/>
          </a:xfrm>
        </p:spPr>
        <p:txBody>
          <a:bodyPr/>
          <a:lstStyle/>
          <a:p>
            <a:r>
              <a:rPr lang="en-US" dirty="0" smtClean="0"/>
              <a:t>Commodity plus Accelerators	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590800"/>
            <a:ext cx="6794500" cy="3733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7584" y="1371601"/>
            <a:ext cx="1421851" cy="1169541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/>
            <a:r>
              <a:rPr lang="en-US" dirty="0"/>
              <a:t>Intel Xeon</a:t>
            </a:r>
          </a:p>
          <a:p>
            <a:pPr algn="ctr"/>
            <a:r>
              <a:rPr lang="en-US" dirty="0"/>
              <a:t>8 cores</a:t>
            </a:r>
          </a:p>
          <a:p>
            <a:pPr algn="ctr"/>
            <a:r>
              <a:rPr lang="en-US" dirty="0"/>
              <a:t>3 GHz</a:t>
            </a:r>
          </a:p>
          <a:p>
            <a:pPr algn="ctr"/>
            <a:r>
              <a:rPr lang="en-US" dirty="0"/>
              <a:t>8*4 ops/cycle</a:t>
            </a:r>
          </a:p>
          <a:p>
            <a:pPr algn="ctr"/>
            <a:r>
              <a:rPr lang="en-US" dirty="0"/>
              <a:t>96 </a:t>
            </a:r>
            <a:r>
              <a:rPr lang="en-US" dirty="0" err="1"/>
              <a:t>Gflop/s</a:t>
            </a:r>
            <a:r>
              <a:rPr lang="en-US" dirty="0"/>
              <a:t> (DP)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25502" y="1371601"/>
            <a:ext cx="1990353" cy="1169541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/>
            <a:r>
              <a:rPr lang="en-US" dirty="0" smtClean="0"/>
              <a:t>NVIDIA </a:t>
            </a:r>
            <a:r>
              <a:rPr lang="en-US" dirty="0"/>
              <a:t>C2050 “Fermi”</a:t>
            </a:r>
          </a:p>
          <a:p>
            <a:pPr algn="ctr"/>
            <a:r>
              <a:rPr lang="en-US" dirty="0"/>
              <a:t>448 “</a:t>
            </a:r>
            <a:r>
              <a:rPr lang="en-US" dirty="0" smtClean="0"/>
              <a:t>CUDA </a:t>
            </a:r>
            <a:r>
              <a:rPr lang="en-US" dirty="0"/>
              <a:t>cores”</a:t>
            </a:r>
          </a:p>
          <a:p>
            <a:pPr algn="ctr"/>
            <a:r>
              <a:rPr lang="en-US" dirty="0"/>
              <a:t>1.15 GHz</a:t>
            </a:r>
          </a:p>
          <a:p>
            <a:pPr algn="ctr"/>
            <a:r>
              <a:rPr lang="en-US" dirty="0"/>
              <a:t>448 ops/cycle</a:t>
            </a:r>
          </a:p>
          <a:p>
            <a:pPr algn="ctr"/>
            <a:r>
              <a:rPr lang="en-US" dirty="0"/>
              <a:t>515 </a:t>
            </a:r>
            <a:r>
              <a:rPr lang="en-US" dirty="0" err="1"/>
              <a:t>Gflop/s</a:t>
            </a:r>
            <a:r>
              <a:rPr lang="en-US" dirty="0"/>
              <a:t> (DP)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5400" y="990600"/>
            <a:ext cx="1492696" cy="40009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000" b="1" dirty="0"/>
              <a:t>Commodity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14800" y="990600"/>
            <a:ext cx="2292519" cy="400099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sz="2000" b="1" dirty="0"/>
              <a:t>Accelerator (GPU)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7411" y="5867401"/>
            <a:ext cx="1302365" cy="984875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 algn="ctr"/>
            <a:r>
              <a:rPr lang="en-US" dirty="0"/>
              <a:t>Interconnect</a:t>
            </a:r>
          </a:p>
          <a:p>
            <a:pPr algn="ctr"/>
            <a:r>
              <a:rPr lang="en-US" dirty="0"/>
              <a:t>PCI-X 16 lane</a:t>
            </a:r>
          </a:p>
          <a:p>
            <a:pPr algn="ctr"/>
            <a:r>
              <a:rPr lang="en-US" dirty="0"/>
              <a:t>64 </a:t>
            </a:r>
            <a:r>
              <a:rPr lang="en-US" dirty="0" err="1"/>
              <a:t>Gb/s</a:t>
            </a:r>
            <a:endParaRPr lang="en-US" dirty="0"/>
          </a:p>
          <a:p>
            <a:pPr algn="ctr"/>
            <a:r>
              <a:rPr lang="en-US" dirty="0"/>
              <a:t>1 GW/</a:t>
            </a:r>
            <a:r>
              <a:rPr lang="en-US" dirty="0" err="1"/>
              <a:t>s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 bwMode="auto">
          <a:xfrm>
            <a:off x="4343401" y="2286001"/>
            <a:ext cx="1828800" cy="533400"/>
          </a:xfrm>
          <a:prstGeom prst="ellipse">
            <a:avLst/>
          </a:prstGeom>
          <a:noFill/>
          <a:ln w="317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0" tIns="45715" rIns="91430" bIns="45715" numCol="1" rtlCol="0" anchor="ctr" anchorCtr="0" compatLnSpc="1">
            <a:prstTxWarp prst="textNoShape">
              <a:avLst/>
            </a:prstTxWarp>
          </a:bodyPr>
          <a:lstStyle/>
          <a:p>
            <a:pPr defTabSz="914305"/>
            <a:endParaRPr lang="en-US" sz="1800" dirty="0">
              <a:ea typeface="Arial Unicode MS" pitchFamily="34" charset="-128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00200" y="6324600"/>
            <a:ext cx="2286000" cy="533400"/>
          </a:xfrm>
          <a:prstGeom prst="ellipse">
            <a:avLst/>
          </a:prstGeom>
          <a:noFill/>
          <a:ln w="317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0" tIns="45715" rIns="91430" bIns="45715" numCol="1" rtlCol="0" anchor="ctr" anchorCtr="0" compatLnSpc="1">
            <a:prstTxWarp prst="textNoShape">
              <a:avLst/>
            </a:prstTxWarp>
          </a:bodyPr>
          <a:lstStyle/>
          <a:p>
            <a:pPr defTabSz="914305"/>
            <a:endParaRPr lang="en-US" sz="1800" dirty="0">
              <a:ea typeface="Arial Unicode MS" pitchFamily="34" charset="-128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19040" y="6400801"/>
            <a:ext cx="4495446" cy="307766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dirty="0" smtClean="0"/>
              <a:t>17 systems on the TOP500 use </a:t>
            </a:r>
            <a:r>
              <a:rPr lang="en-US" dirty="0" err="1" smtClean="0"/>
              <a:t>GPUs</a:t>
            </a:r>
            <a:r>
              <a:rPr lang="en-US" dirty="0" smtClean="0"/>
              <a:t> as accelerators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Future Computer Systems</a:t>
            </a:r>
            <a:endParaRPr lang="en-US" dirty="0"/>
          </a:p>
        </p:txBody>
      </p:sp>
      <p:pic>
        <p:nvPicPr>
          <p:cNvPr id="113670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40601" y="304800"/>
            <a:ext cx="1803400" cy="1204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00" y="3581400"/>
            <a:ext cx="1181100" cy="1181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9577" y="5257800"/>
            <a:ext cx="2564423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400" y="2103318"/>
            <a:ext cx="1517650" cy="1249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8300" y="3810000"/>
            <a:ext cx="1943100" cy="971550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76480" y="967782"/>
            <a:ext cx="7009920" cy="3732872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en-US" sz="2200" dirty="0" smtClean="0"/>
              <a:t>Most likely be a hybrid design</a:t>
            </a:r>
          </a:p>
          <a:p>
            <a:pPr lvl="1">
              <a:buFont typeface="Arial"/>
              <a:buChar char="•"/>
            </a:pPr>
            <a:r>
              <a:rPr lang="en-US" sz="2200" dirty="0" smtClean="0"/>
              <a:t>Think standard </a:t>
            </a:r>
            <a:r>
              <a:rPr lang="en-US" sz="2200" dirty="0" err="1" smtClean="0"/>
              <a:t>multicore</a:t>
            </a:r>
            <a:r>
              <a:rPr lang="en-US" sz="2200" dirty="0" smtClean="0"/>
              <a:t> chips and accelerator (</a:t>
            </a:r>
            <a:r>
              <a:rPr lang="en-US" sz="2200" dirty="0" err="1" smtClean="0"/>
              <a:t>GPUs</a:t>
            </a:r>
            <a:r>
              <a:rPr lang="en-US" sz="2200" dirty="0" smtClean="0"/>
              <a:t>)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Today accelerators are attached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Next generation more integrated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Intel’s MIC architecture “Knights Ferry” and “Knights Corner” to come.</a:t>
            </a:r>
          </a:p>
          <a:p>
            <a:pPr lvl="1">
              <a:buFont typeface="Arial"/>
              <a:buChar char="•"/>
            </a:pPr>
            <a:r>
              <a:rPr lang="en-US" sz="1800" dirty="0" smtClean="0"/>
              <a:t>48 x86 cores</a:t>
            </a:r>
          </a:p>
          <a:p>
            <a:pPr>
              <a:buFont typeface="Arial"/>
              <a:buChar char="•"/>
            </a:pPr>
            <a:r>
              <a:rPr lang="en-US" sz="2200" dirty="0" smtClean="0"/>
              <a:t>AMD’s Fusion in 2012 - 2013</a:t>
            </a:r>
          </a:p>
          <a:p>
            <a:pPr lvl="1">
              <a:buFont typeface="Arial"/>
              <a:buChar char="•"/>
            </a:pPr>
            <a:r>
              <a:rPr lang="en-US" sz="1800" dirty="0" err="1" smtClean="0"/>
              <a:t>Multicore</a:t>
            </a:r>
            <a:r>
              <a:rPr lang="en-US" sz="1800" dirty="0" smtClean="0"/>
              <a:t> with embedded graphics ATI</a:t>
            </a:r>
          </a:p>
          <a:p>
            <a:pPr>
              <a:buFont typeface="Arial"/>
              <a:buChar char="•"/>
            </a:pPr>
            <a:r>
              <a:rPr lang="en-US" sz="2200" dirty="0" err="1" smtClean="0"/>
              <a:t>Nvidia’s</a:t>
            </a:r>
            <a:r>
              <a:rPr lang="en-US" sz="2200" dirty="0" smtClean="0"/>
              <a:t> Project Denver plans to develop               an integrated chip using ARM                      architecture in 2013.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1295400"/>
            <a:ext cx="77724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  <a:buFont typeface="Wingdings" charset="2"/>
              <a:buChar char="Ø"/>
            </a:pPr>
            <a:r>
              <a:rPr lang="en-US" sz="2400" dirty="0" smtClean="0">
                <a:solidFill>
                  <a:srgbClr val="000090"/>
                </a:solidFill>
                <a:latin typeface="Apple Casual"/>
                <a:cs typeface="Apple Casual"/>
              </a:rPr>
              <a:t> </a:t>
            </a: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Must rethink the design of our software</a:t>
            </a:r>
          </a:p>
          <a:p>
            <a:pPr>
              <a:buClr>
                <a:srgbClr val="FF6600"/>
              </a:buClr>
            </a:pPr>
            <a:endParaRPr lang="en-US" b="1" dirty="0" smtClean="0">
              <a:solidFill>
                <a:srgbClr val="FF6600"/>
              </a:solidFill>
              <a:latin typeface="Comic Sans MS"/>
              <a:cs typeface="Comic Sans MS"/>
            </a:endParaRPr>
          </a:p>
          <a:p>
            <a:pPr lvl="1">
              <a:buClr>
                <a:schemeClr val="accent2"/>
              </a:buClr>
              <a:buFont typeface="Wingdings" charset="2"/>
              <a:buChar char="Ø"/>
            </a:pPr>
            <a:r>
              <a:rPr lang="en-US" sz="2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Another disruptive technology</a:t>
            </a:r>
          </a:p>
          <a:p>
            <a:pPr lvl="2">
              <a:buClr>
                <a:schemeClr val="accent2"/>
              </a:buClr>
              <a:buFont typeface="Arial"/>
              <a:buChar char="•"/>
            </a:pPr>
            <a:r>
              <a:rPr lang="en-US" sz="2000" b="1" dirty="0" smtClean="0">
                <a:latin typeface="Comic Sans MS"/>
                <a:cs typeface="Comic Sans MS"/>
              </a:rPr>
              <a:t> Similar to what happened with cluster computing </a:t>
            </a:r>
          </a:p>
          <a:p>
            <a:pPr lvl="2">
              <a:buClr>
                <a:srgbClr val="FF6600"/>
              </a:buClr>
            </a:pPr>
            <a:r>
              <a:rPr lang="en-US" sz="2000" b="1" dirty="0" smtClean="0">
                <a:latin typeface="Comic Sans MS"/>
                <a:cs typeface="Comic Sans MS"/>
              </a:rPr>
              <a:t>  and message passing</a:t>
            </a:r>
          </a:p>
          <a:p>
            <a:pPr lvl="2">
              <a:buClr>
                <a:srgbClr val="FF6600"/>
              </a:buClr>
            </a:pPr>
            <a:endParaRPr lang="en-US" sz="2000" b="1" dirty="0" smtClean="0">
              <a:latin typeface="Comic Sans MS"/>
              <a:cs typeface="Comic Sans MS"/>
            </a:endParaRPr>
          </a:p>
          <a:p>
            <a:pPr lvl="1">
              <a:buClr>
                <a:schemeClr val="accent2"/>
              </a:buClr>
              <a:buFont typeface="Wingdings" charset="2"/>
              <a:buChar char="Ø"/>
            </a:pPr>
            <a:r>
              <a:rPr lang="en-US" sz="2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Rethink and rewrite the applications, algorithms, and           </a:t>
            </a:r>
          </a:p>
          <a:p>
            <a:pPr lvl="1">
              <a:buClr>
                <a:schemeClr val="accent2"/>
              </a:buClr>
            </a:pPr>
            <a:r>
              <a:rPr lang="en-US" sz="2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  software</a:t>
            </a:r>
          </a:p>
          <a:p>
            <a:pPr lvl="1">
              <a:buClr>
                <a:srgbClr val="FF6600"/>
              </a:buClr>
              <a:buFont typeface="Wingdings" charset="2"/>
              <a:buChar char="Ø"/>
            </a:pPr>
            <a:endParaRPr lang="en-US" b="1" dirty="0" smtClean="0">
              <a:latin typeface="Comic Sans MS"/>
              <a:cs typeface="Comic Sans MS"/>
            </a:endParaRPr>
          </a:p>
          <a:p>
            <a:pPr>
              <a:buClr>
                <a:schemeClr val="accent2"/>
              </a:buClr>
              <a:buFont typeface="Wingdings" charset="2"/>
              <a:buChar char="Ø"/>
            </a:pPr>
            <a:r>
              <a:rPr lang="en-US" sz="24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Numerical libraries for example will change</a:t>
            </a:r>
          </a:p>
          <a:p>
            <a:pPr>
              <a:buClr>
                <a:srgbClr val="FF6600"/>
              </a:buClr>
              <a:buFont typeface="Wingdings" charset="2"/>
              <a:buChar char="Ø"/>
            </a:pPr>
            <a:endParaRPr lang="en-US" b="1" dirty="0" smtClean="0">
              <a:solidFill>
                <a:srgbClr val="FF6600"/>
              </a:solidFill>
              <a:latin typeface="Comic Sans MS"/>
              <a:cs typeface="Comic Sans MS"/>
            </a:endParaRPr>
          </a:p>
          <a:p>
            <a:pPr lvl="1">
              <a:buClr>
                <a:schemeClr val="accent2"/>
              </a:buClr>
              <a:buFont typeface="Wingdings" charset="2"/>
              <a:buChar char="Ø"/>
            </a:pPr>
            <a:r>
              <a:rPr lang="en-US" sz="2000" dirty="0" smtClean="0">
                <a:solidFill>
                  <a:srgbClr val="800000"/>
                </a:solidFill>
                <a:latin typeface="Comic Sans MS"/>
                <a:cs typeface="Comic Sans MS"/>
              </a:rPr>
              <a:t> </a:t>
            </a:r>
            <a:r>
              <a:rPr lang="en-US" sz="2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For example, both LAPACK and </a:t>
            </a:r>
            <a:r>
              <a:rPr lang="en-US" sz="2000" b="1" dirty="0" err="1" smtClean="0">
                <a:solidFill>
                  <a:srgbClr val="800000"/>
                </a:solidFill>
                <a:latin typeface="Comic Sans MS"/>
                <a:cs typeface="Comic Sans MS"/>
              </a:rPr>
              <a:t>ScaLAPACK</a:t>
            </a:r>
            <a:r>
              <a:rPr lang="en-US" sz="2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 will    </a:t>
            </a:r>
          </a:p>
          <a:p>
            <a:pPr lvl="1">
              <a:buClr>
                <a:schemeClr val="accent2"/>
              </a:buClr>
            </a:pPr>
            <a:r>
              <a:rPr lang="en-US" sz="2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  undergo major changes to accommodate this</a:t>
            </a:r>
            <a:endParaRPr lang="en-US" sz="2000" dirty="0">
              <a:solidFill>
                <a:srgbClr val="800000"/>
              </a:solidFill>
              <a:latin typeface="Comic Sans MS"/>
              <a:cs typeface="Comic Sans MS"/>
            </a:endParaRPr>
          </a:p>
        </p:txBody>
      </p:sp>
      <p:sp>
        <p:nvSpPr>
          <p:cNvPr id="4" name="Title 46"/>
          <p:cNvSpPr txBox="1">
            <a:spLocks/>
          </p:cNvSpPr>
          <p:nvPr/>
        </p:nvSpPr>
        <p:spPr bwMode="auto">
          <a:xfrm>
            <a:off x="609600" y="-152400"/>
            <a:ext cx="77724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Major change to Software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z="4000" dirty="0" smtClean="0"/>
              <a:t>A New Generation of Software</a:t>
            </a:r>
            <a:endParaRPr lang="en-US" sz="4000" dirty="0"/>
          </a:p>
        </p:txBody>
      </p:sp>
      <p:pic>
        <p:nvPicPr>
          <p:cNvPr id="7" name="Picture 6" descr="slide8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12750" y="1066800"/>
            <a:ext cx="8318500" cy="4114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-533397" y="2438400"/>
            <a:ext cx="11049000" cy="5029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00" tIns="45702" rIns="91400" bIns="45702" numCol="1" rtlCol="0" anchor="ctr" anchorCtr="0" compatLnSpc="1">
            <a:prstTxWarp prst="textNoShape">
              <a:avLst/>
            </a:prstTxWarp>
          </a:bodyPr>
          <a:lstStyle/>
          <a:p>
            <a:pPr defTabSz="91402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8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12750" y="1066800"/>
            <a:ext cx="8318500" cy="4114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-533397" y="3276600"/>
            <a:ext cx="11049000" cy="5029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00" tIns="45702" rIns="91400" bIns="45702" numCol="1" rtlCol="0" anchor="ctr" anchorCtr="0" compatLnSpc="1">
            <a:prstTxWarp prst="textNoShape">
              <a:avLst/>
            </a:prstTxWarp>
          </a:bodyPr>
          <a:lstStyle/>
          <a:p>
            <a:pPr defTabSz="914021"/>
            <a:endParaRPr lang="en-US" dirty="0" smtClean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-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 New Generation of Software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8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12750" y="1066800"/>
            <a:ext cx="8318500" cy="4114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-533397" y="3962400"/>
            <a:ext cx="11049000" cy="5029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00" tIns="45702" rIns="91400" bIns="45702" numCol="1" rtlCol="0" anchor="ctr" anchorCtr="0" compatLnSpc="1">
            <a:prstTxWarp prst="textNoShape">
              <a:avLst/>
            </a:prstTxWarp>
          </a:bodyPr>
          <a:lstStyle/>
          <a:p>
            <a:pPr defTabSz="914021"/>
            <a:endParaRPr lang="en-US" dirty="0" smtClean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z="4000" dirty="0" smtClean="0"/>
              <a:t>A New Generation of Software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8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12750" y="1066800"/>
            <a:ext cx="8318500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181600"/>
            <a:ext cx="8686800" cy="1569624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sz="1600" dirty="0" smtClean="0">
                <a:latin typeface="Comic Sans MS"/>
                <a:cs typeface="Comic Sans MS"/>
              </a:rPr>
              <a:t>Those new algorithms 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    - have a very </a:t>
            </a:r>
            <a:r>
              <a:rPr lang="en-US" sz="1600" b="1" dirty="0" smtClean="0">
                <a:solidFill>
                  <a:schemeClr val="accent1"/>
                </a:solidFill>
                <a:latin typeface="Comic Sans MS"/>
                <a:cs typeface="Comic Sans MS"/>
              </a:rPr>
              <a:t>low granularity</a:t>
            </a:r>
            <a:r>
              <a:rPr lang="en-US" sz="1600" dirty="0" smtClean="0">
                <a:latin typeface="Comic Sans MS"/>
                <a:cs typeface="Comic Sans MS"/>
              </a:rPr>
              <a:t>, they scale very well (</a:t>
            </a:r>
            <a:r>
              <a:rPr lang="en-US" sz="1600" dirty="0" err="1" smtClean="0">
                <a:latin typeface="Comic Sans MS"/>
                <a:cs typeface="Comic Sans MS"/>
              </a:rPr>
              <a:t>multicore</a:t>
            </a:r>
            <a:r>
              <a:rPr lang="en-US" sz="1600" dirty="0" smtClean="0">
                <a:latin typeface="Comic Sans MS"/>
                <a:cs typeface="Comic Sans MS"/>
              </a:rPr>
              <a:t>, petascale computing, … )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    - </a:t>
            </a:r>
            <a:r>
              <a:rPr lang="en-US" sz="1600" b="1" dirty="0" smtClean="0">
                <a:solidFill>
                  <a:schemeClr val="accent1"/>
                </a:solidFill>
                <a:latin typeface="Comic Sans MS"/>
                <a:cs typeface="Comic Sans MS"/>
              </a:rPr>
              <a:t>removes of dependencies </a:t>
            </a:r>
            <a:r>
              <a:rPr lang="en-US" sz="1600" dirty="0" smtClean="0">
                <a:latin typeface="Comic Sans MS"/>
                <a:cs typeface="Comic Sans MS"/>
              </a:rPr>
              <a:t>among the tasks, (</a:t>
            </a:r>
            <a:r>
              <a:rPr lang="en-US" sz="1600" dirty="0" err="1" smtClean="0">
                <a:latin typeface="Comic Sans MS"/>
                <a:cs typeface="Comic Sans MS"/>
              </a:rPr>
              <a:t>multicore</a:t>
            </a:r>
            <a:r>
              <a:rPr lang="en-US" sz="1600" dirty="0" smtClean="0">
                <a:latin typeface="Comic Sans MS"/>
                <a:cs typeface="Comic Sans MS"/>
              </a:rPr>
              <a:t>, distributed computing)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    - </a:t>
            </a:r>
            <a:r>
              <a:rPr lang="en-US" sz="1600" b="1" dirty="0" smtClean="0">
                <a:solidFill>
                  <a:schemeClr val="accent1"/>
                </a:solidFill>
                <a:latin typeface="Comic Sans MS"/>
                <a:cs typeface="Comic Sans MS"/>
              </a:rPr>
              <a:t>avoid latency </a:t>
            </a:r>
            <a:r>
              <a:rPr lang="en-US" sz="1600" dirty="0" smtClean="0">
                <a:latin typeface="Comic Sans MS"/>
                <a:cs typeface="Comic Sans MS"/>
              </a:rPr>
              <a:t>(distributed computing, out-of-core)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    - </a:t>
            </a:r>
            <a:r>
              <a:rPr lang="en-US" sz="1600" b="1" dirty="0" smtClean="0">
                <a:solidFill>
                  <a:schemeClr val="accent1"/>
                </a:solidFill>
                <a:latin typeface="Comic Sans MS"/>
                <a:cs typeface="Comic Sans MS"/>
              </a:rPr>
              <a:t>rely on fast kernels 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 Those new algorithms need new kernels and rely on efficient scheduling algorithms.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z="4000" dirty="0" smtClean="0"/>
              <a:t>A New Generation of Software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-533397" y="5181600"/>
            <a:ext cx="11049000" cy="3810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00" tIns="45702" rIns="91400" bIns="45702" numCol="1" rtlCol="0" anchor="ctr" anchorCtr="0" compatLnSpc="1">
            <a:prstTxWarp prst="textNoShape">
              <a:avLst/>
            </a:prstTxWarp>
          </a:bodyPr>
          <a:lstStyle/>
          <a:p>
            <a:pPr defTabSz="91402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8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12750" y="1066800"/>
            <a:ext cx="8318500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181600"/>
            <a:ext cx="8686800" cy="1569624"/>
          </a:xfrm>
          <a:prstGeom prst="rect">
            <a:avLst/>
          </a:prstGeom>
          <a:noFill/>
        </p:spPr>
        <p:txBody>
          <a:bodyPr wrap="square" lIns="91400" tIns="45702" rIns="91400" bIns="45702" rtlCol="0">
            <a:spAutoFit/>
          </a:bodyPr>
          <a:lstStyle/>
          <a:p>
            <a:r>
              <a:rPr lang="en-US" sz="1600" dirty="0" smtClean="0">
                <a:latin typeface="Comic Sans MS"/>
                <a:cs typeface="Comic Sans MS"/>
              </a:rPr>
              <a:t>Those new algorithms 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    - have a very </a:t>
            </a:r>
            <a:r>
              <a:rPr lang="en-US" sz="1600" b="1" dirty="0" smtClean="0">
                <a:solidFill>
                  <a:schemeClr val="accent1"/>
                </a:solidFill>
                <a:latin typeface="Comic Sans MS"/>
                <a:cs typeface="Comic Sans MS"/>
              </a:rPr>
              <a:t>low granularity</a:t>
            </a:r>
            <a:r>
              <a:rPr lang="en-US" sz="1600" dirty="0" smtClean="0">
                <a:latin typeface="Comic Sans MS"/>
                <a:cs typeface="Comic Sans MS"/>
              </a:rPr>
              <a:t>, they scale very well (</a:t>
            </a:r>
            <a:r>
              <a:rPr lang="en-US" sz="1600" dirty="0" err="1" smtClean="0">
                <a:latin typeface="Comic Sans MS"/>
                <a:cs typeface="Comic Sans MS"/>
              </a:rPr>
              <a:t>multicore</a:t>
            </a:r>
            <a:r>
              <a:rPr lang="en-US" sz="1600" dirty="0" smtClean="0">
                <a:latin typeface="Comic Sans MS"/>
                <a:cs typeface="Comic Sans MS"/>
              </a:rPr>
              <a:t>, petascale computing, … )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    - </a:t>
            </a:r>
            <a:r>
              <a:rPr lang="en-US" sz="1600" b="1" dirty="0" smtClean="0">
                <a:solidFill>
                  <a:schemeClr val="accent1"/>
                </a:solidFill>
                <a:latin typeface="Comic Sans MS"/>
                <a:cs typeface="Comic Sans MS"/>
              </a:rPr>
              <a:t>removes of dependencies </a:t>
            </a:r>
            <a:r>
              <a:rPr lang="en-US" sz="1600" dirty="0" smtClean="0">
                <a:latin typeface="Comic Sans MS"/>
                <a:cs typeface="Comic Sans MS"/>
              </a:rPr>
              <a:t>among the tasks, (</a:t>
            </a:r>
            <a:r>
              <a:rPr lang="en-US" sz="1600" dirty="0" err="1" smtClean="0">
                <a:latin typeface="Comic Sans MS"/>
                <a:cs typeface="Comic Sans MS"/>
              </a:rPr>
              <a:t>multicore</a:t>
            </a:r>
            <a:r>
              <a:rPr lang="en-US" sz="1600" dirty="0" smtClean="0">
                <a:latin typeface="Comic Sans MS"/>
                <a:cs typeface="Comic Sans MS"/>
              </a:rPr>
              <a:t>, distributed computing)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    - </a:t>
            </a:r>
            <a:r>
              <a:rPr lang="en-US" sz="1600" b="1" dirty="0" smtClean="0">
                <a:solidFill>
                  <a:schemeClr val="accent1"/>
                </a:solidFill>
                <a:latin typeface="Comic Sans MS"/>
                <a:cs typeface="Comic Sans MS"/>
              </a:rPr>
              <a:t>avoid latency </a:t>
            </a:r>
            <a:r>
              <a:rPr lang="en-US" sz="1600" dirty="0" smtClean="0">
                <a:latin typeface="Comic Sans MS"/>
                <a:cs typeface="Comic Sans MS"/>
              </a:rPr>
              <a:t>(distributed computing, out-of-core)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    - </a:t>
            </a:r>
            <a:r>
              <a:rPr lang="en-US" sz="1600" b="1" dirty="0" smtClean="0">
                <a:solidFill>
                  <a:schemeClr val="accent1"/>
                </a:solidFill>
                <a:latin typeface="Comic Sans MS"/>
                <a:cs typeface="Comic Sans MS"/>
              </a:rPr>
              <a:t>rely on fast kernels </a:t>
            </a:r>
          </a:p>
          <a:p>
            <a:r>
              <a:rPr lang="en-US" sz="1600" dirty="0" smtClean="0">
                <a:latin typeface="Comic Sans MS"/>
                <a:cs typeface="Comic Sans MS"/>
              </a:rPr>
              <a:t> Those new algorithms need new kernels and rely on efficient scheduling algorithms.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sz="4000" dirty="0" smtClean="0"/>
              <a:t>A New Generation of Software</a:t>
            </a:r>
            <a:endParaRPr lang="en-US" sz="4000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14719" y="5181600"/>
            <a:ext cx="5528881" cy="16764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  <a:effectLst/>
        </p:spPr>
        <p:txBody>
          <a:bodyPr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 </a:t>
            </a:r>
            <a:r>
              <a:rPr lang="en-US" sz="1800" b="1" dirty="0">
                <a:solidFill>
                  <a:srgbClr val="800000"/>
                </a:solidFill>
                <a:ea typeface="DejaVu Sans" charset="0"/>
                <a:cs typeface="DejaVu Sans" charset="0"/>
              </a:rPr>
              <a:t>MAGMA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8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Hybrid Algorithms</a:t>
            </a:r>
            <a:br>
              <a:rPr lang="en-US" sz="1800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sz="18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(heterogeneity friendly)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943600" y="5257800"/>
            <a:ext cx="3200400" cy="16002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lIns="81639" tIns="512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Rely on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- hybrid scheduler (of </a:t>
            </a:r>
            <a:r>
              <a:rPr lang="en-US" sz="16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DAGs</a:t>
            </a:r>
            <a:r>
              <a:rPr lang="en-US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)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- hybrid kernels </a:t>
            </a:r>
            <a:br>
              <a:rPr lang="en-US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   (for nested parallelism)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- existing software infrastructure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5105400"/>
            <a:ext cx="1371600" cy="175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8160" cy="1062832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Outline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456480" y="1604328"/>
            <a:ext cx="8667360" cy="44428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2401" rIns="0" bIns="0">
            <a:prstTxWarp prst="textNoShape">
              <a:avLst/>
            </a:prstTxWarp>
          </a:bodyPr>
          <a:lstStyle/>
          <a:p>
            <a:pPr marL="388806" indent="-293764">
              <a:spcAft>
                <a:spcPts val="1293"/>
              </a:spcAft>
              <a:buSzPct val="37000"/>
              <a:buBlip>
                <a:blip r:embed="rId3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5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PART I</a:t>
            </a:r>
          </a:p>
          <a:p>
            <a:pPr marL="1566743" lvl="1" indent="-519848">
              <a:spcAft>
                <a:spcPts val="1032"/>
              </a:spcAft>
              <a:buSzPct val="75000"/>
              <a:buFont typeface="Symbol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Introduction to MAGMA</a:t>
            </a:r>
          </a:p>
          <a:p>
            <a:pPr marL="1566743" lvl="1" indent="-519848">
              <a:spcAft>
                <a:spcPts val="1032"/>
              </a:spcAft>
              <a:buSzPct val="75000"/>
              <a:buFont typeface="Symbol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Methodology</a:t>
            </a:r>
          </a:p>
          <a:p>
            <a:pPr marL="1566743" lvl="1" indent="-519848">
              <a:spcAft>
                <a:spcPts val="1032"/>
              </a:spcAft>
              <a:buSzPct val="75000"/>
              <a:buFont typeface="Symbol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Performance</a:t>
            </a:r>
            <a:br>
              <a:rPr lang="en-US" sz="2000" b="1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endParaRPr lang="en-US" sz="2000" b="1" dirty="0">
              <a:solidFill>
                <a:srgbClr val="000000"/>
              </a:solidFill>
              <a:ea typeface="DejaVu Sans" charset="0"/>
              <a:cs typeface="DejaVu Sans" charset="0"/>
            </a:endParaRPr>
          </a:p>
          <a:p>
            <a:pPr marL="388806" indent="-293764">
              <a:spcAft>
                <a:spcPts val="1293"/>
              </a:spcAft>
              <a:buSzPct val="37000"/>
              <a:buBlip>
                <a:blip r:embed="rId3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5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PART II </a:t>
            </a:r>
          </a:p>
          <a:p>
            <a:pPr marL="1566743" lvl="1" indent="-519848">
              <a:spcAft>
                <a:spcPts val="1032"/>
              </a:spcAft>
              <a:buSzPct val="75000"/>
              <a:buFont typeface="Symbol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Hands-on training </a:t>
            </a:r>
          </a:p>
          <a:p>
            <a:pPr marL="1566743" lvl="1" indent="-519848">
              <a:spcAft>
                <a:spcPts val="1032"/>
              </a:spcAft>
              <a:buSzPct val="75000"/>
              <a:buFont typeface="Symbol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Using and contributing to MAGMA</a:t>
            </a:r>
          </a:p>
          <a:p>
            <a:pPr marL="1566743" lvl="1" indent="-519848">
              <a:spcAft>
                <a:spcPts val="1032"/>
              </a:spcAft>
              <a:buSzPct val="75000"/>
              <a:buFont typeface="Symbol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Examples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611040" y="-152400"/>
            <a:ext cx="8228160" cy="1062832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Challenges of using </a:t>
            </a:r>
            <a:r>
              <a:rPr lang="en-US" dirty="0" err="1"/>
              <a:t>GPUs</a:t>
            </a:r>
            <a:endParaRPr lang="en-US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066800"/>
            <a:ext cx="8228160" cy="4674731"/>
          </a:xfrm>
          <a:ln/>
        </p:spPr>
        <p:txBody>
          <a:bodyPr/>
          <a:lstStyle/>
          <a:p>
            <a:pPr>
              <a:buSzPct val="33000"/>
              <a:buBlip>
                <a:blip r:embed="rId3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b="1" dirty="0" smtClean="0">
                <a:solidFill>
                  <a:srgbClr val="800000"/>
                </a:solidFill>
              </a:rPr>
              <a:t>High </a:t>
            </a:r>
            <a:r>
              <a:rPr lang="en-US" dirty="0" smtClean="0">
                <a:solidFill>
                  <a:srgbClr val="800000"/>
                </a:solidFill>
              </a:rPr>
              <a:t>levels of </a:t>
            </a:r>
            <a:r>
              <a:rPr lang="en-US" b="1" dirty="0" smtClean="0">
                <a:solidFill>
                  <a:srgbClr val="800000"/>
                </a:solidFill>
              </a:rPr>
              <a:t>parallelism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Many GPU </a:t>
            </a:r>
            <a:r>
              <a:rPr lang="en-US" sz="2400" dirty="0" smtClean="0"/>
              <a:t>cores </a:t>
            </a:r>
            <a:r>
              <a:rPr lang="en-US" dirty="0"/>
              <a:t/>
            </a:r>
            <a:br>
              <a:rPr lang="en-US" dirty="0"/>
            </a:br>
            <a:r>
              <a:rPr lang="en-US" sz="1600" dirty="0"/>
              <a:t>[ e.g.</a:t>
            </a:r>
            <a:r>
              <a:rPr lang="en-US" sz="1600" dirty="0" smtClean="0"/>
              <a:t> Tesla C2050 (Fermi) has 448 CUDA cores </a:t>
            </a:r>
            <a:r>
              <a:rPr lang="en-US" sz="1600" dirty="0"/>
              <a:t>]</a:t>
            </a:r>
            <a:br>
              <a:rPr lang="en-US" sz="1600" dirty="0"/>
            </a:br>
            <a:endParaRPr lang="en-US" sz="1600" dirty="0"/>
          </a:p>
          <a:p>
            <a:pPr>
              <a:buSzPct val="33000"/>
              <a:buBlip>
                <a:blip r:embed="rId3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b="1" dirty="0">
                <a:solidFill>
                  <a:srgbClr val="800000"/>
                </a:solidFill>
              </a:rPr>
              <a:t>Hybrid/heterogeneous architectures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Match algorithmic requirements to architectural strengths</a:t>
            </a:r>
            <a:br>
              <a:rPr lang="en-US" sz="2400" dirty="0"/>
            </a:br>
            <a:r>
              <a:rPr lang="en-US" sz="1600" dirty="0"/>
              <a:t>[ e.g. small, non-parallelizable tasks to run on CPU, large and parallelizable on GPU ]</a:t>
            </a:r>
            <a:br>
              <a:rPr lang="en-US" sz="1600" dirty="0"/>
            </a:br>
            <a:endParaRPr lang="en-US" sz="1600" dirty="0"/>
          </a:p>
          <a:p>
            <a:pPr>
              <a:buSzPct val="33000"/>
              <a:buBlip>
                <a:blip r:embed="rId3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b="1" dirty="0">
                <a:solidFill>
                  <a:srgbClr val="800000"/>
                </a:solidFill>
              </a:rPr>
              <a:t>Compute </a:t>
            </a:r>
            <a:r>
              <a:rPr lang="en-US" sz="2400" i="1" dirty="0" err="1">
                <a:solidFill>
                  <a:srgbClr val="800000"/>
                </a:solidFill>
              </a:rPr>
              <a:t>vs</a:t>
            </a:r>
            <a:r>
              <a:rPr lang="en-US" b="1" dirty="0">
                <a:solidFill>
                  <a:srgbClr val="800000"/>
                </a:solidFill>
              </a:rPr>
              <a:t> communication gap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/>
              <a:t>Exponentially growing gap; persistent challenge</a:t>
            </a:r>
            <a:br>
              <a:rPr lang="en-US" sz="2400" dirty="0"/>
            </a:br>
            <a:r>
              <a:rPr lang="en-US" sz="1600" dirty="0"/>
              <a:t>[ Processor speed improves 59%, memory bandwidth 23%, latency 5.5% ]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1600" dirty="0"/>
              <a:t>[ on all levels, e.g. a GPU Tesla C1070 (4 </a:t>
            </a:r>
            <a:r>
              <a:rPr lang="en-US" sz="1600" dirty="0" err="1"/>
              <a:t>x</a:t>
            </a:r>
            <a:r>
              <a:rPr lang="en-US" sz="1600" dirty="0"/>
              <a:t> C1060) has compute power of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smtClean="0"/>
              <a:t>  O</a:t>
            </a:r>
            <a:r>
              <a:rPr lang="en-US" sz="1600" dirty="0"/>
              <a:t>(1,000)</a:t>
            </a:r>
            <a:r>
              <a:rPr lang="en-US" sz="1600" dirty="0" smtClean="0"/>
              <a:t> </a:t>
            </a:r>
            <a:r>
              <a:rPr lang="en-US" sz="1600" dirty="0" err="1" smtClean="0"/>
              <a:t>Gflop</a:t>
            </a:r>
            <a:r>
              <a:rPr lang="en-US" sz="1600" dirty="0" err="1"/>
              <a:t>/s</a:t>
            </a:r>
            <a:r>
              <a:rPr lang="en-US" sz="1600" dirty="0"/>
              <a:t> but </a:t>
            </a:r>
            <a:r>
              <a:rPr lang="en-US" sz="1600" dirty="0" err="1"/>
              <a:t>GPUs</a:t>
            </a:r>
            <a:r>
              <a:rPr lang="en-US" sz="1600" dirty="0"/>
              <a:t> communicate through the CPU using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smtClean="0"/>
              <a:t>  O</a:t>
            </a:r>
            <a:r>
              <a:rPr lang="en-US" sz="1600" dirty="0"/>
              <a:t>(1) GB/</a:t>
            </a:r>
            <a:r>
              <a:rPr lang="en-US" sz="1600" dirty="0" err="1"/>
              <a:t>s</a:t>
            </a:r>
            <a:r>
              <a:rPr lang="en-US" sz="1600" dirty="0"/>
              <a:t> connection ]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76200" y="-1921"/>
            <a:ext cx="8228160" cy="114492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0802" rIns="0" bIns="0" anchor="ctr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b="1" dirty="0">
                <a:solidFill>
                  <a:srgbClr val="800000"/>
                </a:solidFill>
                <a:ea typeface="DejaVu Sans" charset="0"/>
                <a:cs typeface="DejaVu Sans" charset="0"/>
              </a:rPr>
              <a:t>M</a:t>
            </a:r>
            <a:r>
              <a:rPr lang="en-US" sz="24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atrix </a:t>
            </a:r>
            <a:r>
              <a:rPr lang="en-US" sz="2400" b="1" dirty="0">
                <a:solidFill>
                  <a:srgbClr val="800000"/>
                </a:solidFill>
                <a:ea typeface="DejaVu Sans" charset="0"/>
                <a:cs typeface="DejaVu Sans" charset="0"/>
              </a:rPr>
              <a:t>A</a:t>
            </a:r>
            <a:r>
              <a:rPr lang="en-US" sz="24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lgebra on </a:t>
            </a:r>
            <a:r>
              <a:rPr lang="en-US" sz="2400" b="1" dirty="0">
                <a:solidFill>
                  <a:srgbClr val="800000"/>
                </a:solidFill>
                <a:ea typeface="DejaVu Sans" charset="0"/>
                <a:cs typeface="DejaVu Sans" charset="0"/>
              </a:rPr>
              <a:t>G</a:t>
            </a:r>
            <a:r>
              <a:rPr lang="en-US" sz="24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PU and </a:t>
            </a:r>
            <a:r>
              <a:rPr lang="en-US" sz="2400" b="1" dirty="0" err="1">
                <a:solidFill>
                  <a:srgbClr val="800000"/>
                </a:solidFill>
                <a:ea typeface="DejaVu Sans" charset="0"/>
                <a:cs typeface="DejaVu Sans" charset="0"/>
              </a:rPr>
              <a:t>M</a:t>
            </a:r>
            <a:r>
              <a:rPr lang="en-US" sz="24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ulticore</a:t>
            </a:r>
            <a:r>
              <a:rPr lang="en-US" sz="24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</a:t>
            </a:r>
            <a:r>
              <a:rPr lang="en-US" sz="2400" b="1" dirty="0">
                <a:solidFill>
                  <a:srgbClr val="800000"/>
                </a:solidFill>
                <a:ea typeface="DejaVu Sans" charset="0"/>
                <a:cs typeface="DejaVu Sans" charset="0"/>
              </a:rPr>
              <a:t>A</a:t>
            </a:r>
            <a:r>
              <a:rPr lang="en-US" sz="24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rchitectures (</a:t>
            </a:r>
            <a:r>
              <a:rPr lang="en-US" sz="2400" b="1" dirty="0">
                <a:solidFill>
                  <a:srgbClr val="800000"/>
                </a:solidFill>
                <a:ea typeface="DejaVu Sans" charset="0"/>
                <a:cs typeface="DejaVu Sans" charset="0"/>
              </a:rPr>
              <a:t>MAGMA</a:t>
            </a:r>
            <a:r>
              <a:rPr lang="en-US" sz="24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)</a:t>
            </a: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414720" y="1451673"/>
            <a:ext cx="8458560" cy="452639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16001" rIns="0" bIns="0">
            <a:prstTxWarp prst="textNoShape">
              <a:avLst/>
            </a:prstTxWarp>
          </a:bodyPr>
          <a:lstStyle/>
          <a:p>
            <a:pPr marL="391686" indent="-293764">
              <a:spcAft>
                <a:spcPts val="1293"/>
              </a:spcAft>
              <a:buSzPct val="52000"/>
              <a:buBlip>
                <a:blip r:embed="rId3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800" b="1" dirty="0">
                <a:solidFill>
                  <a:srgbClr val="800000"/>
                </a:solidFill>
                <a:ea typeface="DejaVu Sans" charset="0"/>
                <a:cs typeface="DejaVu Sans" charset="0"/>
              </a:rPr>
              <a:t>MAGMA</a:t>
            </a:r>
            <a:r>
              <a:rPr lang="en-US" sz="18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:</a:t>
            </a:r>
            <a:r>
              <a:rPr lang="en-US" sz="13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a new generation linear algebra (LA) libraries </a:t>
            </a:r>
            <a:r>
              <a:rPr lang="en-US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to achieve the fastest possible</a:t>
            </a:r>
            <a:r>
              <a:rPr lang="en-US" sz="160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 </a:t>
            </a:r>
            <a:br>
              <a:rPr lang="en-US" sz="160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sz="160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                time to  </a:t>
            </a:r>
            <a:r>
              <a:rPr lang="en-US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an accurate solution </a:t>
            </a:r>
            <a:r>
              <a:rPr lang="en-US" sz="16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on hybrid/heterogeneous architectures</a:t>
            </a:r>
            <a:r>
              <a:rPr lang="en-US" sz="1300" dirty="0">
                <a:solidFill>
                  <a:srgbClr val="000000"/>
                </a:solidFill>
                <a:ea typeface="DejaVu Sans" charset="0"/>
                <a:cs typeface="DejaVu Sans" charset="0"/>
              </a:rPr>
              <a:t/>
            </a:r>
            <a:br>
              <a:rPr lang="en-US" sz="1300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sz="1300" b="1" u="sng" dirty="0">
                <a:solidFill>
                  <a:srgbClr val="000000"/>
                </a:solidFill>
                <a:ea typeface="DejaVu Sans" charset="0"/>
                <a:cs typeface="DejaVu Sans" charset="0"/>
              </a:rPr>
              <a:t>Homepage</a:t>
            </a:r>
            <a:r>
              <a:rPr lang="en-US" sz="13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:</a:t>
            </a:r>
            <a:r>
              <a:rPr lang="en-US" sz="1300" dirty="0">
                <a:solidFill>
                  <a:srgbClr val="800000"/>
                </a:solidFill>
                <a:ea typeface="DejaVu Sans" charset="0"/>
                <a:cs typeface="DejaVu Sans" charset="0"/>
              </a:rPr>
              <a:t> </a:t>
            </a:r>
            <a:r>
              <a:rPr lang="en-US" sz="1300" b="1" dirty="0">
                <a:solidFill>
                  <a:srgbClr val="800000"/>
                </a:solidFill>
                <a:ea typeface="DejaVu Sans" charset="0"/>
                <a:cs typeface="DejaVu Sans" charset="0"/>
                <a:hlinkClick r:id="rId4"/>
              </a:rPr>
              <a:t>http://icl.cs.utk.edu/magma/</a:t>
            </a:r>
            <a:r>
              <a:rPr lang="en-US" sz="1300" b="1" dirty="0">
                <a:solidFill>
                  <a:srgbClr val="800000"/>
                </a:solidFill>
                <a:ea typeface="DejaVu Sans" charset="0"/>
                <a:cs typeface="DejaVu Sans" charset="0"/>
              </a:rPr>
              <a:t/>
            </a:r>
            <a:br>
              <a:rPr lang="en-US" sz="1300" b="1" dirty="0">
                <a:solidFill>
                  <a:srgbClr val="800000"/>
                </a:solidFill>
                <a:ea typeface="DejaVu Sans" charset="0"/>
                <a:cs typeface="DejaVu Sans" charset="0"/>
              </a:rPr>
            </a:br>
            <a:endParaRPr lang="en-US" sz="1300" b="1" dirty="0">
              <a:solidFill>
                <a:srgbClr val="800000"/>
              </a:solidFill>
              <a:ea typeface="DejaVu Sans" charset="0"/>
              <a:cs typeface="DejaVu Sans" charset="0"/>
            </a:endParaRPr>
          </a:p>
          <a:p>
            <a:pPr marL="391686" indent="-293764">
              <a:spcAft>
                <a:spcPts val="1293"/>
              </a:spcAft>
              <a:buSzPct val="52000"/>
              <a:buBlip>
                <a:blip r:embed="rId3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800" b="1" dirty="0">
                <a:solidFill>
                  <a:srgbClr val="800000"/>
                </a:solidFill>
                <a:ea typeface="DejaVu Sans" charset="0"/>
                <a:cs typeface="DejaVu Sans" charset="0"/>
              </a:rPr>
              <a:t>MAGMA</a:t>
            </a:r>
            <a:r>
              <a:rPr lang="en-US" sz="18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&amp; </a:t>
            </a:r>
            <a:r>
              <a:rPr lang="en-US" sz="1800" b="1" dirty="0">
                <a:solidFill>
                  <a:srgbClr val="800000"/>
                </a:solidFill>
                <a:ea typeface="DejaVu Sans" charset="0"/>
                <a:cs typeface="DejaVu Sans" charset="0"/>
              </a:rPr>
              <a:t>LAPACK</a:t>
            </a:r>
          </a:p>
          <a:p>
            <a:pPr marL="783372" lvl="1" indent="-260644">
              <a:spcAft>
                <a:spcPts val="1032"/>
              </a:spcAft>
              <a:buSzPct val="75000"/>
              <a:buFont typeface="Symbol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6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MAGMA</a:t>
            </a:r>
            <a:r>
              <a:rPr lang="en-US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uses </a:t>
            </a:r>
            <a:r>
              <a:rPr lang="en-US" sz="160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LAPACK </a:t>
            </a:r>
            <a:r>
              <a:rPr lang="en-US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and extends its functionality to hybrid systems </a:t>
            </a:r>
            <a:r>
              <a:rPr lang="en-US" sz="160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w</a:t>
            </a:r>
            <a:r>
              <a:rPr lang="en-US" sz="160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/ </a:t>
            </a:r>
            <a:r>
              <a:rPr lang="en-US" sz="1600" dirty="0" err="1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GPUs</a:t>
            </a:r>
            <a:r>
              <a:rPr lang="en-US" sz="160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); </a:t>
            </a:r>
            <a:endParaRPr lang="en-US" sz="1600" dirty="0">
              <a:solidFill>
                <a:srgbClr val="000000"/>
              </a:solidFill>
              <a:ea typeface="DejaVu Sans" charset="0"/>
              <a:cs typeface="DejaVu Sans" charset="0"/>
            </a:endParaRPr>
          </a:p>
          <a:p>
            <a:pPr marL="783372" lvl="1" indent="-260644">
              <a:spcAft>
                <a:spcPts val="1032"/>
              </a:spcAft>
              <a:buSzPct val="75000"/>
              <a:buFont typeface="Symbol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6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MAGMA</a:t>
            </a:r>
            <a:r>
              <a:rPr lang="en-US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is designed to be similar to LAPACK in</a:t>
            </a:r>
            <a:r>
              <a:rPr lang="en-US" sz="160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 </a:t>
            </a:r>
            <a:br>
              <a:rPr lang="en-US" sz="160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sz="160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functionality</a:t>
            </a:r>
            <a:r>
              <a:rPr lang="en-US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, data storage and interface</a:t>
            </a:r>
          </a:p>
          <a:p>
            <a:pPr marL="783372" lvl="1" indent="-260644">
              <a:spcAft>
                <a:spcPts val="1032"/>
              </a:spcAft>
              <a:buSzPct val="75000"/>
              <a:buFont typeface="Symbol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6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MAGMA</a:t>
            </a:r>
            <a:r>
              <a:rPr lang="en-US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leverages years of experience in developing open source LA software packages like</a:t>
            </a:r>
            <a:r>
              <a:rPr lang="en-US" sz="160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 LAPACK</a:t>
            </a:r>
            <a:r>
              <a:rPr lang="en-US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ScaLAPACK</a:t>
            </a:r>
            <a:r>
              <a:rPr lang="en-US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, BLAS, ATLAS, and PLASMA</a:t>
            </a:r>
            <a:r>
              <a:rPr lang="en-US" sz="1300" dirty="0">
                <a:solidFill>
                  <a:srgbClr val="000000"/>
                </a:solidFill>
                <a:ea typeface="DejaVu Sans" charset="0"/>
                <a:cs typeface="DejaVu Sans" charset="0"/>
              </a:rPr>
              <a:t/>
            </a:r>
            <a:br>
              <a:rPr lang="en-US" sz="1300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endParaRPr lang="en-US" sz="1300" dirty="0">
              <a:solidFill>
                <a:srgbClr val="000000"/>
              </a:solidFill>
              <a:ea typeface="DejaVu Sans" charset="0"/>
              <a:cs typeface="DejaVu Sans" charset="0"/>
            </a:endParaRPr>
          </a:p>
          <a:p>
            <a:pPr marL="391686" indent="-293764">
              <a:spcAft>
                <a:spcPts val="1293"/>
              </a:spcAft>
              <a:buSzPct val="52000"/>
              <a:buBlip>
                <a:blip r:embed="rId3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800" b="1" dirty="0">
                <a:solidFill>
                  <a:srgbClr val="800000"/>
                </a:solidFill>
                <a:ea typeface="DejaVu Sans" charset="0"/>
                <a:cs typeface="DejaVu Sans" charset="0"/>
              </a:rPr>
              <a:t>MAGMA developers/collaborators</a:t>
            </a:r>
          </a:p>
          <a:p>
            <a:pPr marL="783372" lvl="1" indent="-260644">
              <a:spcAft>
                <a:spcPts val="1032"/>
              </a:spcAft>
              <a:buSzPct val="75000"/>
              <a:buFont typeface="Symbol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60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U </a:t>
            </a:r>
            <a:r>
              <a:rPr lang="en-US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of Tennessee, </a:t>
            </a:r>
            <a:r>
              <a:rPr lang="en-US" sz="16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Knoxville</a:t>
            </a:r>
            <a:r>
              <a:rPr lang="en-US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;  </a:t>
            </a:r>
            <a:r>
              <a:rPr lang="en-US" sz="160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U </a:t>
            </a:r>
            <a:r>
              <a:rPr lang="en-US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of California, </a:t>
            </a:r>
            <a:r>
              <a:rPr lang="en-US" sz="16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Berkeley</a:t>
            </a:r>
            <a:r>
              <a:rPr lang="en-US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;  </a:t>
            </a:r>
            <a:r>
              <a:rPr lang="en-US" sz="160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U </a:t>
            </a:r>
            <a:r>
              <a:rPr lang="en-US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of Colorado, </a:t>
            </a:r>
            <a:r>
              <a:rPr lang="en-US" sz="16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Denver</a:t>
            </a:r>
          </a:p>
          <a:p>
            <a:pPr marL="783372" lvl="1" indent="-260644">
              <a:spcAft>
                <a:spcPts val="1032"/>
              </a:spcAft>
              <a:buSzPct val="75000"/>
              <a:buFont typeface="Symbol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INRIA Bordeaux - </a:t>
            </a:r>
            <a:r>
              <a:rPr lang="en-US" sz="16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Sud</a:t>
            </a:r>
            <a:r>
              <a:rPr lang="en-US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Ouest</a:t>
            </a:r>
            <a:r>
              <a:rPr lang="en-US" sz="160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 &amp; </a:t>
            </a:r>
            <a:r>
              <a:rPr lang="en-US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INRIA Paris – </a:t>
            </a:r>
            <a:r>
              <a:rPr lang="en-US" sz="16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Saclay</a:t>
            </a:r>
            <a:r>
              <a:rPr lang="en-US" sz="16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, France; KAUST, Saudi </a:t>
            </a:r>
            <a:r>
              <a:rPr lang="en-US" sz="160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Arabia</a:t>
            </a:r>
          </a:p>
          <a:p>
            <a:pPr marL="783372" lvl="1" indent="-260644">
              <a:spcAft>
                <a:spcPts val="1032"/>
              </a:spcAft>
              <a:buSzPct val="75000"/>
              <a:buFont typeface="Symbol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600" b="1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Community effort [</a:t>
            </a:r>
            <a:r>
              <a:rPr lang="en-US" sz="160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similarly to the development of LAPACK / </a:t>
            </a:r>
            <a:r>
              <a:rPr lang="en-US" sz="1600" dirty="0" err="1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ScaLAPACK</a:t>
            </a:r>
            <a:r>
              <a:rPr lang="en-US" sz="1600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]</a:t>
            </a:r>
            <a:endParaRPr lang="en-US" sz="1600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-114300"/>
            <a:ext cx="7772400" cy="1104900"/>
          </a:xfrm>
        </p:spPr>
        <p:txBody>
          <a:bodyPr/>
          <a:lstStyle/>
          <a:p>
            <a:r>
              <a:rPr lang="en-US" dirty="0" smtClean="0"/>
              <a:t>PLASMA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000" dirty="0" smtClean="0"/>
              <a:t>Parallel Linear Algebra Software for </a:t>
            </a:r>
            <a:r>
              <a:rPr lang="en-US" sz="2000" dirty="0" err="1" smtClean="0"/>
              <a:t>Multicore</a:t>
            </a:r>
            <a:r>
              <a:rPr lang="en-US" sz="2000" dirty="0" smtClean="0"/>
              <a:t> Architectures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/>
          </p:nvPr>
        </p:nvSpPr>
        <p:spPr>
          <a:xfrm>
            <a:off x="457200" y="1447800"/>
            <a:ext cx="8382000" cy="3733800"/>
          </a:xfrm>
        </p:spPr>
        <p:txBody>
          <a:bodyPr/>
          <a:lstStyle/>
          <a:p>
            <a:r>
              <a:rPr lang="en-US" dirty="0" err="1" smtClean="0"/>
              <a:t>Asychronicity</a:t>
            </a:r>
            <a:endParaRPr lang="en-US" dirty="0" smtClean="0"/>
          </a:p>
          <a:p>
            <a:pPr lvl="1"/>
            <a:r>
              <a:rPr lang="en-US" dirty="0" smtClean="0"/>
              <a:t>Avoid fork-join (Bulk sync design)</a:t>
            </a:r>
          </a:p>
          <a:p>
            <a:r>
              <a:rPr lang="en-US" dirty="0" smtClean="0"/>
              <a:t>Dynamic Scheduling</a:t>
            </a:r>
          </a:p>
          <a:p>
            <a:pPr lvl="1"/>
            <a:r>
              <a:rPr lang="en-US" dirty="0" smtClean="0"/>
              <a:t>Out of order execution</a:t>
            </a:r>
          </a:p>
          <a:p>
            <a:r>
              <a:rPr lang="en-US" dirty="0" smtClean="0"/>
              <a:t>Fine Granularity</a:t>
            </a:r>
          </a:p>
          <a:p>
            <a:pPr lvl="1"/>
            <a:r>
              <a:rPr lang="en-US" dirty="0" smtClean="0"/>
              <a:t>Independent block operations</a:t>
            </a:r>
          </a:p>
          <a:p>
            <a:r>
              <a:rPr lang="en-US" dirty="0" smtClean="0"/>
              <a:t>Locality of Reference</a:t>
            </a:r>
          </a:p>
          <a:p>
            <a:pPr lvl="1"/>
            <a:r>
              <a:rPr lang="en-US" dirty="0" smtClean="0"/>
              <a:t>Data storage – Block Data Layout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09600" y="-114300"/>
            <a:ext cx="7772400" cy="1104900"/>
          </a:xfrm>
        </p:spPr>
        <p:txBody>
          <a:bodyPr/>
          <a:lstStyle/>
          <a:p>
            <a:r>
              <a:rPr lang="en-US" dirty="0" smtClean="0"/>
              <a:t>PLASMA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000" dirty="0" smtClean="0"/>
              <a:t> Parallel Linear Algebra Software for </a:t>
            </a:r>
            <a:r>
              <a:rPr lang="en-US" sz="2000" dirty="0" err="1" smtClean="0"/>
              <a:t>Multicore</a:t>
            </a:r>
            <a:r>
              <a:rPr lang="en-US" sz="2000" dirty="0" smtClean="0"/>
              <a:t> Architectures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LAPACK  LU </a:t>
            </a:r>
            <a:endParaRPr lang="en-US" sz="3600" dirty="0"/>
          </a:p>
        </p:txBody>
      </p:sp>
      <p:pic>
        <p:nvPicPr>
          <p:cNvPr id="3" name="Picture 2" descr="slide9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09600" y="1066800"/>
            <a:ext cx="8001000" cy="3657600"/>
          </a:xfrm>
          <a:prstGeom prst="rect">
            <a:avLst/>
          </a:prstGeom>
        </p:spPr>
      </p:pic>
      <p:pic>
        <p:nvPicPr>
          <p:cNvPr id="4" name="Picture 3" descr="slide1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" y="4724400"/>
            <a:ext cx="2743200" cy="205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5200" y="46482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  <a:buFont typeface="Wingdings" charset="2"/>
              <a:buChar char="Ø"/>
            </a:pP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fork join</a:t>
            </a:r>
          </a:p>
          <a:p>
            <a:pPr>
              <a:buClr>
                <a:schemeClr val="accent2"/>
              </a:buClr>
              <a:buFont typeface="Wingdings" charset="2"/>
              <a:buChar char="Ø"/>
            </a:pP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 bulk synchronous processing</a:t>
            </a:r>
          </a:p>
        </p:txBody>
      </p:sp>
      <p:pic>
        <p:nvPicPr>
          <p:cNvPr id="6" name="Picture 5" descr="slide19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3683000" y="5638800"/>
            <a:ext cx="44704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Paralle</a:t>
            </a:r>
            <a:r>
              <a:rPr lang="en-US" dirty="0" smtClean="0"/>
              <a:t>l tasks in </a:t>
            </a:r>
            <a:r>
              <a:rPr lang="en-US" sz="3600" dirty="0" smtClean="0"/>
              <a:t>LU 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2133600"/>
            <a:ext cx="9525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  <a:buFont typeface="Wingdings" charset="2"/>
              <a:buChar char="Ø"/>
            </a:pP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smtClean="0">
                <a:solidFill>
                  <a:srgbClr val="000090"/>
                </a:solidFill>
                <a:latin typeface="Comic Sans MS"/>
                <a:cs typeface="Comic Sans MS"/>
              </a:rPr>
              <a:t>Idea: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mic Sans MS"/>
                <a:cs typeface="Comic Sans MS"/>
              </a:rPr>
              <a:t>break into smaller tasks and remove dependencies</a:t>
            </a:r>
          </a:p>
          <a:p>
            <a:pPr marL="0" indent="0" eaLnBrk="1" hangingPunct="1">
              <a:buClr>
                <a:schemeClr val="accent2"/>
              </a:buClr>
              <a:buFont typeface="Wingdings" charset="2"/>
              <a:buChar char="Ø"/>
            </a:pPr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solidFill>
                  <a:srgbClr val="000090"/>
                </a:solidFill>
                <a:latin typeface="+mn-lt"/>
              </a:rPr>
              <a:t>Objectives:</a:t>
            </a:r>
            <a:r>
              <a:rPr lang="en-US" sz="2400" dirty="0" smtClean="0"/>
              <a:t> </a:t>
            </a:r>
            <a:r>
              <a:rPr lang="en-US" dirty="0" smtClean="0"/>
              <a:t>high utilization of each core, scaling to large number of cores</a:t>
            </a:r>
          </a:p>
          <a:p>
            <a:pPr marL="0" indent="0" eaLnBrk="1" hangingPunct="1">
              <a:buClr>
                <a:schemeClr val="accent2"/>
              </a:buClr>
              <a:buFont typeface="Wingdings" charset="2"/>
              <a:buChar char="Ø"/>
            </a:pPr>
            <a:r>
              <a:rPr lang="en-US" sz="2400" dirty="0" smtClean="0">
                <a:solidFill>
                  <a:srgbClr val="224890"/>
                </a:solidFill>
                <a:latin typeface="+mn-lt"/>
              </a:rPr>
              <a:t> </a:t>
            </a:r>
            <a:r>
              <a:rPr lang="en-US" sz="2400" dirty="0" smtClean="0">
                <a:solidFill>
                  <a:srgbClr val="000090"/>
                </a:solidFill>
                <a:latin typeface="+mn-lt"/>
              </a:rPr>
              <a:t>Methodology:</a:t>
            </a:r>
            <a:r>
              <a:rPr lang="en-US" sz="2400" dirty="0" smtClean="0">
                <a:solidFill>
                  <a:srgbClr val="224890"/>
                </a:solidFill>
              </a:rPr>
              <a:t> </a:t>
            </a:r>
            <a:r>
              <a:rPr lang="en-US" dirty="0" smtClean="0">
                <a:latin typeface="+mn-lt"/>
              </a:rPr>
              <a:t>Arbitrary DAG scheduling, Fine granularity / block data layout</a:t>
            </a:r>
          </a:p>
        </p:txBody>
      </p:sp>
      <p:pic>
        <p:nvPicPr>
          <p:cNvPr id="6" name="Picture 5" descr="slide1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09600" y="1066801"/>
            <a:ext cx="3962400" cy="914400"/>
          </a:xfrm>
          <a:prstGeom prst="rect">
            <a:avLst/>
          </a:prstGeom>
        </p:spPr>
      </p:pic>
      <p:pic>
        <p:nvPicPr>
          <p:cNvPr id="7" name="Picture 6" descr="slide11_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52400" y="3505200"/>
            <a:ext cx="9144000" cy="3488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14851" y="404513"/>
            <a:ext cx="7422658" cy="981771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dirty="0"/>
              <a:t>PLASMA Scheduling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Dynamic Scheduling: Tile LU Trace</a:t>
            </a:r>
          </a:p>
        </p:txBody>
      </p:sp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3733800" y="4495800"/>
            <a:ext cx="5029200" cy="33973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1400" dirty="0">
                <a:solidFill>
                  <a:srgbClr val="000000"/>
                </a:solidFill>
                <a:latin typeface="+mn-lt"/>
                <a:ea typeface="SimSun" charset="-122"/>
                <a:cs typeface="SimSun" charset="-122"/>
              </a:rPr>
              <a:t>8-socket, 6-core (48 cores total) AMD Istanbul 2.8 GHz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103713" y="1969300"/>
            <a:ext cx="3422518" cy="393859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 marL="391686" lvl="1" indent="-195843">
              <a:buClr>
                <a:srgbClr val="0066CC"/>
              </a:buClr>
              <a:buSzPct val="6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>
                <a:solidFill>
                  <a:srgbClr val="000090"/>
                </a:solidFill>
                <a:latin typeface="+mn-lt"/>
                <a:ea typeface="SimSun" charset="-122"/>
                <a:cs typeface="SimSun" charset="-122"/>
              </a:rPr>
              <a:t>Regular trace</a:t>
            </a:r>
          </a:p>
          <a:p>
            <a:pPr marL="391686" lvl="1" indent="-195843">
              <a:lnSpc>
                <a:spcPct val="156000"/>
              </a:lnSpc>
              <a:buClr>
                <a:srgbClr val="0066CC"/>
              </a:buClr>
              <a:buSzPct val="6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>
                <a:solidFill>
                  <a:srgbClr val="000090"/>
                </a:solidFill>
                <a:latin typeface="+mn-lt"/>
                <a:ea typeface="SimSun" charset="-122"/>
                <a:cs typeface="SimSun" charset="-122"/>
              </a:rPr>
              <a:t>Factorization steps pipelined</a:t>
            </a:r>
          </a:p>
          <a:p>
            <a:pPr marL="391686" lvl="1" indent="-195843">
              <a:lnSpc>
                <a:spcPct val="156000"/>
              </a:lnSpc>
              <a:buClr>
                <a:srgbClr val="0066CC"/>
              </a:buClr>
              <a:buSzPct val="6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>
                <a:solidFill>
                  <a:srgbClr val="000090"/>
                </a:solidFill>
                <a:latin typeface="+mn-lt"/>
                <a:ea typeface="SimSun" charset="-122"/>
                <a:cs typeface="SimSun" charset="-122"/>
              </a:rPr>
              <a:t>Stalling only due to natural load imbalance</a:t>
            </a: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1295401"/>
            <a:ext cx="4978208" cy="3124200"/>
          </a:xfrm>
          <a:prstGeom prst="rect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>
            <a:outerShdw blurRad="63500" dist="155281" dir="2700000" algn="ctr" rotWithShape="0">
              <a:srgbClr val="808080"/>
            </a:outerShdw>
          </a:effectLst>
        </p:spPr>
      </p:pic>
      <p:pic>
        <p:nvPicPr>
          <p:cNvPr id="6" name="Picture 5" descr="slide1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04800" y="5029200"/>
            <a:ext cx="8534400" cy="13899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90800" y="6324600"/>
            <a:ext cx="3962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1400" dirty="0" smtClean="0">
                <a:latin typeface="+mn-lt"/>
              </a:rPr>
              <a:t>quad-socket quad-core Intel Xeon 2.4 GHz</a:t>
            </a:r>
            <a:endParaRPr lang="en-US" sz="1400" dirty="0">
              <a:latin typeface="+mn-lt"/>
              <a:ea typeface="SimSun" charset="-122"/>
              <a:cs typeface="SimSun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66800"/>
            <a:ext cx="2167674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Pipelining: </a:t>
            </a:r>
            <a:r>
              <a:rPr lang="en-US" dirty="0" err="1" smtClean="0"/>
              <a:t>Cholesky</a:t>
            </a:r>
            <a:r>
              <a:rPr lang="en-US" dirty="0" smtClean="0"/>
              <a:t> Inversion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B352945-7DF3-3E47-9E6A-E181EB53FD8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057400" y="5029200"/>
            <a:ext cx="39668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 cores</a:t>
            </a:r>
          </a:p>
          <a:p>
            <a:r>
              <a:rPr lang="en-US" dirty="0" smtClean="0"/>
              <a:t>POTRF, TRTRI and LAUUM.</a:t>
            </a:r>
          </a:p>
          <a:p>
            <a:r>
              <a:rPr lang="en-US" dirty="0" smtClean="0"/>
              <a:t>The matrix is 4000 </a:t>
            </a:r>
            <a:r>
              <a:rPr lang="en-US" dirty="0" err="1" smtClean="0"/>
              <a:t>x</a:t>
            </a:r>
            <a:r>
              <a:rPr lang="en-US" dirty="0" smtClean="0"/>
              <a:t> 4000,tile size is 200 </a:t>
            </a:r>
            <a:r>
              <a:rPr lang="en-US" dirty="0" err="1" smtClean="0"/>
              <a:t>x</a:t>
            </a:r>
            <a:r>
              <a:rPr lang="en-US" dirty="0" smtClean="0"/>
              <a:t> 200,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2999"/>
            <a:ext cx="5257800" cy="18201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3124200"/>
            <a:ext cx="3468757" cy="1752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552" y="2971800"/>
            <a:ext cx="2624447" cy="3886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Big </a:t>
            </a:r>
            <a:r>
              <a:rPr lang="en-US" sz="4000" dirty="0" err="1" smtClean="0"/>
              <a:t>DAGs</a:t>
            </a:r>
            <a:r>
              <a:rPr lang="en-US" sz="4000" dirty="0" smtClean="0"/>
              <a:t>: No Global Critical Path</a:t>
            </a:r>
            <a:endParaRPr lang="en-US" sz="4000" dirty="0"/>
          </a:p>
        </p:txBody>
      </p:sp>
      <p:pic>
        <p:nvPicPr>
          <p:cNvPr id="33795" name="Content Placeholder 4" descr="dag-tileLU-bb-20-dgetrf-red-dgessm-blue-dtstrf-purple-dssssm-green.pdf"/>
          <p:cNvPicPr>
            <a:picLocks noGrp="1" noChangeAspect="1"/>
          </p:cNvPicPr>
          <p:nvPr>
            <p:ph idx="1"/>
          </p:nvPr>
        </p:nvPicPr>
        <p:blipFill>
          <a:blip r:embed="rId2"/>
          <a:srcRect l="3999" t="24706" r="3999" b="23529"/>
          <a:stretch>
            <a:fillRect/>
          </a:stretch>
        </p:blipFill>
        <p:spPr>
          <a:xfrm>
            <a:off x="228600" y="2819400"/>
            <a:ext cx="8746183" cy="4483155"/>
          </a:xfrm>
        </p:spPr>
      </p:pic>
      <p:sp>
        <p:nvSpPr>
          <p:cNvPr id="33797" name="Text Placeholder 5"/>
          <p:cNvSpPr>
            <a:spLocks noGrp="1"/>
          </p:cNvSpPr>
          <p:nvPr>
            <p:ph type="body" idx="4294967295"/>
          </p:nvPr>
        </p:nvSpPr>
        <p:spPr>
          <a:xfrm>
            <a:off x="452783" y="1219200"/>
            <a:ext cx="8310217" cy="2745410"/>
          </a:xfrm>
        </p:spPr>
        <p:txBody>
          <a:bodyPr/>
          <a:lstStyle/>
          <a:p>
            <a:r>
              <a:rPr lang="en-US" sz="2800" dirty="0" err="1" smtClean="0"/>
              <a:t>DAGs</a:t>
            </a:r>
            <a:r>
              <a:rPr lang="en-US" sz="2800" dirty="0" smtClean="0"/>
              <a:t> get very big, very fast</a:t>
            </a:r>
          </a:p>
          <a:p>
            <a:pPr lvl="1"/>
            <a:r>
              <a:rPr lang="en-US" sz="2400" dirty="0" smtClean="0"/>
              <a:t>So windows of active tasks are used; this means no global critical path </a:t>
            </a:r>
          </a:p>
          <a:p>
            <a:pPr lvl="1"/>
            <a:r>
              <a:rPr lang="en-US" sz="2400" dirty="0" smtClean="0"/>
              <a:t>Matrix of </a:t>
            </a:r>
            <a:r>
              <a:rPr lang="en-US" sz="2400" dirty="0" err="1" smtClean="0"/>
              <a:t>NBxNB</a:t>
            </a:r>
            <a:r>
              <a:rPr lang="en-US" sz="2400" dirty="0" smtClean="0"/>
              <a:t> tiles; NB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 operation</a:t>
            </a:r>
          </a:p>
          <a:p>
            <a:pPr lvl="2"/>
            <a:r>
              <a:rPr lang="en-US" sz="2000" dirty="0" smtClean="0"/>
              <a:t>NB=100 gives 1 million tasks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>
            <a:spLocks noChangeArrowheads="1"/>
          </p:cNvSpPr>
          <p:nvPr/>
        </p:nvSpPr>
        <p:spPr bwMode="auto">
          <a:xfrm>
            <a:off x="1676400" y="1371600"/>
            <a:ext cx="6858000" cy="5202905"/>
          </a:xfrm>
          <a:prstGeom prst="rect">
            <a:avLst/>
          </a:prstGeom>
          <a:solidFill>
            <a:srgbClr val="000000">
              <a:alpha val="5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72051" y="381000"/>
            <a:ext cx="8271949" cy="981771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dirty="0"/>
              <a:t>PLASMA </a:t>
            </a:r>
            <a:r>
              <a:rPr lang="en-US" dirty="0" smtClean="0"/>
              <a:t>Performance </a:t>
            </a:r>
            <a:r>
              <a:rPr lang="en-US" sz="3200" dirty="0" smtClean="0"/>
              <a:t>(QR, 48 cores)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2000" dirty="0"/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1524000" y="1524000"/>
          <a:ext cx="67818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8160" cy="1062832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Part I: Outline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56480" y="1604328"/>
            <a:ext cx="8667360" cy="44428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2401" rIns="0" bIns="0">
            <a:prstTxWarp prst="textNoShape">
              <a:avLst/>
            </a:prstTxWarp>
          </a:bodyPr>
          <a:lstStyle/>
          <a:p>
            <a:pPr marL="388806" indent="-293764">
              <a:spcAft>
                <a:spcPts val="1293"/>
              </a:spcAft>
              <a:buSzPct val="37000"/>
              <a:buBlip>
                <a:blip r:embed="rId3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5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Motivation</a:t>
            </a:r>
          </a:p>
          <a:p>
            <a:pPr marL="388806" indent="-293764">
              <a:spcAft>
                <a:spcPts val="1293"/>
              </a:spcAft>
              <a:buSzPct val="37000"/>
              <a:buBlip>
                <a:blip r:embed="rId3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5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MAGMA – LAPACK for </a:t>
            </a:r>
            <a:r>
              <a:rPr lang="en-US" sz="2500" b="1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GPUs</a:t>
            </a:r>
            <a:endParaRPr lang="en-US" sz="2500" b="1" dirty="0">
              <a:solidFill>
                <a:srgbClr val="000000"/>
              </a:solidFill>
              <a:ea typeface="DejaVu Sans" charset="0"/>
              <a:cs typeface="DejaVu Sans" charset="0"/>
            </a:endParaRPr>
          </a:p>
          <a:p>
            <a:pPr marL="1563863" lvl="1" indent="-518408">
              <a:spcAft>
                <a:spcPts val="1032"/>
              </a:spcAft>
              <a:buSzPct val="43000"/>
              <a:buBlip>
                <a:blip r:embed="rId4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Overview</a:t>
            </a:r>
          </a:p>
          <a:p>
            <a:pPr marL="1563863" lvl="1" indent="-518408">
              <a:spcAft>
                <a:spcPts val="1032"/>
              </a:spcAft>
              <a:buSzPct val="43000"/>
              <a:buBlip>
                <a:blip r:embed="rId4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Methodology</a:t>
            </a:r>
          </a:p>
          <a:p>
            <a:pPr marL="1563863" lvl="1" indent="-518408">
              <a:spcAft>
                <a:spcPts val="1032"/>
              </a:spcAft>
              <a:buSzPct val="43000"/>
              <a:buBlip>
                <a:blip r:embed="rId4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MAGMA with </a:t>
            </a:r>
            <a:r>
              <a:rPr lang="en-US" sz="2000" b="1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StarPU</a:t>
            </a:r>
            <a:r>
              <a:rPr lang="en-US" sz="20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 / PLASMA / Quark</a:t>
            </a:r>
          </a:p>
          <a:p>
            <a:pPr marL="388806" indent="-293764">
              <a:spcAft>
                <a:spcPts val="1293"/>
              </a:spcAft>
              <a:buSzPct val="37000"/>
              <a:buBlip>
                <a:blip r:embed="rId3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5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MAGMA BLAS</a:t>
            </a:r>
          </a:p>
          <a:p>
            <a:pPr marL="388806" indent="-293764">
              <a:spcAft>
                <a:spcPts val="1293"/>
              </a:spcAft>
              <a:buSzPct val="37000"/>
              <a:buBlip>
                <a:blip r:embed="rId3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5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Sparse iterative linear algebra</a:t>
            </a:r>
          </a:p>
          <a:p>
            <a:pPr marL="388806" indent="-293764">
              <a:spcAft>
                <a:spcPts val="1293"/>
              </a:spcAft>
              <a:buSzPct val="37000"/>
              <a:buBlip>
                <a:blip r:embed="rId3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5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Current &amp; future work directions</a:t>
            </a:r>
          </a:p>
          <a:p>
            <a:pPr marL="388806" indent="-293764">
              <a:spcAft>
                <a:spcPts val="1293"/>
              </a:spcAft>
              <a:buSzPct val="37000"/>
              <a:buBlip>
                <a:blip r:embed="rId3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5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Conclusions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609600" y="-114300"/>
            <a:ext cx="7772400" cy="1104900"/>
          </a:xfrm>
        </p:spPr>
        <p:txBody>
          <a:bodyPr/>
          <a:lstStyle/>
          <a:p>
            <a:r>
              <a:rPr lang="en-US" dirty="0" smtClean="0"/>
              <a:t>MAGMA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000" dirty="0" smtClean="0"/>
              <a:t>Matrix Algebra on GPU and </a:t>
            </a:r>
            <a:r>
              <a:rPr lang="en-US" sz="2000" dirty="0" err="1" smtClean="0"/>
              <a:t>Multicore</a:t>
            </a:r>
            <a:r>
              <a:rPr lang="en-US" sz="2000" dirty="0" smtClean="0"/>
              <a:t> Architectures 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>
            <a:stCxn id="74" idx="0"/>
          </p:cNvCxnSpPr>
          <p:nvPr/>
        </p:nvCxnSpPr>
        <p:spPr bwMode="auto">
          <a:xfrm rot="16200000" flipH="1">
            <a:off x="2857500" y="3924300"/>
            <a:ext cx="3886200" cy="15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>
            <a:outerShdw blurRad="63500" dist="107763" dir="18900000" algn="ctr" rotWithShape="0">
              <a:srgbClr val="868686">
                <a:alpha val="74998"/>
              </a:srgbClr>
            </a:outerShdw>
          </a:effectLst>
        </p:spPr>
      </p:cxnSp>
      <p:sp>
        <p:nvSpPr>
          <p:cNvPr id="67" name="TextBox 66"/>
          <p:cNvSpPr txBox="1"/>
          <p:nvPr/>
        </p:nvSpPr>
        <p:spPr>
          <a:xfrm>
            <a:off x="1600200" y="2614136"/>
            <a:ext cx="6400800" cy="73866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2"/>
                </a:solidFill>
              </a:rPr>
              <a:t>MAGNUM / Rectangular / PLASMA</a:t>
            </a:r>
            <a:r>
              <a:rPr lang="en-US" sz="1400" b="1" dirty="0" smtClean="0">
                <a:solidFill>
                  <a:schemeClr val="accent2"/>
                </a:solidFill>
              </a:rPr>
              <a:t> Tile Algorithms</a:t>
            </a:r>
          </a:p>
          <a:p>
            <a:pPr algn="ctr"/>
            <a:endParaRPr lang="en-US" sz="1400" b="1" dirty="0" smtClean="0">
              <a:solidFill>
                <a:schemeClr val="accent2"/>
              </a:solidFill>
            </a:endParaRPr>
          </a:p>
          <a:p>
            <a:pPr algn="ctr"/>
            <a:endParaRPr lang="en-US" sz="1400" b="1" dirty="0" smtClean="0">
              <a:solidFill>
                <a:schemeClr val="accent2"/>
              </a:solidFill>
            </a:endParaRPr>
          </a:p>
        </p:txBody>
      </p:sp>
      <p:sp>
        <p:nvSpPr>
          <p:cNvPr id="839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-533400"/>
            <a:ext cx="7422658" cy="1861526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dirty="0" smtClean="0"/>
              <a:t>MAGMA Software </a:t>
            </a:r>
            <a:r>
              <a:rPr lang="en-US" dirty="0"/>
              <a:t>Stack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83990" name="AutoShape 22"/>
          <p:cNvSpPr>
            <a:spLocks/>
          </p:cNvSpPr>
          <p:nvPr/>
        </p:nvSpPr>
        <p:spPr bwMode="auto">
          <a:xfrm>
            <a:off x="1295400" y="2514600"/>
            <a:ext cx="152400" cy="1295400"/>
          </a:xfrm>
          <a:prstGeom prst="leftBrace">
            <a:avLst>
              <a:gd name="adj1" fmla="val 75000"/>
              <a:gd name="adj2" fmla="val 50000"/>
            </a:avLst>
          </a:prstGeom>
          <a:noFill/>
          <a:ln w="18360">
            <a:solidFill>
              <a:srgbClr val="4B1F6F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996" name="Oval 28"/>
          <p:cNvSpPr>
            <a:spLocks noChangeArrowheads="1"/>
          </p:cNvSpPr>
          <p:nvPr/>
        </p:nvSpPr>
        <p:spPr bwMode="auto">
          <a:xfrm>
            <a:off x="1115488" y="2106153"/>
            <a:ext cx="207425" cy="207295"/>
          </a:xfrm>
          <a:prstGeom prst="ellipse">
            <a:avLst/>
          </a:prstGeom>
          <a:solidFill>
            <a:srgbClr val="FFFFFF"/>
          </a:solidFill>
          <a:ln w="18360">
            <a:noFill/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997" name="Oval 29"/>
          <p:cNvSpPr>
            <a:spLocks noChangeArrowheads="1"/>
          </p:cNvSpPr>
          <p:nvPr/>
        </p:nvSpPr>
        <p:spPr bwMode="auto">
          <a:xfrm>
            <a:off x="1115488" y="4075452"/>
            <a:ext cx="207425" cy="207295"/>
          </a:xfrm>
          <a:prstGeom prst="ellipse">
            <a:avLst/>
          </a:prstGeom>
          <a:solidFill>
            <a:srgbClr val="FFFFFF"/>
          </a:solidFill>
          <a:ln w="18360">
            <a:noFill/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AutoShape 22"/>
          <p:cNvSpPr>
            <a:spLocks/>
          </p:cNvSpPr>
          <p:nvPr/>
        </p:nvSpPr>
        <p:spPr bwMode="auto">
          <a:xfrm>
            <a:off x="1295400" y="1981200"/>
            <a:ext cx="152400" cy="457200"/>
          </a:xfrm>
          <a:prstGeom prst="leftBrace">
            <a:avLst>
              <a:gd name="adj1" fmla="val 75000"/>
              <a:gd name="adj2" fmla="val 50000"/>
            </a:avLst>
          </a:prstGeom>
          <a:noFill/>
          <a:ln w="18360">
            <a:solidFill>
              <a:srgbClr val="4B1F6F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AutoShape 22"/>
          <p:cNvSpPr>
            <a:spLocks/>
          </p:cNvSpPr>
          <p:nvPr/>
        </p:nvSpPr>
        <p:spPr bwMode="auto">
          <a:xfrm>
            <a:off x="1295400" y="3886200"/>
            <a:ext cx="152400" cy="1981200"/>
          </a:xfrm>
          <a:prstGeom prst="leftBrace">
            <a:avLst>
              <a:gd name="adj1" fmla="val 75000"/>
              <a:gd name="adj2" fmla="val 50000"/>
            </a:avLst>
          </a:prstGeom>
          <a:noFill/>
          <a:ln w="18360">
            <a:solidFill>
              <a:srgbClr val="4B1F6F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57200" y="4724400"/>
            <a:ext cx="906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single</a:t>
            </a:r>
            <a:endParaRPr lang="en-US" b="1" i="1" dirty="0"/>
          </a:p>
        </p:txBody>
      </p:sp>
      <p:sp>
        <p:nvSpPr>
          <p:cNvPr id="37" name="TextBox 36"/>
          <p:cNvSpPr txBox="1"/>
          <p:nvPr/>
        </p:nvSpPr>
        <p:spPr>
          <a:xfrm>
            <a:off x="457200" y="2971800"/>
            <a:ext cx="790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multi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7200" y="2057400"/>
            <a:ext cx="75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distr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438400" y="1524000"/>
            <a:ext cx="921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bg2"/>
                </a:solidFill>
              </a:rPr>
              <a:t>C P U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360660" y="1524000"/>
            <a:ext cx="936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bg2"/>
                </a:solidFill>
              </a:rPr>
              <a:t>G P U</a:t>
            </a:r>
            <a:endParaRPr lang="en-US" sz="2000" b="1" i="1" dirty="0">
              <a:solidFill>
                <a:schemeClr val="bg2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38600" y="1524000"/>
            <a:ext cx="1577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chemeClr val="accent2"/>
                </a:solidFill>
              </a:rPr>
              <a:t>H Y B R I D</a:t>
            </a:r>
            <a:endParaRPr lang="en-US" sz="2000" b="1" i="1" dirty="0">
              <a:solidFill>
                <a:schemeClr val="accent2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600200" y="5486400"/>
            <a:ext cx="3048000" cy="323165"/>
          </a:xfrm>
          <a:prstGeom prst="rect">
            <a:avLst/>
          </a:prstGeom>
          <a:solidFill>
            <a:srgbClr val="AECF00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 anchor="ctr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15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SimSun" charset="-122"/>
                <a:cs typeface="SimSun" charset="-122"/>
              </a:rPr>
              <a:t>BLAS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477000" y="5105400"/>
            <a:ext cx="1524000" cy="323165"/>
          </a:xfrm>
          <a:prstGeom prst="rect">
            <a:avLst/>
          </a:prstGeom>
          <a:solidFill>
            <a:srgbClr val="AECF00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 anchor="ctr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15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SimSun" charset="-122"/>
                <a:cs typeface="SimSun" charset="-122"/>
              </a:rPr>
              <a:t>BLAS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276600" y="4724400"/>
            <a:ext cx="4724400" cy="30777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/>
                </a:solidFill>
              </a:rPr>
              <a:t>MAGMA BLAS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600200" y="5105400"/>
            <a:ext cx="1600200" cy="323165"/>
          </a:xfrm>
          <a:prstGeom prst="rect">
            <a:avLst/>
          </a:prstGeom>
          <a:solidFill>
            <a:srgbClr val="AECF00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 anchor="ctr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15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SimSun" charset="-122"/>
                <a:cs typeface="SimSun" charset="-122"/>
              </a:rPr>
              <a:t>LAPACK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876800" y="5486400"/>
            <a:ext cx="3124200" cy="323165"/>
          </a:xfrm>
          <a:prstGeom prst="rect">
            <a:avLst/>
          </a:prstGeom>
          <a:solidFill>
            <a:srgbClr val="AECF00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 anchor="ctr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15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SimSun" charset="-122"/>
                <a:cs typeface="SimSun" charset="-122"/>
              </a:rPr>
              <a:t>CUDA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38200" y="6096000"/>
            <a:ext cx="5407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Linux, Windows, Mac OS X</a:t>
            </a:r>
            <a:r>
              <a:rPr lang="en-US" dirty="0" smtClean="0"/>
              <a:t>   |   </a:t>
            </a:r>
            <a:r>
              <a:rPr lang="en-US" b="1" i="1" dirty="0" smtClean="0"/>
              <a:t>C/C++, Fortran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</a:t>
            </a:r>
            <a:r>
              <a:rPr lang="en-US" dirty="0" smtClean="0"/>
              <a:t>|  </a:t>
            </a:r>
            <a:r>
              <a:rPr lang="en-US" b="1" i="1" dirty="0" smtClean="0"/>
              <a:t>Matlab, Python</a:t>
            </a:r>
            <a:endParaRPr lang="en-US" b="1" i="1" dirty="0"/>
          </a:p>
        </p:txBody>
      </p:sp>
      <p:sp>
        <p:nvSpPr>
          <p:cNvPr id="55" name="TextBox 54"/>
          <p:cNvSpPr txBox="1"/>
          <p:nvPr/>
        </p:nvSpPr>
        <p:spPr>
          <a:xfrm>
            <a:off x="3276600" y="4343400"/>
            <a:ext cx="4724400" cy="30777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/>
                </a:solidFill>
              </a:rPr>
              <a:t>MAGMA SPARSE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600200" y="3962400"/>
            <a:ext cx="6400800" cy="30777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/>
                </a:solidFill>
              </a:rPr>
              <a:t>MAGMA 1.0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953000" y="2971800"/>
            <a:ext cx="2971800" cy="323165"/>
          </a:xfrm>
          <a:prstGeom prst="rect">
            <a:avLst/>
          </a:prstGeom>
          <a:solidFill>
            <a:srgbClr val="AECF00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 anchor="ctr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15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SimSun" charset="-122"/>
                <a:cs typeface="SimSun" charset="-122"/>
              </a:rPr>
              <a:t>StarPU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676400" y="2971800"/>
            <a:ext cx="3048000" cy="323165"/>
          </a:xfrm>
          <a:prstGeom prst="rect">
            <a:avLst/>
          </a:prstGeom>
          <a:solidFill>
            <a:srgbClr val="AECF00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 anchor="ctr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15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SimSun" charset="-122"/>
                <a:cs typeface="SimSun" charset="-122"/>
              </a:rPr>
              <a:t>PLASMA / Quark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600200" y="3429000"/>
            <a:ext cx="6400800" cy="30777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/>
                </a:solidFill>
              </a:rPr>
              <a:t>LAPACK Algorithms and Tile Kernels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600200" y="2057400"/>
            <a:ext cx="6400800" cy="30777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/>
                </a:solidFill>
              </a:rPr>
              <a:t>Tile &amp; LAPACK Algorithms with </a:t>
            </a:r>
            <a:r>
              <a:rPr lang="en-US" sz="1400" b="1" dirty="0" err="1" smtClean="0">
                <a:solidFill>
                  <a:schemeClr val="accent2"/>
                </a:solidFill>
              </a:rPr>
              <a:t>DAGuE</a:t>
            </a:r>
            <a:endParaRPr lang="en-US" sz="1400" b="1" dirty="0" smtClean="0">
              <a:solidFill>
                <a:schemeClr val="accent2"/>
              </a:solidFill>
            </a:endParaRPr>
          </a:p>
        </p:txBody>
      </p:sp>
      <p:sp>
        <p:nvSpPr>
          <p:cNvPr id="74" name="Rounded Rectangle 73"/>
          <p:cNvSpPr/>
          <p:nvPr/>
        </p:nvSpPr>
        <p:spPr bwMode="auto">
          <a:xfrm>
            <a:off x="1524000" y="1981200"/>
            <a:ext cx="6553200" cy="3886200"/>
          </a:xfrm>
          <a:prstGeom prst="roundRect">
            <a:avLst>
              <a:gd name="adj" fmla="val 4559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18900000" algn="ctr" rotWithShape="0">
              <a:srgbClr val="868686">
                <a:alpha val="74998"/>
              </a:srgb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Falstaff Festival MT" pitchFamily="2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444307"/>
          </a:xfrm>
          <a:ln/>
        </p:spPr>
        <p:txBody>
          <a:bodyPr tIns="22401"/>
          <a:lstStyle/>
          <a:p>
            <a:pPr marL="391686" indent="-293764">
              <a:buSzPct val="28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500" dirty="0"/>
              <a:t>32 algorithms are developed </a:t>
            </a:r>
            <a:r>
              <a:rPr lang="en-US" sz="2200" dirty="0"/>
              <a:t>(total – 122 routines)</a:t>
            </a:r>
          </a:p>
          <a:p>
            <a:pPr marL="986415" lvl="1" indent="-519848">
              <a:buSzPct val="43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/>
              <a:t>Every algorithm is in 4 precisions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      (</a:t>
            </a:r>
            <a:r>
              <a:rPr lang="en-US" sz="2000" dirty="0" err="1"/>
              <a:t>s/c/d/z</a:t>
            </a:r>
            <a:r>
              <a:rPr lang="en-US" sz="2000" dirty="0"/>
              <a:t>, denoted by X)</a:t>
            </a:r>
          </a:p>
          <a:p>
            <a:pPr marL="986415" lvl="1" indent="-519848">
              <a:buSzPct val="43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/>
              <a:t>There are 3 mixed precision algorithms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      (</a:t>
            </a:r>
            <a:r>
              <a:rPr lang="en-US" sz="2000" dirty="0" err="1"/>
              <a:t>zc</a:t>
            </a:r>
            <a:r>
              <a:rPr lang="en-US" sz="2000" dirty="0"/>
              <a:t> &amp; </a:t>
            </a:r>
            <a:r>
              <a:rPr lang="en-US" sz="2000" dirty="0" err="1"/>
              <a:t>ds</a:t>
            </a:r>
            <a:r>
              <a:rPr lang="en-US" sz="2000" dirty="0"/>
              <a:t>, denoted by XX)</a:t>
            </a:r>
          </a:p>
          <a:p>
            <a:pPr marL="986415" lvl="1" indent="-519848">
              <a:buSzPct val="43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/>
              <a:t>These are hybrid algorithms</a:t>
            </a:r>
          </a:p>
          <a:p>
            <a:pPr marL="986415" lvl="1" indent="-519848">
              <a:buSzPct val="43000"/>
              <a:buFont typeface="Times New Roman" charset="0"/>
              <a:buChar char="–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/>
              <a:t>Expressed in terms of BLAS</a:t>
            </a:r>
          </a:p>
          <a:p>
            <a:pPr marL="391686" indent="-293764">
              <a:buSzPct val="28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500" dirty="0"/>
              <a:t>Support is for single CUDA-enabled NVIDIA GPU, either Tesla or </a:t>
            </a:r>
            <a:r>
              <a:rPr lang="en-US" sz="2500" dirty="0" smtClean="0"/>
              <a:t>Fermi</a:t>
            </a:r>
          </a:p>
          <a:p>
            <a:pPr marL="391686" indent="-293764">
              <a:buSzPct val="28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500" dirty="0" smtClean="0"/>
              <a:t>MAGMA </a:t>
            </a:r>
            <a:r>
              <a:rPr lang="en-US" sz="2500" dirty="0"/>
              <a:t>BLAS </a:t>
            </a:r>
          </a:p>
          <a:p>
            <a:pPr marL="986415" lvl="1" indent="-519848">
              <a:buSzPct val="43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/>
              <a:t>A subset of GPU BLAS, optimized for Tesla and Fermi </a:t>
            </a:r>
            <a:r>
              <a:rPr lang="en-US" sz="2000" dirty="0" err="1"/>
              <a:t>GPUs</a:t>
            </a:r>
            <a:endParaRPr lang="en-US" sz="2000" dirty="0"/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609600" y="-114300"/>
            <a:ext cx="7772400" cy="1104900"/>
          </a:xfrm>
        </p:spPr>
        <p:txBody>
          <a:bodyPr/>
          <a:lstStyle/>
          <a:p>
            <a:r>
              <a:rPr lang="en-US" dirty="0" smtClean="0"/>
              <a:t>MAGMA 1.0</a:t>
            </a:r>
            <a:r>
              <a:rPr lang="en-US" sz="2000" dirty="0" smtClean="0"/>
              <a:t> 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Group 2"/>
          <p:cNvGraphicFramePr>
            <a:graphicFrameLocks noGrp="1"/>
          </p:cNvGraphicFramePr>
          <p:nvPr/>
        </p:nvGraphicFramePr>
        <p:xfrm>
          <a:off x="1080000" y="1823232"/>
          <a:ext cx="6775200" cy="4762665"/>
        </p:xfrm>
        <a:graphic>
          <a:graphicData uri="http://schemas.openxmlformats.org/drawingml/2006/table">
            <a:tbl>
              <a:tblPr/>
              <a:tblGrid>
                <a:gridCol w="2302560"/>
                <a:gridCol w="4472640"/>
              </a:tblGrid>
              <a:tr h="3307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1.   Xgetrf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LU factorization; CPU interface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3307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2.   Xgetrf_gpu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LU factorization; GPU interface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3307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3.   Xgetrf_mc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LU factorization on multicore (no GPUs) 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3307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4.   Xpotrf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Cholesky factorization; CPU interface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3307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5.   Xpotrf_gpu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Cholesky factorization; GPU interface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3307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6.   Xpotrf_mc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Cholesky factorization on multicore (no GPUs) 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3307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7.   Xgeqrf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QR factorization; CPU interface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56219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8.   Xgeqrf_gpu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QR factorization; GPU interface; with T matrices stored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56219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9.   Xgeqrf2_gpu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QR factorization; GPU interface; without T matrices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3307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10. Xgeqrf_mc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QR factorization on multicore (no GPUs)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3307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11. Xgeqrf2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QR factorization; CPU interface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3307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12. Xgeqlf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QL factorization; CPU interface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3307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13. Xgelqf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LQ factorization; CPU interface</a:t>
                      </a:r>
                    </a:p>
                  </a:txBody>
                  <a:tcPr marL="81638" marR="81638" marT="56859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sp>
        <p:nvSpPr>
          <p:cNvPr id="11360" name="Text Box 96"/>
          <p:cNvSpPr txBox="1">
            <a:spLocks noChangeArrowheads="1"/>
          </p:cNvSpPr>
          <p:nvPr/>
        </p:nvSpPr>
        <p:spPr bwMode="auto">
          <a:xfrm>
            <a:off x="2304001" y="1222689"/>
            <a:ext cx="4140000" cy="4939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64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29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One-sided factorizations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09600" y="-114300"/>
            <a:ext cx="77724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MAGMA 1.0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Group 2"/>
          <p:cNvGraphicFramePr>
            <a:graphicFrameLocks noGrp="1"/>
          </p:cNvGraphicFramePr>
          <p:nvPr/>
        </p:nvGraphicFramePr>
        <p:xfrm>
          <a:off x="1080000" y="1823232"/>
          <a:ext cx="6775200" cy="2469088"/>
        </p:xfrm>
        <a:graphic>
          <a:graphicData uri="http://schemas.openxmlformats.org/drawingml/2006/table">
            <a:tbl>
              <a:tblPr/>
              <a:tblGrid>
                <a:gridCol w="2302560"/>
                <a:gridCol w="4472640"/>
              </a:tblGrid>
              <a:tr h="3053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14. Xgetrs_gpu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Work precision; using LU factorization; GPU interface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3053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15. Xpotrs_gpu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Work precision; using Cholesky factorization; GPU interface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3053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16. Xgels_gpu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Work precision LS; GPU interface 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45612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17. XXgetrs_gpu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Mixed precision iterative refinement solver; </a:t>
                      </a:r>
                      <a:b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</a:b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Using LU factorization; GPU interface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45612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18. XXpotrs_gpu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Mixed precision iterative refinement solver;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Using Cholesky factorization; GPU interface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45612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19. XXgeqrsv_gpu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Mixed precision iterative refinement solver;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Using QR on square matrix; GPU interface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</a:tbl>
          </a:graphicData>
        </a:graphic>
      </p:graphicFrame>
      <p:sp>
        <p:nvSpPr>
          <p:cNvPr id="12335" name="Text Box 47"/>
          <p:cNvSpPr txBox="1">
            <a:spLocks noChangeArrowheads="1"/>
          </p:cNvSpPr>
          <p:nvPr/>
        </p:nvSpPr>
        <p:spPr bwMode="auto">
          <a:xfrm>
            <a:off x="3283201" y="1222689"/>
            <a:ext cx="2458080" cy="4939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64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29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Linear solvers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09600" y="-114300"/>
            <a:ext cx="77724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MAGMA 1.0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Group 2"/>
          <p:cNvGraphicFramePr>
            <a:graphicFrameLocks noGrp="1"/>
          </p:cNvGraphicFramePr>
          <p:nvPr/>
        </p:nvGraphicFramePr>
        <p:xfrm>
          <a:off x="1080000" y="1823232"/>
          <a:ext cx="6775200" cy="1539856"/>
        </p:xfrm>
        <a:graphic>
          <a:graphicData uri="http://schemas.openxmlformats.org/drawingml/2006/table">
            <a:tbl>
              <a:tblPr/>
              <a:tblGrid>
                <a:gridCol w="2302560"/>
                <a:gridCol w="4472640"/>
              </a:tblGrid>
              <a:tr h="45612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20. Xgehrd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Reduction to upper Hessenberg form; 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with T matrices stored; CPU interface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45612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21. Xgehrd2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Reduction to upper Hessenberg form; 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Without the T matrices stored; CPU interface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3053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22. Xhetrd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Reduction to tridiagonal form; CPU interface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3053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23. Xgebrd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Reduction to bidiagonal form; CPU interface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</a:tbl>
          </a:graphicData>
        </a:graphic>
      </p:graphicFrame>
      <p:sp>
        <p:nvSpPr>
          <p:cNvPr id="13345" name="Text Box 33"/>
          <p:cNvSpPr txBox="1">
            <a:spLocks noChangeArrowheads="1"/>
          </p:cNvSpPr>
          <p:nvPr/>
        </p:nvSpPr>
        <p:spPr bwMode="auto">
          <a:xfrm>
            <a:off x="2566080" y="1222689"/>
            <a:ext cx="4118400" cy="4939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64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29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Two-sided factorizations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09600" y="-114300"/>
            <a:ext cx="77724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MAGMA 1.0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Group 2"/>
          <p:cNvGraphicFramePr>
            <a:graphicFrameLocks noGrp="1"/>
          </p:cNvGraphicFramePr>
          <p:nvPr/>
        </p:nvGraphicFramePr>
        <p:xfrm>
          <a:off x="1080000" y="1823232"/>
          <a:ext cx="6775200" cy="2787697"/>
        </p:xfrm>
        <a:graphic>
          <a:graphicData uri="http://schemas.openxmlformats.org/drawingml/2006/table">
            <a:tbl>
              <a:tblPr/>
              <a:tblGrid>
                <a:gridCol w="2302560"/>
                <a:gridCol w="4472640"/>
              </a:tblGrid>
              <a:tr h="45612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24. Xungqr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Generates Q with orthogonal columns as the product of elementary reflectors (from Xgeqrf); CPU interface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45612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25. Xungqr_gpu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Generates Q with orthogonal columns as the product of elementary reflectors (from Xgeqrf_gpu); GPU interface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45612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26. Xunmtr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Multiplication with the orthogonal matrix, product of elementary reflectors from  Xhetrd; CPU interface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45612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27. Xunmqr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Multiplication with orthogonal matrix, product of elementary reflectors from Xgeqrf; CPU interface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45612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28. Xunmqr_gpu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Multiplication with orthogonal matrix, product of elementary reflectors from Xgeqrf_gpu; GPU interface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45612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29. Xunghr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Generates Q with orthogonal columns as the product of elementary reflectors (from Xgehrd); CPU interface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</a:tbl>
          </a:graphicData>
        </a:graphic>
      </p:graphicFrame>
      <p:sp>
        <p:nvSpPr>
          <p:cNvPr id="14383" name="Text Box 47"/>
          <p:cNvSpPr txBox="1">
            <a:spLocks noChangeArrowheads="1"/>
          </p:cNvSpPr>
          <p:nvPr/>
        </p:nvSpPr>
        <p:spPr bwMode="auto">
          <a:xfrm>
            <a:off x="1062720" y="1222689"/>
            <a:ext cx="6804000" cy="4939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64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9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Generating/applying orthogonal matrices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09600" y="-114300"/>
            <a:ext cx="77724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MAGMA 1.0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Group 2"/>
          <p:cNvGraphicFramePr>
            <a:graphicFrameLocks noGrp="1"/>
          </p:cNvGraphicFramePr>
          <p:nvPr/>
        </p:nvGraphicFramePr>
        <p:xfrm>
          <a:off x="1080000" y="1823232"/>
          <a:ext cx="6775200" cy="1234544"/>
        </p:xfrm>
        <a:graphic>
          <a:graphicData uri="http://schemas.openxmlformats.org/drawingml/2006/table">
            <a:tbl>
              <a:tblPr/>
              <a:tblGrid>
                <a:gridCol w="2302560"/>
                <a:gridCol w="4472640"/>
              </a:tblGrid>
              <a:tr h="45612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30. Xgeev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Solves the non-symmetric eigenvalue problem;</a:t>
                      </a:r>
                      <a:b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</a:b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CPU interface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45612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31. Xheevd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Solves the Hermitian eigenvalue problem; </a:t>
                      </a:r>
                      <a:b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</a:b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Uses devide and conquer; CPU interface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3053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32. Xgesvd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SVD; CPU interface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  <p:sp>
        <p:nvSpPr>
          <p:cNvPr id="15386" name="Text Box 26"/>
          <p:cNvSpPr txBox="1">
            <a:spLocks noChangeArrowheads="1"/>
          </p:cNvSpPr>
          <p:nvPr/>
        </p:nvSpPr>
        <p:spPr bwMode="auto">
          <a:xfrm>
            <a:off x="2108161" y="1222689"/>
            <a:ext cx="4773600" cy="4939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64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29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Eigen/singular-value solvers</a:t>
            </a:r>
          </a:p>
        </p:txBody>
      </p:sp>
      <p:sp>
        <p:nvSpPr>
          <p:cNvPr id="15387" name="Rectangle 27"/>
          <p:cNvSpPr>
            <a:spLocks noGrp="1" noChangeArrowheads="1"/>
          </p:cNvSpPr>
          <p:nvPr>
            <p:ph type="body" idx="1"/>
          </p:nvPr>
        </p:nvSpPr>
        <p:spPr>
          <a:xfrm>
            <a:off x="1244160" y="3547093"/>
            <a:ext cx="7398720" cy="2472707"/>
          </a:xfrm>
          <a:ln/>
        </p:spPr>
        <p:txBody>
          <a:bodyPr/>
          <a:lstStyle/>
          <a:p>
            <a:pPr marL="391686" indent="-293764">
              <a:buFont typeface="Times New Roman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dirty="0"/>
              <a:t>Currently, these routines have </a:t>
            </a:r>
            <a:br>
              <a:rPr lang="en-US" dirty="0"/>
            </a:br>
            <a:r>
              <a:rPr lang="en-US" dirty="0"/>
              <a:t>GPU-acceleration for the</a:t>
            </a:r>
          </a:p>
          <a:p>
            <a:pPr marL="1566743" lvl="1" indent="-519848">
              <a:buSzPct val="75000"/>
              <a:buFont typeface="Symbol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000" dirty="0"/>
              <a:t>two-sided factorizations used and the</a:t>
            </a:r>
          </a:p>
          <a:p>
            <a:pPr marL="1566743" lvl="1" indent="-519848">
              <a:buSzPct val="75000"/>
              <a:buFont typeface="Symbol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000" dirty="0"/>
              <a:t>Orthogonal transformation related to them </a:t>
            </a:r>
            <a:br>
              <a:rPr lang="en-US" sz="2000" dirty="0"/>
            </a:br>
            <a:r>
              <a:rPr lang="en-US" sz="2000" dirty="0"/>
              <a:t>(matrix generation/application from</a:t>
            </a:r>
            <a:r>
              <a:rPr lang="en-US" sz="2000" dirty="0" smtClean="0"/>
              <a:t> the  </a:t>
            </a:r>
            <a:br>
              <a:rPr lang="en-US" sz="2000" dirty="0" smtClean="0"/>
            </a:br>
            <a:r>
              <a:rPr lang="en-US" sz="2000" dirty="0" smtClean="0"/>
              <a:t>  previous slide)</a:t>
            </a:r>
            <a:endParaRPr lang="en-US" sz="2000" dirty="0"/>
          </a:p>
        </p:txBody>
      </p:sp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609600" y="-114300"/>
            <a:ext cx="7772400" cy="1104900"/>
          </a:xfrm>
        </p:spPr>
        <p:txBody>
          <a:bodyPr/>
          <a:lstStyle/>
          <a:p>
            <a:r>
              <a:rPr lang="en-US" dirty="0" smtClean="0"/>
              <a:t>MAGMA 1.0</a:t>
            </a:r>
            <a:r>
              <a:rPr lang="en-US" sz="2000" dirty="0" smtClean="0"/>
              <a:t> 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611040" y="-152400"/>
            <a:ext cx="8228160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MAGMA BLAS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154120" cy="4444307"/>
          </a:xfrm>
          <a:ln/>
        </p:spPr>
        <p:txBody>
          <a:bodyPr/>
          <a:lstStyle/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Subset of BLAS for a single NVIDIA GPU</a:t>
            </a:r>
          </a:p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Optimized for MAGMA specific </a:t>
            </a:r>
            <a:r>
              <a:rPr lang="en-US" dirty="0" smtClean="0"/>
              <a:t>algorithms</a:t>
            </a:r>
          </a:p>
          <a:p>
            <a:pPr marL="391686" indent="-293764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/>
              <a:t>To complement CUBLAS on special cases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Group 2"/>
          <p:cNvGraphicFramePr>
            <a:graphicFrameLocks noGrp="1"/>
          </p:cNvGraphicFramePr>
          <p:nvPr/>
        </p:nvGraphicFramePr>
        <p:xfrm>
          <a:off x="1080000" y="1823232"/>
          <a:ext cx="6775200" cy="1221248"/>
        </p:xfrm>
        <a:graphic>
          <a:graphicData uri="http://schemas.openxmlformats.org/drawingml/2006/table">
            <a:tbl>
              <a:tblPr/>
              <a:tblGrid>
                <a:gridCol w="2302560"/>
                <a:gridCol w="4472640"/>
              </a:tblGrid>
              <a:tr h="3053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1. Xgemv_tesla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General matrix-vector product for Tesla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3053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2. Xgemv_fermi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General matrix-vector product for Fermi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3053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3. Xsymv_ tesla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Symmetric matrix-vector product for Tesla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3053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4. Xsymv_fermi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Symmetric matrix-vector product for Fermi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</a:tbl>
          </a:graphicData>
        </a:graphic>
      </p:graphicFrame>
      <p:sp>
        <p:nvSpPr>
          <p:cNvPr id="17441" name="Text Box 33"/>
          <p:cNvSpPr txBox="1">
            <a:spLocks noChangeArrowheads="1"/>
          </p:cNvSpPr>
          <p:nvPr/>
        </p:nvSpPr>
        <p:spPr bwMode="auto">
          <a:xfrm>
            <a:off x="3349440" y="1222689"/>
            <a:ext cx="2397600" cy="4939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64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29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Level 2 BLAS</a:t>
            </a:r>
          </a:p>
        </p:txBody>
      </p:sp>
      <p:sp>
        <p:nvSpPr>
          <p:cNvPr id="7" name="Rectangle 1"/>
          <p:cNvSpPr>
            <a:spLocks noGrp="1" noChangeArrowheads="1"/>
          </p:cNvSpPr>
          <p:nvPr>
            <p:ph type="title"/>
          </p:nvPr>
        </p:nvSpPr>
        <p:spPr>
          <a:xfrm>
            <a:off x="611040" y="-152400"/>
            <a:ext cx="8228160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MAGMA BLAS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8160" cy="1062832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Part I: </a:t>
            </a:r>
            <a:r>
              <a:rPr lang="en-US" dirty="0" smtClean="0"/>
              <a:t>Outline          </a:t>
            </a:r>
            <a:r>
              <a:rPr lang="en-US" dirty="0" smtClean="0">
                <a:solidFill>
                  <a:schemeClr val="bg2"/>
                </a:solidFill>
              </a:rPr>
              <a:t>Goals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56480" y="1604328"/>
            <a:ext cx="8667360" cy="44428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2401" rIns="0" bIns="0">
            <a:prstTxWarp prst="textNoShape">
              <a:avLst/>
            </a:prstTxWarp>
          </a:bodyPr>
          <a:lstStyle/>
          <a:p>
            <a:pPr marL="388806" indent="-293764">
              <a:spcAft>
                <a:spcPts val="1293"/>
              </a:spcAft>
              <a:buSzPct val="37000"/>
              <a:buBlip>
                <a:blip r:embed="rId3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500" b="1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Motivation                                  </a:t>
            </a:r>
            <a:r>
              <a:rPr lang="en-US" sz="2000" b="1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 </a:t>
            </a:r>
            <a:r>
              <a:rPr lang="en-US" sz="2000" b="1" dirty="0" smtClean="0">
                <a:solidFill>
                  <a:srgbClr val="000099"/>
                </a:solidFill>
                <a:ea typeface="DejaVu Sans" charset="0"/>
                <a:cs typeface="DejaVu Sans" charset="0"/>
              </a:rPr>
              <a:t>[ Hardware to Software Trends ]</a:t>
            </a:r>
          </a:p>
          <a:p>
            <a:pPr marL="388806" indent="-293764">
              <a:spcAft>
                <a:spcPts val="1293"/>
              </a:spcAft>
              <a:buSzPct val="37000"/>
              <a:buBlip>
                <a:blip r:embed="rId3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5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MAGMA – LAPACK for </a:t>
            </a:r>
            <a:r>
              <a:rPr lang="en-US" sz="2500" b="1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GPUs</a:t>
            </a:r>
            <a:endParaRPr lang="en-US" sz="2500" b="1" dirty="0">
              <a:solidFill>
                <a:srgbClr val="000000"/>
              </a:solidFill>
              <a:ea typeface="DejaVu Sans" charset="0"/>
              <a:cs typeface="DejaVu Sans" charset="0"/>
            </a:endParaRPr>
          </a:p>
          <a:p>
            <a:pPr marL="1563863" lvl="1" indent="-518408">
              <a:spcAft>
                <a:spcPts val="1032"/>
              </a:spcAft>
              <a:buSzPct val="43000"/>
              <a:buBlip>
                <a:blip r:embed="rId4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b="1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Overview             </a:t>
            </a:r>
            <a:r>
              <a:rPr lang="en-US" sz="2000" b="1" dirty="0" smtClean="0">
                <a:solidFill>
                  <a:srgbClr val="000099"/>
                </a:solidFill>
                <a:ea typeface="DejaVu Sans" charset="0"/>
                <a:cs typeface="DejaVu Sans" charset="0"/>
              </a:rPr>
              <a:t>[ Learn what is available, how to use it, etc. ]</a:t>
            </a:r>
          </a:p>
          <a:p>
            <a:pPr marL="1563863" lvl="1" indent="-518408">
              <a:spcAft>
                <a:spcPts val="1032"/>
              </a:spcAft>
              <a:buSzPct val="43000"/>
              <a:buBlip>
                <a:blip r:embed="rId4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b="1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Methodology            </a:t>
            </a:r>
            <a:r>
              <a:rPr lang="en-US" sz="2000" b="1" dirty="0" smtClean="0">
                <a:solidFill>
                  <a:srgbClr val="000099"/>
                </a:solidFill>
                <a:ea typeface="DejaVu Sans" charset="0"/>
                <a:cs typeface="DejaVu Sans" charset="0"/>
              </a:rPr>
              <a:t>[ How to develop, e.g., hybrid algorithms ]</a:t>
            </a:r>
            <a:r>
              <a:rPr lang="en-US" sz="2000" b="1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 </a:t>
            </a:r>
          </a:p>
          <a:p>
            <a:pPr marL="1563863" lvl="1" indent="-518408">
              <a:spcAft>
                <a:spcPts val="1032"/>
              </a:spcAft>
              <a:buSzPct val="43000"/>
              <a:buBlip>
                <a:blip r:embed="rId4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MAGMA with </a:t>
            </a:r>
            <a:r>
              <a:rPr lang="en-US" sz="2000" b="1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StarPU</a:t>
            </a:r>
            <a:r>
              <a:rPr lang="en-US" sz="20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 / PLASMA / </a:t>
            </a:r>
            <a:r>
              <a:rPr lang="en-US" sz="2000" b="1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Quark </a:t>
            </a:r>
            <a:r>
              <a:rPr lang="en-US" sz="2000" b="1" dirty="0" smtClean="0">
                <a:solidFill>
                  <a:srgbClr val="000099"/>
                </a:solidFill>
                <a:ea typeface="DejaVu Sans" charset="0"/>
                <a:cs typeface="DejaVu Sans" charset="0"/>
              </a:rPr>
              <a:t>[ Development tools ]</a:t>
            </a:r>
          </a:p>
          <a:p>
            <a:pPr marL="388806" indent="-293764">
              <a:spcAft>
                <a:spcPts val="1293"/>
              </a:spcAft>
              <a:buSzPct val="37000"/>
              <a:buBlip>
                <a:blip r:embed="rId3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5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MAGMA </a:t>
            </a:r>
            <a:r>
              <a:rPr lang="en-US" sz="2500" b="1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BLAS                         </a:t>
            </a:r>
            <a:r>
              <a:rPr lang="en-US" sz="2000" b="1" dirty="0" smtClean="0">
                <a:solidFill>
                  <a:srgbClr val="000099"/>
                </a:solidFill>
                <a:ea typeface="DejaVu Sans" charset="0"/>
                <a:cs typeface="DejaVu Sans" charset="0"/>
              </a:rPr>
              <a:t>[ Highly optimized CUDA kernels ]  </a:t>
            </a:r>
          </a:p>
          <a:p>
            <a:pPr marL="388806" indent="-293764">
              <a:spcAft>
                <a:spcPts val="1293"/>
              </a:spcAft>
              <a:buSzPct val="37000"/>
              <a:buBlip>
                <a:blip r:embed="rId3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5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Sparse iterative linear </a:t>
            </a:r>
            <a:r>
              <a:rPr lang="en-US" sz="2500" b="1" dirty="0" smtClean="0">
                <a:solidFill>
                  <a:srgbClr val="000000"/>
                </a:solidFill>
                <a:ea typeface="DejaVu Sans" charset="0"/>
                <a:cs typeface="DejaVu Sans" charset="0"/>
              </a:rPr>
              <a:t>algebra  </a:t>
            </a:r>
            <a:r>
              <a:rPr lang="en-US" sz="2000" b="1" dirty="0" smtClean="0">
                <a:solidFill>
                  <a:srgbClr val="000099"/>
                </a:solidFill>
                <a:ea typeface="DejaVu Sans" charset="0"/>
                <a:cs typeface="DejaVu Sans" charset="0"/>
              </a:rPr>
              <a:t>[ Methodology use in sparse LA ]</a:t>
            </a:r>
          </a:p>
          <a:p>
            <a:pPr marL="388806" indent="-293764">
              <a:spcAft>
                <a:spcPts val="1293"/>
              </a:spcAft>
              <a:buSzPct val="37000"/>
              <a:buBlip>
                <a:blip r:embed="rId3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5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Current &amp; future work directions</a:t>
            </a:r>
          </a:p>
          <a:p>
            <a:pPr marL="388806" indent="-293764">
              <a:spcAft>
                <a:spcPts val="1293"/>
              </a:spcAft>
              <a:buSzPct val="37000"/>
              <a:buBlip>
                <a:blip r:embed="rId3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5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Conclusions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Group 2"/>
          <p:cNvGraphicFramePr>
            <a:graphicFrameLocks noGrp="1"/>
          </p:cNvGraphicFramePr>
          <p:nvPr/>
        </p:nvGraphicFramePr>
        <p:xfrm>
          <a:off x="1080000" y="1823231"/>
          <a:ext cx="6775200" cy="1831872"/>
        </p:xfrm>
        <a:graphic>
          <a:graphicData uri="http://schemas.openxmlformats.org/drawingml/2006/table">
            <a:tbl>
              <a:tblPr/>
              <a:tblGrid>
                <a:gridCol w="2302560"/>
                <a:gridCol w="4472640"/>
              </a:tblGrid>
              <a:tr h="3053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5.   Xgemm_tesla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General matrix-matrix product for Tesla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3053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6.   Xgemm_fermi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General matrix-matrix product for Fermi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3053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7.   Xtrsm_ tesla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Solves a triangular matrix problem on Tesla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3053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8.   Xtrsm_fermi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Solves a triangular matrix problem on Fermi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3053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9.   Xsyrk_tesla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Symmetric rank  k update for Tesla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3053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10. Xsyr2k_tesla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Symmetric rank 2k  update for Tesla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</a:tbl>
          </a:graphicData>
        </a:graphic>
      </p:graphicFrame>
      <p:sp>
        <p:nvSpPr>
          <p:cNvPr id="18479" name="Text Box 47"/>
          <p:cNvSpPr txBox="1">
            <a:spLocks noChangeArrowheads="1"/>
          </p:cNvSpPr>
          <p:nvPr/>
        </p:nvSpPr>
        <p:spPr bwMode="auto">
          <a:xfrm>
            <a:off x="3349440" y="1222689"/>
            <a:ext cx="2397600" cy="4939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64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29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Level 3 BLAS</a:t>
            </a:r>
          </a:p>
        </p:txBody>
      </p:sp>
      <p:sp>
        <p:nvSpPr>
          <p:cNvPr id="18480" name="Rectangle 48"/>
          <p:cNvSpPr>
            <a:spLocks noGrp="1" noChangeArrowheads="1"/>
          </p:cNvSpPr>
          <p:nvPr>
            <p:ph type="body" idx="1"/>
          </p:nvPr>
        </p:nvSpPr>
        <p:spPr>
          <a:xfrm>
            <a:off x="1121760" y="3940255"/>
            <a:ext cx="7565039" cy="2155746"/>
          </a:xfrm>
          <a:ln/>
        </p:spPr>
        <p:txBody>
          <a:bodyPr tIns="22401"/>
          <a:lstStyle/>
          <a:p>
            <a:pPr marL="391686" indent="-293764">
              <a:buSzPct val="28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500" dirty="0"/>
              <a:t>CUBLAS </a:t>
            </a:r>
            <a:r>
              <a:rPr lang="en-US" sz="2500" dirty="0" err="1"/>
              <a:t>GEMMs</a:t>
            </a:r>
            <a:r>
              <a:rPr lang="en-US" sz="2500" dirty="0"/>
              <a:t> for Fermi are based on the MAGMA implementation</a:t>
            </a:r>
          </a:p>
          <a:p>
            <a:pPr marL="391686" indent="-293764">
              <a:buSzPct val="28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500" dirty="0"/>
              <a:t>Further improvements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– </a:t>
            </a:r>
            <a:r>
              <a:rPr lang="en-US" sz="2000" dirty="0" err="1"/>
              <a:t>BACUGen</a:t>
            </a:r>
            <a:r>
              <a:rPr lang="en-US" sz="2000" dirty="0"/>
              <a:t> - </a:t>
            </a:r>
            <a:r>
              <a:rPr lang="en-US" sz="2000" dirty="0" err="1"/>
              <a:t>Autotuned</a:t>
            </a:r>
            <a:r>
              <a:rPr lang="en-US" sz="2000" dirty="0"/>
              <a:t> GEMM for Fermi </a:t>
            </a:r>
            <a:r>
              <a:rPr lang="en-US" sz="2000" dirty="0" smtClean="0"/>
              <a:t>(</a:t>
            </a:r>
            <a:r>
              <a:rPr lang="en-US" sz="2000" dirty="0" err="1" smtClean="0"/>
              <a:t>J.Kurzak</a:t>
            </a:r>
            <a:r>
              <a:rPr lang="en-US" sz="2000" dirty="0"/>
              <a:t>)</a:t>
            </a:r>
            <a:br>
              <a:rPr lang="en-US" sz="2000" dirty="0"/>
            </a:br>
            <a:r>
              <a:rPr lang="en-US" sz="2000" dirty="0"/>
              <a:t>– ZGEMM from 308 </a:t>
            </a:r>
            <a:r>
              <a:rPr lang="en-US" sz="2000" dirty="0" err="1"/>
              <a:t>Gflop/s</a:t>
            </a:r>
            <a:r>
              <a:rPr lang="en-US" sz="2000" dirty="0"/>
              <a:t> is now 341 </a:t>
            </a:r>
            <a:r>
              <a:rPr lang="en-US" sz="2000" dirty="0" err="1"/>
              <a:t>Gflop/s</a:t>
            </a:r>
            <a:endParaRPr lang="en-US" sz="2000" dirty="0"/>
          </a:p>
        </p:txBody>
      </p:sp>
      <p:sp>
        <p:nvSpPr>
          <p:cNvPr id="8" name="Rectangle 1"/>
          <p:cNvSpPr>
            <a:spLocks noGrp="1" noChangeArrowheads="1"/>
          </p:cNvSpPr>
          <p:nvPr>
            <p:ph type="title"/>
          </p:nvPr>
        </p:nvSpPr>
        <p:spPr>
          <a:xfrm>
            <a:off x="611040" y="-152400"/>
            <a:ext cx="8228160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MAGMA BLAS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349440" y="1222689"/>
            <a:ext cx="2499840" cy="4939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664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29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Other routines</a:t>
            </a:r>
          </a:p>
        </p:txBody>
      </p:sp>
      <p:graphicFrame>
        <p:nvGraphicFramePr>
          <p:cNvPr id="19459" name="Group 3"/>
          <p:cNvGraphicFramePr>
            <a:graphicFrameLocks noGrp="1"/>
          </p:cNvGraphicFramePr>
          <p:nvPr/>
        </p:nvGraphicFramePr>
        <p:xfrm>
          <a:off x="1080000" y="1823231"/>
          <a:ext cx="6775200" cy="2442496"/>
        </p:xfrm>
        <a:graphic>
          <a:graphicData uri="http://schemas.openxmlformats.org/drawingml/2006/table">
            <a:tbl>
              <a:tblPr/>
              <a:tblGrid>
                <a:gridCol w="2302560"/>
                <a:gridCol w="4472640"/>
              </a:tblGrid>
              <a:tr h="3053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11.   Xswap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LU factorization; CPU interface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3053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12.   Xlacpy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LU factorization; GPU interface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3053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13.   Xlange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LU factorization on multicore (no GPUs) 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3053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14.   Xlanhe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Cholesky factorization; CPU interface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3053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15.   Xtranspose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Cholesky factorization; GPU interface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3053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16.   Xinplace_transpose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Cholesky factorization on multicore (no GPUs) 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3053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17.   Xpermute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QR factorization; CPU interface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3053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18.   Xauxiliary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SimSun" charset="-122"/>
                          <a:cs typeface="SimSun" charset="-122"/>
                        </a:rPr>
                        <a:t>QR factorization; GPU interface; with T matrices stored</a:t>
                      </a:r>
                    </a:p>
                  </a:txBody>
                  <a:tcPr marL="81638" marR="81638" marT="53657" marB="42456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Grp="1" noChangeArrowheads="1"/>
          </p:cNvSpPr>
          <p:nvPr>
            <p:ph type="title"/>
          </p:nvPr>
        </p:nvSpPr>
        <p:spPr>
          <a:xfrm>
            <a:off x="611040" y="-152400"/>
            <a:ext cx="8228160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MAGMA BLAS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611040" y="-76200"/>
            <a:ext cx="8228160" cy="1062832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Methodology overview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611040" y="-76200"/>
            <a:ext cx="8228160" cy="1062832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Methodology overview 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4721" y="1659054"/>
            <a:ext cx="8460000" cy="4138995"/>
          </a:xfrm>
          <a:ln/>
        </p:spPr>
        <p:txBody>
          <a:bodyPr tIns="19201"/>
          <a:lstStyle/>
          <a:p>
            <a:pPr marL="388806" indent="-293764">
              <a:buSzPct val="43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/>
              <a:t>MAGMA uses</a:t>
            </a:r>
            <a:r>
              <a:rPr lang="en-US" sz="2200" dirty="0">
                <a:solidFill>
                  <a:srgbClr val="800000"/>
                </a:solidFill>
              </a:rPr>
              <a:t> HYBRIDIZATION</a:t>
            </a:r>
            <a:r>
              <a:rPr lang="en-US" sz="2200" dirty="0"/>
              <a:t> methodology based on</a:t>
            </a:r>
          </a:p>
          <a:p>
            <a:pPr marL="780492" lvl="1">
              <a:buSzPct val="89000"/>
              <a:buFont typeface="Times New Roman" charset="0"/>
              <a:buChar char="–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300" dirty="0"/>
              <a:t>Representing linear algebra algorithms as collections </a:t>
            </a:r>
            <a:br>
              <a:rPr lang="en-US" sz="1300" dirty="0"/>
            </a:br>
            <a:r>
              <a:rPr lang="en-US" sz="1300" dirty="0"/>
              <a:t>of TASKS and DATA DEPENDENCIES among them</a:t>
            </a:r>
          </a:p>
          <a:p>
            <a:pPr marL="780492" lvl="1">
              <a:buSzPct val="89000"/>
              <a:buFont typeface="Times New Roman" charset="0"/>
              <a:buChar char="–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300" dirty="0"/>
              <a:t>Properly SCHEDULING tasks' execution over </a:t>
            </a:r>
            <a:br>
              <a:rPr lang="en-US" sz="1300" dirty="0"/>
            </a:br>
            <a:r>
              <a:rPr lang="en-US" sz="1300" dirty="0" err="1"/>
              <a:t>multicore</a:t>
            </a:r>
            <a:r>
              <a:rPr lang="en-US" sz="1300" dirty="0"/>
              <a:t> and GPU hardware </a:t>
            </a:r>
            <a:r>
              <a:rPr lang="en-US" sz="1300" dirty="0" smtClean="0"/>
              <a:t>components</a:t>
            </a:r>
            <a:br>
              <a:rPr lang="en-US" sz="1300" dirty="0" smtClean="0"/>
            </a:br>
            <a:endParaRPr lang="en-US" sz="1300" dirty="0" smtClean="0"/>
          </a:p>
          <a:p>
            <a:pPr marL="388806" indent="-293764">
              <a:buSzPct val="43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/>
              <a:t>Successfully applied to fundamental</a:t>
            </a:r>
            <a:br>
              <a:rPr lang="en-US" sz="2200" dirty="0"/>
            </a:br>
            <a:r>
              <a:rPr lang="en-US" sz="2200" dirty="0"/>
              <a:t>linear algebra algorithms</a:t>
            </a:r>
          </a:p>
          <a:p>
            <a:pPr marL="780492" lvl="1">
              <a:buSzPct val="89000"/>
              <a:buFont typeface="Times New Roman" charset="0"/>
              <a:buChar char="–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300" dirty="0"/>
              <a:t>One and two-sided factorizations and solvers</a:t>
            </a:r>
          </a:p>
          <a:p>
            <a:pPr marL="780492" lvl="1">
              <a:buSzPct val="89000"/>
              <a:buFont typeface="Times New Roman" charset="0"/>
              <a:buChar char="–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300" dirty="0"/>
              <a:t>Iterative linear and </a:t>
            </a:r>
            <a:r>
              <a:rPr lang="en-US" sz="1300" dirty="0" err="1"/>
              <a:t>eigen</a:t>
            </a:r>
            <a:r>
              <a:rPr lang="en-US" sz="1300" dirty="0"/>
              <a:t>-</a:t>
            </a:r>
            <a:r>
              <a:rPr lang="en-US" sz="1300" dirty="0" smtClean="0"/>
              <a:t>solvers</a:t>
            </a:r>
            <a:br>
              <a:rPr lang="en-US" sz="1300" dirty="0" smtClean="0"/>
            </a:br>
            <a:endParaRPr lang="en-US" sz="1300" dirty="0" smtClean="0"/>
          </a:p>
          <a:p>
            <a:pPr marL="388806" indent="-293764">
              <a:buSzPct val="43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/>
              <a:t>Productivity</a:t>
            </a:r>
          </a:p>
          <a:p>
            <a:pPr marL="780492" lvl="1">
              <a:buSzPct val="89000"/>
              <a:buFont typeface="Times New Roman" charset="0"/>
              <a:buChar char="–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300" dirty="0"/>
              <a:t>High-level</a:t>
            </a:r>
          </a:p>
          <a:p>
            <a:pPr marL="780492" lvl="1">
              <a:buSzPct val="89000"/>
              <a:buFont typeface="Times New Roman" charset="0"/>
              <a:buChar char="–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300" dirty="0"/>
              <a:t>Leveraging prior developments</a:t>
            </a:r>
          </a:p>
          <a:p>
            <a:pPr marL="780492" lvl="1">
              <a:buSzPct val="89000"/>
              <a:buFont typeface="Times New Roman" charset="0"/>
              <a:buChar char="–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300" dirty="0"/>
              <a:t>Exceeding in performance homogeneous solutions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6080" y="2903345"/>
            <a:ext cx="1723680" cy="23445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6477000" y="2362200"/>
            <a:ext cx="2413440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blurRad="63500" dist="155281" dir="2700000" algn="ctr" rotWithShape="0">
              <a:srgbClr val="808080"/>
            </a:outerShdw>
          </a:effectLst>
        </p:spPr>
        <p:txBody>
          <a:bodyPr wrap="none" lIns="81639" tIns="52019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sz="13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Hybrid CPU+GPU algorithms</a:t>
            </a: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/>
            </a:r>
            <a:b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(small tasks for </a:t>
            </a:r>
            <a:r>
              <a:rPr lang="en-US" sz="11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multicores</a:t>
            </a:r>
            <a: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and large </a:t>
            </a:r>
            <a:b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     tasks for </a:t>
            </a:r>
            <a:r>
              <a:rPr lang="en-US" sz="11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GPUs</a:t>
            </a:r>
            <a: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534840" y="-76200"/>
            <a:ext cx="8228160" cy="106283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900" dirty="0"/>
              <a:t>Statically Scheduled </a:t>
            </a:r>
            <a:r>
              <a:rPr lang="en-US" sz="2900" b="1" dirty="0"/>
              <a:t>One-Sided Factorizations</a:t>
            </a:r>
            <a:r>
              <a:rPr lang="en-US" sz="2900" dirty="0"/>
              <a:t/>
            </a:r>
            <a:br>
              <a:rPr lang="en-US" sz="2900" dirty="0"/>
            </a:br>
            <a:r>
              <a:rPr lang="en-US" sz="2900" dirty="0"/>
              <a:t>(LU, QR, and </a:t>
            </a:r>
            <a:r>
              <a:rPr lang="en-US" sz="2900" dirty="0" err="1"/>
              <a:t>Cholesky</a:t>
            </a:r>
            <a:r>
              <a:rPr lang="en-US" sz="2900" dirty="0"/>
              <a:t>)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866436"/>
            <a:ext cx="8228160" cy="4182199"/>
          </a:xfrm>
          <a:ln/>
        </p:spPr>
        <p:txBody>
          <a:bodyPr tIns="20802"/>
          <a:lstStyle/>
          <a:p>
            <a:pPr marL="391686" indent="-293764">
              <a:buSzPct val="40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/>
              <a:t>Hybridization</a:t>
            </a:r>
          </a:p>
          <a:p>
            <a:pPr marL="783372" lvl="1" indent="-260644">
              <a:buSzPct val="70000"/>
              <a:buFont typeface="Times New Roman" charset="0"/>
              <a:buChar char="–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600" dirty="0"/>
              <a:t>Panels (Level 2 BLAS) are factored on CPU using LAPACK</a:t>
            </a:r>
          </a:p>
          <a:p>
            <a:pPr marL="783372" lvl="1" indent="-260644">
              <a:buSzPct val="70000"/>
              <a:buFont typeface="Times New Roman" charset="0"/>
              <a:buChar char="–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600" dirty="0"/>
              <a:t>Trailing matrix updates (Level 3 BLAS) are done on the </a:t>
            </a:r>
            <a:br>
              <a:rPr lang="en-US" sz="1600" dirty="0"/>
            </a:br>
            <a:r>
              <a:rPr lang="en-US" sz="1600" dirty="0"/>
              <a:t>GPU using “look-ahead”</a:t>
            </a:r>
            <a:r>
              <a:rPr lang="en-US" sz="1500" dirty="0"/>
              <a:t> </a:t>
            </a:r>
            <a:br>
              <a:rPr lang="en-US" sz="1500" dirty="0"/>
            </a:br>
            <a:endParaRPr lang="en-US" sz="1500" dirty="0"/>
          </a:p>
          <a:p>
            <a:pPr marL="391686" indent="-293764">
              <a:buSzPct val="40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/>
              <a:t>Note</a:t>
            </a:r>
          </a:p>
          <a:p>
            <a:pPr marL="783372" lvl="1" indent="-260644">
              <a:buSzPct val="70000"/>
              <a:buFont typeface="Times New Roman" charset="0"/>
              <a:buChar char="–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600" dirty="0"/>
              <a:t>Panels are memory bound but are only O(N</a:t>
            </a:r>
            <a:r>
              <a:rPr lang="en-US" sz="1600" baseline="33000" dirty="0"/>
              <a:t>2</a:t>
            </a:r>
            <a:r>
              <a:rPr lang="en-US" sz="1600" dirty="0"/>
              <a:t>) flops and can be overlapped </a:t>
            </a:r>
            <a:br>
              <a:rPr lang="en-US" sz="1600" dirty="0"/>
            </a:br>
            <a:r>
              <a:rPr lang="en-US" sz="1600" dirty="0"/>
              <a:t>with the O(N</a:t>
            </a:r>
            <a:r>
              <a:rPr lang="en-US" sz="1600" baseline="33000" dirty="0"/>
              <a:t>3</a:t>
            </a:r>
            <a:r>
              <a:rPr lang="en-US" sz="1600" dirty="0"/>
              <a:t>) flops of the updates</a:t>
            </a:r>
          </a:p>
          <a:p>
            <a:pPr marL="783372" lvl="1" indent="-260644">
              <a:buSzPct val="70000"/>
              <a:buFont typeface="Times New Roman" charset="0"/>
              <a:buChar char="–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600" dirty="0"/>
              <a:t>In effect, the GPU is used only for the high-performance Level 3 BLAS updates, </a:t>
            </a:r>
            <a:br>
              <a:rPr lang="en-US" sz="1600" dirty="0"/>
            </a:br>
            <a:r>
              <a:rPr lang="en-US" sz="1600" dirty="0"/>
              <a:t>i.e., no low performance Level 2 BLAS is scheduled on the GPU</a:t>
            </a:r>
            <a:r>
              <a:rPr lang="en-US" sz="1500" dirty="0"/>
              <a:t/>
            </a:r>
            <a:br>
              <a:rPr lang="en-US" sz="1500" dirty="0"/>
            </a:br>
            <a:endParaRPr lang="en-US" sz="1500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0960" y="1490557"/>
            <a:ext cx="2039040" cy="1901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681" y="1803070"/>
            <a:ext cx="8343360" cy="330946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040" y="-76200"/>
            <a:ext cx="8228160" cy="1062832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A hybrid algorithm example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687519" cy="4444307"/>
          </a:xfrm>
          <a:ln/>
        </p:spPr>
        <p:txBody>
          <a:bodyPr tIns="17601"/>
          <a:lstStyle/>
          <a:p>
            <a:pPr marL="391686" indent="-293764">
              <a:buSzPct val="35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/>
              <a:t>Left-looking hybrid </a:t>
            </a:r>
            <a:r>
              <a:rPr lang="en-US" sz="2000" dirty="0" err="1"/>
              <a:t>Cholesky</a:t>
            </a:r>
            <a:r>
              <a:rPr lang="en-US" sz="2000" dirty="0"/>
              <a:t> factorization in </a:t>
            </a:r>
            <a:r>
              <a:rPr lang="en-US" sz="2000" dirty="0" smtClean="0"/>
              <a:t>MAGMA 1.0</a:t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  <a:p>
            <a:pPr marL="391686" indent="-293764">
              <a:buSzPct val="35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/>
              <a:t>The difference with LAPACK – the 3 additional lines</a:t>
            </a:r>
            <a:r>
              <a:rPr lang="en-US" sz="2000" dirty="0" smtClean="0"/>
              <a:t> in </a:t>
            </a:r>
            <a:r>
              <a:rPr lang="en-US" sz="2000" dirty="0"/>
              <a:t>red</a:t>
            </a:r>
          </a:p>
          <a:p>
            <a:pPr marL="391686" indent="-293764">
              <a:buSzPct val="35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/>
              <a:t>Line 10 (done on CPU) is overlapped with work on the GPU (line 7)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-152400"/>
            <a:ext cx="9144000" cy="1134839"/>
          </a:xfrm>
        </p:spPr>
        <p:txBody>
          <a:bodyPr tIns="35203"/>
          <a:lstStyle/>
          <a:p>
            <a:pPr eaLnBrk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/>
              <a:t>Hybrid algorithms</a:t>
            </a:r>
            <a:endParaRPr lang="en-US" dirty="0"/>
          </a:p>
        </p:txBody>
      </p:sp>
      <p:sp>
        <p:nvSpPr>
          <p:cNvPr id="35846" name="Rectangle 2"/>
          <p:cNvSpPr>
            <a:spLocks noChangeArrowheads="1"/>
          </p:cNvSpPr>
          <p:nvPr/>
        </p:nvSpPr>
        <p:spPr bwMode="auto">
          <a:xfrm>
            <a:off x="414720" y="2073818"/>
            <a:ext cx="8294400" cy="3525490"/>
          </a:xfrm>
          <a:prstGeom prst="rect">
            <a:avLst/>
          </a:prstGeom>
          <a:solidFill>
            <a:srgbClr val="FFCC99">
              <a:alpha val="70195"/>
            </a:srgbClr>
          </a:solidFill>
          <a:ln w="9525">
            <a:noFill/>
            <a:round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829440" y="2281200"/>
          <a:ext cx="3732480" cy="3318108"/>
        </p:xfrm>
        <a:graphic>
          <a:graphicData uri="http://schemas.openxmlformats.org/presentationml/2006/ole">
            <p:oleObj spid="_x0000_s5404674" r:id="rId4" imgW="4927600" imgH="4381500" progId="">
              <p:embed/>
            </p:oleObj>
          </a:graphicData>
        </a:graphic>
      </p:graphicFrame>
      <p:sp>
        <p:nvSpPr>
          <p:cNvPr id="35847" name="Text Box 4"/>
          <p:cNvSpPr txBox="1">
            <a:spLocks noChangeArrowheads="1"/>
          </p:cNvSpPr>
          <p:nvPr/>
        </p:nvSpPr>
        <p:spPr bwMode="auto">
          <a:xfrm>
            <a:off x="414720" y="5607949"/>
            <a:ext cx="8294400" cy="388841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81639" tIns="504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100" dirty="0">
                <a:solidFill>
                  <a:srgbClr val="000000"/>
                </a:solidFill>
              </a:rPr>
              <a:t>   </a:t>
            </a:r>
            <a:r>
              <a:rPr lang="en-US" sz="1100" b="1" dirty="0">
                <a:solidFill>
                  <a:srgbClr val="000000"/>
                </a:solidFill>
              </a:rPr>
              <a:t>GPU</a:t>
            </a:r>
            <a:r>
              <a:rPr lang="en-US" sz="1100" dirty="0">
                <a:solidFill>
                  <a:srgbClr val="000000"/>
                </a:solidFill>
              </a:rPr>
              <a:t> : NVIDIA </a:t>
            </a:r>
            <a:r>
              <a:rPr lang="en-US" sz="1100" dirty="0" err="1">
                <a:solidFill>
                  <a:srgbClr val="000000"/>
                </a:solidFill>
              </a:rPr>
              <a:t>GeForce</a:t>
            </a:r>
            <a:r>
              <a:rPr lang="en-US" sz="1100" dirty="0">
                <a:solidFill>
                  <a:srgbClr val="000000"/>
                </a:solidFill>
              </a:rPr>
              <a:t> GTX 280  (240 cores @ 1.30GHz)                      </a:t>
            </a:r>
            <a:r>
              <a:rPr lang="en-US" sz="1100" b="1" dirty="0">
                <a:solidFill>
                  <a:srgbClr val="000000"/>
                </a:solidFill>
              </a:rPr>
              <a:t>GPU BLAS </a:t>
            </a:r>
            <a:r>
              <a:rPr lang="en-US" sz="1100" dirty="0">
                <a:solidFill>
                  <a:srgbClr val="000000"/>
                </a:solidFill>
              </a:rPr>
              <a:t>:  CUBLAS 2.2, </a:t>
            </a:r>
            <a:r>
              <a:rPr lang="en-US" sz="1100" dirty="0" err="1">
                <a:solidFill>
                  <a:srgbClr val="000000"/>
                </a:solidFill>
              </a:rPr>
              <a:t>sgemm</a:t>
            </a:r>
            <a:r>
              <a:rPr lang="en-US" sz="1100" dirty="0">
                <a:solidFill>
                  <a:srgbClr val="000000"/>
                </a:solidFill>
              </a:rPr>
              <a:t> peak:  375 </a:t>
            </a:r>
            <a:r>
              <a:rPr lang="en-US" sz="1100" dirty="0" err="1">
                <a:solidFill>
                  <a:srgbClr val="000000"/>
                </a:solidFill>
              </a:rPr>
              <a:t>GFlop/s</a:t>
            </a:r>
            <a:r>
              <a:rPr lang="en-US" sz="1100" dirty="0">
                <a:solidFill>
                  <a:srgbClr val="000000"/>
                </a:solidFill>
              </a:rPr>
              <a:t/>
            </a:r>
            <a:br>
              <a:rPr lang="en-US" sz="1100" dirty="0">
                <a:solidFill>
                  <a:srgbClr val="000000"/>
                </a:solidFill>
              </a:rPr>
            </a:br>
            <a:r>
              <a:rPr lang="en-US" sz="1100" dirty="0">
                <a:solidFill>
                  <a:srgbClr val="000000"/>
                </a:solidFill>
              </a:rPr>
              <a:t>   </a:t>
            </a:r>
            <a:r>
              <a:rPr lang="en-US" sz="1100" b="1" dirty="0">
                <a:solidFill>
                  <a:srgbClr val="000000"/>
                </a:solidFill>
              </a:rPr>
              <a:t>CPU</a:t>
            </a:r>
            <a:r>
              <a:rPr lang="en-US" sz="1100" dirty="0">
                <a:solidFill>
                  <a:srgbClr val="000000"/>
                </a:solidFill>
              </a:rPr>
              <a:t> : Intel Xeon dual socket quad-core (8 cores @2.33 GHz)                 </a:t>
            </a:r>
            <a:r>
              <a:rPr lang="en-US" sz="1100" b="1" dirty="0">
                <a:solidFill>
                  <a:srgbClr val="000000"/>
                </a:solidFill>
              </a:rPr>
              <a:t>CPU BLAS </a:t>
            </a:r>
            <a:r>
              <a:rPr lang="en-US" sz="1100" dirty="0">
                <a:solidFill>
                  <a:srgbClr val="000000"/>
                </a:solidFill>
              </a:rPr>
              <a:t>:  MKL 10.0     , </a:t>
            </a:r>
            <a:r>
              <a:rPr lang="en-US" sz="1100" dirty="0" err="1">
                <a:solidFill>
                  <a:srgbClr val="000000"/>
                </a:solidFill>
              </a:rPr>
              <a:t>sgemm</a:t>
            </a:r>
            <a:r>
              <a:rPr lang="en-US" sz="1100" dirty="0">
                <a:solidFill>
                  <a:srgbClr val="000000"/>
                </a:solidFill>
              </a:rPr>
              <a:t> peak:  128 </a:t>
            </a:r>
            <a:r>
              <a:rPr lang="en-US" sz="1100" dirty="0" err="1">
                <a:solidFill>
                  <a:srgbClr val="000000"/>
                </a:solidFill>
              </a:rPr>
              <a:t>GFlop/s</a:t>
            </a:r>
            <a:endParaRPr lang="en-US" sz="1100" dirty="0">
              <a:solidFill>
                <a:srgbClr val="000000"/>
              </a:solidFill>
            </a:endParaRPr>
          </a:p>
        </p:txBody>
      </p:sp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4976641" y="2285521"/>
          <a:ext cx="4474080" cy="3106406"/>
        </p:xfrm>
        <a:graphic>
          <a:graphicData uri="http://schemas.openxmlformats.org/presentationml/2006/ole">
            <p:oleObj spid="_x0000_s5404675" r:id="rId5" imgW="6502400" imgH="4495800" progId="">
              <p:embed/>
            </p:oleObj>
          </a:graphicData>
        </a:graphic>
      </p:graphicFrame>
      <p:sp>
        <p:nvSpPr>
          <p:cNvPr id="35848" name="Text Box 6"/>
          <p:cNvSpPr txBox="1">
            <a:spLocks noChangeArrowheads="1"/>
          </p:cNvSpPr>
          <p:nvPr/>
        </p:nvSpPr>
        <p:spPr bwMode="auto">
          <a:xfrm rot="-5400000">
            <a:off x="4669167" y="3670242"/>
            <a:ext cx="643748" cy="3139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r>
              <a:rPr lang="en-US" b="1">
                <a:solidFill>
                  <a:srgbClr val="000000"/>
                </a:solidFill>
              </a:rPr>
              <a:t>Time</a:t>
            </a:r>
          </a:p>
        </p:txBody>
      </p:sp>
      <p:sp>
        <p:nvSpPr>
          <p:cNvPr id="35849" name="Text Box 7"/>
          <p:cNvSpPr txBox="1">
            <a:spLocks noChangeArrowheads="1"/>
          </p:cNvSpPr>
          <p:nvPr/>
        </p:nvSpPr>
        <p:spPr bwMode="auto">
          <a:xfrm rot="-5400000">
            <a:off x="169151" y="3732169"/>
            <a:ext cx="934659" cy="3139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en-US" b="1" dirty="0" err="1">
                <a:solidFill>
                  <a:srgbClr val="000000"/>
                </a:solidFill>
              </a:rPr>
              <a:t>GFlop/s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5850" name="Text Box 8"/>
          <p:cNvSpPr txBox="1">
            <a:spLocks noChangeArrowheads="1"/>
          </p:cNvSpPr>
          <p:nvPr/>
        </p:nvSpPr>
        <p:spPr bwMode="auto">
          <a:xfrm>
            <a:off x="414720" y="1451673"/>
            <a:ext cx="8294400" cy="622145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b="1" dirty="0">
                <a:solidFill>
                  <a:srgbClr val="FFFFFF"/>
                </a:solidFill>
              </a:rPr>
              <a:t>                      QR factorization in single precision arithmetic, CPU interface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b="1" dirty="0">
                <a:solidFill>
                  <a:srgbClr val="FFFFFF"/>
                </a:solidFill>
              </a:rPr>
              <a:t>      Performance of MAGMA </a:t>
            </a:r>
            <a:r>
              <a:rPr lang="en-US" b="1" i="1" dirty="0" err="1">
                <a:solidFill>
                  <a:srgbClr val="FFFFFF"/>
                </a:solidFill>
              </a:rPr>
              <a:t>vs</a:t>
            </a:r>
            <a:r>
              <a:rPr lang="en-US" b="1" dirty="0">
                <a:solidFill>
                  <a:srgbClr val="FFFFFF"/>
                </a:solidFill>
              </a:rPr>
              <a:t>  MKL                   MAGMA QR time breakdown </a:t>
            </a:r>
          </a:p>
        </p:txBody>
      </p:sp>
      <p:sp>
        <p:nvSpPr>
          <p:cNvPr id="35851" name="Text Box 9"/>
          <p:cNvSpPr txBox="1">
            <a:spLocks noChangeArrowheads="1"/>
          </p:cNvSpPr>
          <p:nvPr/>
        </p:nvSpPr>
        <p:spPr bwMode="auto">
          <a:xfrm>
            <a:off x="414720" y="6145126"/>
            <a:ext cx="4770720" cy="2635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2019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300" dirty="0">
                <a:solidFill>
                  <a:srgbClr val="000000"/>
                </a:solidFill>
              </a:rPr>
              <a:t>[ for more performance data, see </a:t>
            </a:r>
            <a:r>
              <a:rPr lang="en-US" sz="1300" b="1" dirty="0">
                <a:solidFill>
                  <a:srgbClr val="000000"/>
                </a:solidFill>
              </a:rPr>
              <a:t> </a:t>
            </a:r>
            <a:r>
              <a:rPr lang="en-US" sz="1300" b="1" dirty="0">
                <a:solidFill>
                  <a:srgbClr val="800000"/>
                </a:solidFill>
                <a:hlinkClick r:id="rId6"/>
              </a:rPr>
              <a:t>http://icl.cs.utk.edu/magma</a:t>
            </a:r>
            <a:r>
              <a:rPr lang="en-US" sz="1300" dirty="0">
                <a:solidFill>
                  <a:srgbClr val="000000"/>
                </a:solidFill>
              </a:rPr>
              <a:t> ]</a:t>
            </a:r>
          </a:p>
        </p:txBody>
      </p:sp>
      <p:sp>
        <p:nvSpPr>
          <p:cNvPr id="35852" name="Text Box 10"/>
          <p:cNvSpPr txBox="1">
            <a:spLocks noChangeArrowheads="1"/>
          </p:cNvSpPr>
          <p:nvPr/>
        </p:nvSpPr>
        <p:spPr bwMode="auto">
          <a:xfrm>
            <a:off x="1929600" y="5184545"/>
            <a:ext cx="1388160" cy="27506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2019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sz="1300" dirty="0">
                <a:solidFill>
                  <a:srgbClr val="000000"/>
                </a:solidFill>
              </a:rPr>
              <a:t>Matrix size </a:t>
            </a:r>
            <a:r>
              <a:rPr lang="en-US" sz="1300" dirty="0" err="1">
                <a:solidFill>
                  <a:srgbClr val="000000"/>
                </a:solidFill>
              </a:rPr>
              <a:t>x</a:t>
            </a:r>
            <a:r>
              <a:rPr lang="en-US" sz="1300" dirty="0">
                <a:solidFill>
                  <a:srgbClr val="000000"/>
                </a:solidFill>
              </a:rPr>
              <a:t> 1000</a:t>
            </a:r>
          </a:p>
        </p:txBody>
      </p:sp>
      <p:sp>
        <p:nvSpPr>
          <p:cNvPr id="35853" name="Text Box 11"/>
          <p:cNvSpPr txBox="1">
            <a:spLocks noChangeArrowheads="1"/>
          </p:cNvSpPr>
          <p:nvPr/>
        </p:nvSpPr>
        <p:spPr bwMode="auto">
          <a:xfrm>
            <a:off x="6428160" y="5184545"/>
            <a:ext cx="1388160" cy="27506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2019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sz="1300" dirty="0">
                <a:solidFill>
                  <a:srgbClr val="000000"/>
                </a:solidFill>
              </a:rPr>
              <a:t>Matrix size </a:t>
            </a:r>
            <a:r>
              <a:rPr lang="en-US" sz="1300" dirty="0" err="1">
                <a:solidFill>
                  <a:srgbClr val="000000"/>
                </a:solidFill>
              </a:rPr>
              <a:t>x</a:t>
            </a:r>
            <a:r>
              <a:rPr lang="en-US" sz="1300" dirty="0">
                <a:solidFill>
                  <a:srgbClr val="000000"/>
                </a:solidFill>
              </a:rPr>
              <a:t> 1000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608881" y="-154321"/>
            <a:ext cx="8687519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Results – one </a:t>
            </a:r>
            <a:r>
              <a:rPr lang="en-US" dirty="0" smtClean="0"/>
              <a:t>sided factorizations</a:t>
            </a:r>
            <a:endParaRPr lang="en-US" dirty="0"/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5597280" y="2599474"/>
            <a:ext cx="3525120" cy="98192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504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100" b="1" u="sng" dirty="0">
                <a:solidFill>
                  <a:srgbClr val="000000"/>
                </a:solidFill>
                <a:ea typeface="DejaVu Sans" charset="0"/>
                <a:cs typeface="DejaVu Sans" charset="0"/>
              </a:rPr>
              <a:t>FERMI</a:t>
            </a:r>
            <a: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      Tesla C2050: 448 CUDA cores @ 1.15GHz</a:t>
            </a:r>
            <a:b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                 SP/DP peak is 1030 / 515 </a:t>
            </a:r>
            <a:r>
              <a:rPr lang="en-US" sz="11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GFlop/s</a:t>
            </a:r>
            <a: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US" sz="1100" dirty="0">
              <a:solidFill>
                <a:srgbClr val="000000"/>
              </a:solidFill>
              <a:ea typeface="DejaVu Sans" charset="0"/>
              <a:cs typeface="DejaVu Sans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100" b="1" u="sng" dirty="0">
                <a:solidFill>
                  <a:srgbClr val="000000"/>
                </a:solidFill>
                <a:ea typeface="DejaVu Sans" charset="0"/>
                <a:cs typeface="DejaVu Sans" charset="0"/>
              </a:rPr>
              <a:t>ISTANBUL</a:t>
            </a:r>
            <a: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AMD 8 socket 6 core (48 cores) @2.8GHz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                 SP/DP peak is 1075 / 538 </a:t>
            </a:r>
            <a:r>
              <a:rPr lang="en-US" sz="11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GFlop/s</a:t>
            </a:r>
            <a: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  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196640" y="1463194"/>
            <a:ext cx="4191840" cy="36579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84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20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LU Factorization in double precision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5643360" y="4301732"/>
            <a:ext cx="3373920" cy="1242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buSzPct val="43000"/>
              <a:buBlip>
                <a:blip r:embed="rId4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 Similar results for </a:t>
            </a:r>
            <a:r>
              <a:rPr lang="en-US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Cholesky</a:t>
            </a: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 &amp; QR</a:t>
            </a:r>
          </a:p>
          <a:p>
            <a:pPr>
              <a:buSzPct val="43000"/>
              <a:buBlip>
                <a:blip r:embed="rId4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 Fast solvers (several innovations)</a:t>
            </a:r>
            <a:b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   - in working precision, and</a:t>
            </a:r>
            <a:b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   - mixed-precision </a:t>
            </a:r>
            <a:r>
              <a:rPr lang="en-US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iter</a:t>
            </a: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. refinement</a:t>
            </a:r>
            <a:b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  based on the one-sided factor.</a:t>
            </a:r>
          </a:p>
        </p:txBody>
      </p:sp>
      <p:graphicFrame>
        <p:nvGraphicFramePr>
          <p:cNvPr id="27653" name="Object 5"/>
          <p:cNvGraphicFramePr>
            <a:graphicFrameLocks noChangeAspect="1"/>
          </p:cNvGraphicFramePr>
          <p:nvPr/>
        </p:nvGraphicFramePr>
        <p:xfrm>
          <a:off x="70560" y="1885159"/>
          <a:ext cx="5420160" cy="4123152"/>
        </p:xfrm>
        <a:graphic>
          <a:graphicData uri="http://schemas.openxmlformats.org/presentationml/2006/ole">
            <p:oleObj spid="_x0000_s5322754" r:id="rId5" imgW="3314700" imgH="2514600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6554880" y="6247376"/>
            <a:ext cx="2128320" cy="470930"/>
          </a:xfrm>
          <a:prstGeom prst="rect">
            <a:avLst/>
          </a:prstGeom>
        </p:spPr>
        <p:txBody>
          <a:bodyPr lIns="82945" tIns="41473" rIns="82945" bIns="41473"/>
          <a:lstStyle/>
          <a:p>
            <a:fld id="{F062B3EA-3273-824C-B66A-06A0C07273F1}" type="slidenum">
              <a:rPr lang="en-US"/>
              <a:pPr/>
              <a:t>48</a:t>
            </a:fld>
            <a:r>
              <a:rPr lang="en-US"/>
              <a:t>/28</a:t>
            </a:r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61" y="15843"/>
            <a:ext cx="9142560" cy="68565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14300"/>
            <a:ext cx="7772400" cy="1104900"/>
          </a:xfrm>
        </p:spPr>
        <p:txBody>
          <a:bodyPr/>
          <a:lstStyle/>
          <a:p>
            <a:r>
              <a:rPr lang="en-US" dirty="0" smtClean="0"/>
              <a:t>Mixed Precision Methods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0400" y="11521"/>
            <a:ext cx="4610880" cy="16590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3276000" cy="1066800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dirty="0"/>
              <a:t>About ICL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6481" y="4212443"/>
            <a:ext cx="8228160" cy="2079578"/>
          </a:xfrm>
          <a:ln/>
        </p:spPr>
        <p:txBody>
          <a:bodyPr tIns="12801"/>
          <a:lstStyle/>
          <a:p>
            <a:pPr marL="391686" indent="-293764">
              <a:buSzPct val="49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500" dirty="0"/>
              <a:t>Mission – provide leading edge tools, enable technologies and software for scientific computing</a:t>
            </a:r>
            <a:r>
              <a:rPr lang="en-US" sz="1500" dirty="0" smtClean="0"/>
              <a:t>, develop </a:t>
            </a:r>
            <a:r>
              <a:rPr lang="en-US" sz="1500" dirty="0"/>
              <a:t>standards for scientific computing in general</a:t>
            </a:r>
            <a:r>
              <a:rPr lang="en-US" sz="1500" dirty="0" smtClean="0"/>
              <a:t> </a:t>
            </a:r>
          </a:p>
          <a:p>
            <a:pPr marL="391686" indent="-293764">
              <a:buSzPct val="49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500" dirty="0" smtClean="0"/>
              <a:t>This </a:t>
            </a:r>
            <a:r>
              <a:rPr lang="en-US" sz="1500" dirty="0"/>
              <a:t>includes standards and efforts such as</a:t>
            </a:r>
            <a:br>
              <a:rPr lang="en-US" sz="1500" dirty="0"/>
            </a:br>
            <a:r>
              <a:rPr lang="en-US" sz="1600" dirty="0"/>
              <a:t>PVM, MPI, LAPACK, </a:t>
            </a:r>
            <a:r>
              <a:rPr lang="en-US" sz="1600" dirty="0" err="1"/>
              <a:t>ScaLAPACK</a:t>
            </a:r>
            <a:r>
              <a:rPr lang="en-US" sz="1600" dirty="0"/>
              <a:t>, BLAS, ATLAS, </a:t>
            </a:r>
            <a:r>
              <a:rPr lang="en-US" sz="1600" dirty="0" err="1"/>
              <a:t>Netlib</a:t>
            </a:r>
            <a:r>
              <a:rPr lang="en-US" sz="1600" dirty="0"/>
              <a:t>, Top 500, PAPI, </a:t>
            </a:r>
            <a:r>
              <a:rPr lang="en-US" sz="1600" dirty="0" err="1"/>
              <a:t>NetSolve</a:t>
            </a:r>
            <a:r>
              <a:rPr lang="en-US" sz="1600" dirty="0"/>
              <a:t>, and the </a:t>
            </a:r>
            <a:r>
              <a:rPr lang="en-US" sz="1600" dirty="0" err="1"/>
              <a:t>Linpack</a:t>
            </a:r>
            <a:r>
              <a:rPr lang="en-US" sz="1600" dirty="0"/>
              <a:t> </a:t>
            </a:r>
            <a:r>
              <a:rPr lang="en-US" sz="1600" dirty="0" smtClean="0"/>
              <a:t>Benchmark</a:t>
            </a:r>
          </a:p>
          <a:p>
            <a:pPr marL="391686" indent="-293764">
              <a:buSzPct val="49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500" dirty="0" smtClean="0"/>
              <a:t>ICL </a:t>
            </a:r>
            <a:r>
              <a:rPr lang="en-US" sz="1500" dirty="0"/>
              <a:t>continues these efforts with </a:t>
            </a:r>
            <a:br>
              <a:rPr lang="en-US" sz="1500" dirty="0"/>
            </a:br>
            <a:r>
              <a:rPr lang="en-US" sz="1600" dirty="0"/>
              <a:t>PLASMA, </a:t>
            </a:r>
            <a:r>
              <a:rPr lang="en-US" sz="1600" dirty="0">
                <a:solidFill>
                  <a:srgbClr val="800000"/>
                </a:solidFill>
              </a:rPr>
              <a:t>MAGMA</a:t>
            </a:r>
            <a:r>
              <a:rPr lang="en-US" sz="1600" dirty="0"/>
              <a:t>, HPC Challenge, </a:t>
            </a:r>
            <a:r>
              <a:rPr lang="en-US" sz="1600" dirty="0" err="1"/>
              <a:t>BlackJack</a:t>
            </a:r>
            <a:r>
              <a:rPr lang="en-US" sz="1600" dirty="0"/>
              <a:t>, </a:t>
            </a:r>
            <a:r>
              <a:rPr lang="en-US" sz="1600" dirty="0" err="1"/>
              <a:t>OpenMPI</a:t>
            </a:r>
            <a:r>
              <a:rPr lang="en-US" sz="1600" dirty="0"/>
              <a:t>, and </a:t>
            </a:r>
            <a:r>
              <a:rPr lang="en-US" sz="1600" dirty="0" err="1"/>
              <a:t>MuMI</a:t>
            </a:r>
            <a:r>
              <a:rPr lang="en-US" sz="1600" dirty="0"/>
              <a:t>, </a:t>
            </a:r>
            <a:br>
              <a:rPr lang="en-US" sz="1600" dirty="0"/>
            </a:br>
            <a:r>
              <a:rPr lang="en-US" sz="1600" dirty="0"/>
              <a:t>as well as other innovative computing projects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3441" y="1503518"/>
            <a:ext cx="4910400" cy="2505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81600" y="2363289"/>
            <a:ext cx="1319040" cy="1650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306401" y="2050775"/>
            <a:ext cx="3752640" cy="77912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0420" rIns="81639" bIns="40820">
            <a:prstTxWarp prst="textNoShape">
              <a:avLst/>
            </a:prstTxWarp>
          </a:bodyPr>
          <a:lstStyle/>
          <a:p>
            <a:pPr>
              <a:spcBef>
                <a:spcPts val="1089"/>
              </a:spcBef>
              <a:spcAft>
                <a:spcPts val="907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staff of more than</a:t>
            </a:r>
            <a:r>
              <a:rPr lang="en-US" sz="9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</a:t>
            </a:r>
            <a:br>
              <a:rPr lang="en-US" sz="900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sz="13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40 researchers, </a:t>
            </a:r>
            <a:br>
              <a:rPr lang="en-US" sz="1300" b="1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sz="13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students, and </a:t>
            </a:r>
            <a:br>
              <a:rPr lang="en-US" sz="1300" b="1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sz="13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administrators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5863680" y="3575896"/>
            <a:ext cx="2399040" cy="4162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0420" rIns="81639" bIns="40820">
            <a:prstTxWarp prst="textNoShape">
              <a:avLst/>
            </a:prstTxWarp>
          </a:bodyPr>
          <a:lstStyle/>
          <a:p>
            <a:pPr>
              <a:spcBef>
                <a:spcPts val="1089"/>
              </a:spcBef>
              <a:spcAft>
                <a:spcPts val="907"/>
              </a:spcAft>
              <a:tabLst>
                <a:tab pos="656650" algn="l"/>
                <a:tab pos="1313299" algn="l"/>
                <a:tab pos="1969949" algn="l"/>
              </a:tabLst>
            </a:pPr>
            <a: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Established by </a:t>
            </a:r>
            <a:b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sz="13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Prof. Jack </a:t>
            </a:r>
            <a:r>
              <a:rPr lang="en-US" sz="1300" b="1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Dongarra</a:t>
            </a:r>
            <a:endParaRPr lang="en-US" sz="1300" b="1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7090560" y="1494877"/>
            <a:ext cx="1814400" cy="4176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50420" rIns="81639" bIns="40820">
            <a:prstTxWarp prst="textNoShape">
              <a:avLst/>
            </a:prstTxWarp>
          </a:bodyPr>
          <a:lstStyle/>
          <a:p>
            <a:pPr>
              <a:spcBef>
                <a:spcPts val="1089"/>
              </a:spcBef>
              <a:spcAft>
                <a:spcPts val="907"/>
              </a:spcAft>
              <a:tabLst>
                <a:tab pos="656650" algn="l"/>
                <a:tab pos="1313299" algn="l"/>
              </a:tabLst>
            </a:pPr>
            <a: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Last year ICL celebrated </a:t>
            </a:r>
            <a:b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sz="13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20 years anniversary!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14300"/>
            <a:ext cx="7772400" cy="1104900"/>
          </a:xfrm>
        </p:spPr>
        <p:txBody>
          <a:bodyPr/>
          <a:lstStyle/>
          <a:p>
            <a:r>
              <a:rPr lang="en-US" dirty="0" smtClean="0"/>
              <a:t>Mixed Precision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7727950" cy="4114800"/>
          </a:xfrm>
        </p:spPr>
        <p:txBody>
          <a:bodyPr/>
          <a:lstStyle/>
          <a:p>
            <a:r>
              <a:rPr lang="en-US" dirty="0" smtClean="0"/>
              <a:t>Mixed precision, use the lowest precision required to achieve a given accuracy outcome</a:t>
            </a:r>
          </a:p>
          <a:p>
            <a:pPr lvl="1"/>
            <a:r>
              <a:rPr lang="en-US" dirty="0" smtClean="0"/>
              <a:t>Improves runtime, reduce power consumption, lower data movement</a:t>
            </a:r>
          </a:p>
          <a:p>
            <a:pPr lvl="1"/>
            <a:r>
              <a:rPr lang="en-US" dirty="0" smtClean="0"/>
              <a:t>Reformulate to find correction to solution, rather than solution</a:t>
            </a:r>
            <a:br>
              <a:rPr lang="en-US" dirty="0" smtClean="0"/>
            </a:br>
            <a:r>
              <a:rPr lang="en-US" dirty="0" smtClean="0"/>
              <a:t>[ </a:t>
            </a:r>
            <a:r>
              <a:rPr lang="en-US" dirty="0" err="1" smtClean="0"/>
              <a:t>Δx</a:t>
            </a:r>
            <a:r>
              <a:rPr lang="en-US" dirty="0" smtClean="0"/>
              <a:t> rather than </a:t>
            </a:r>
            <a:r>
              <a:rPr lang="en-US" dirty="0" err="1" smtClean="0"/>
              <a:t>x</a:t>
            </a:r>
            <a:r>
              <a:rPr lang="en-US" dirty="0" smtClean="0"/>
              <a:t> ].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Idea Goes Something Like This…</a:t>
            </a:r>
          </a:p>
        </p:txBody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4051" y="1066800"/>
            <a:ext cx="8185150" cy="5410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 smtClean="0"/>
              <a:t>Exploit 32 bit floating point as much as possible.</a:t>
            </a:r>
          </a:p>
          <a:p>
            <a:pPr lvl="1"/>
            <a:r>
              <a:rPr lang="en-US" sz="2400" dirty="0" smtClean="0"/>
              <a:t>Especially for the bulk of the computation</a:t>
            </a:r>
          </a:p>
          <a:p>
            <a:pPr>
              <a:buFontTx/>
              <a:buChar char="•"/>
            </a:pPr>
            <a:r>
              <a:rPr lang="en-US" sz="2800" dirty="0" smtClean="0"/>
              <a:t>Correct or update the solution with selective use of 64 bit floating point to provide a refined results</a:t>
            </a:r>
          </a:p>
          <a:p>
            <a:pPr>
              <a:buFontTx/>
              <a:buChar char="•"/>
            </a:pPr>
            <a:r>
              <a:rPr lang="en-US" sz="2800" dirty="0" smtClean="0"/>
              <a:t>Intuitively: </a:t>
            </a:r>
          </a:p>
          <a:p>
            <a:pPr lvl="1"/>
            <a:r>
              <a:rPr lang="en-US" sz="2400" dirty="0" smtClean="0"/>
              <a:t>Compute a 32 bit result, </a:t>
            </a:r>
          </a:p>
          <a:p>
            <a:pPr lvl="1"/>
            <a:r>
              <a:rPr lang="en-US" sz="2400" dirty="0" smtClean="0"/>
              <a:t>Calculate a correction to 32 bit result using selected higher precision and,</a:t>
            </a:r>
          </a:p>
          <a:p>
            <a:pPr lvl="1"/>
            <a:r>
              <a:rPr lang="en-US" sz="2400" dirty="0" smtClean="0"/>
              <a:t>Perform the update of the 32 bit results with the correction using high precision.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ext Box 2"/>
          <p:cNvSpPr txBox="1">
            <a:spLocks noChangeArrowheads="1"/>
          </p:cNvSpPr>
          <p:nvPr/>
        </p:nvSpPr>
        <p:spPr bwMode="auto">
          <a:xfrm>
            <a:off x="1295404" y="1504953"/>
            <a:ext cx="6629400" cy="22194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63" tIns="44982" rIns="89963" bIns="44982">
            <a:spAutoFit/>
          </a:bodyPr>
          <a:lstStyle/>
          <a:p>
            <a:pPr defTabSz="457011">
              <a:lnSpc>
                <a:spcPct val="124000"/>
              </a:lnSpc>
              <a:buClr>
                <a:srgbClr val="FFFFCC"/>
              </a:buClr>
              <a:buSzPct val="100000"/>
              <a:tabLst>
                <a:tab pos="0" algn="l"/>
                <a:tab pos="914021" algn="l"/>
                <a:tab pos="1828041" algn="l"/>
                <a:tab pos="2742062" algn="l"/>
                <a:tab pos="3656083" algn="l"/>
                <a:tab pos="4570104" algn="l"/>
                <a:tab pos="5484125" algn="l"/>
                <a:tab pos="6398145" algn="l"/>
                <a:tab pos="7312167" algn="l"/>
                <a:tab pos="8226188" algn="l"/>
                <a:tab pos="9140208" algn="l"/>
                <a:tab pos="10054229" algn="l"/>
              </a:tabLst>
            </a:pPr>
            <a:r>
              <a:rPr lang="en-GB" b="1" dirty="0">
                <a:latin typeface="Comic Sans MS" pitchFamily="66" charset="0"/>
              </a:rPr>
              <a:t>L U = </a:t>
            </a:r>
            <a:r>
              <a:rPr lang="en-GB" b="1" dirty="0" err="1">
                <a:latin typeface="Comic Sans MS" pitchFamily="66" charset="0"/>
              </a:rPr>
              <a:t>lu(A</a:t>
            </a:r>
            <a:r>
              <a:rPr lang="en-GB" b="1" dirty="0">
                <a:latin typeface="Comic Sans MS" pitchFamily="66" charset="0"/>
              </a:rPr>
              <a:t>)</a:t>
            </a:r>
            <a:r>
              <a:rPr lang="en-GB" dirty="0">
                <a:latin typeface="Arial" charset="0"/>
              </a:rPr>
              <a:t>			</a:t>
            </a:r>
            <a:r>
              <a:rPr lang="en-GB" b="1" dirty="0">
                <a:solidFill>
                  <a:srgbClr val="006600"/>
                </a:solidFill>
                <a:latin typeface="Arial" charset="0"/>
              </a:rPr>
              <a:t>SINGLE</a:t>
            </a:r>
            <a:r>
              <a:rPr lang="en-GB" b="1" dirty="0">
                <a:solidFill>
                  <a:srgbClr val="FFFFFF"/>
                </a:solidFill>
                <a:latin typeface="Arial" charset="0"/>
              </a:rPr>
              <a:t>		</a:t>
            </a:r>
            <a:r>
              <a:rPr lang="en-GB" b="1" i="1" dirty="0">
                <a:solidFill>
                  <a:srgbClr val="FF0000"/>
                </a:solidFill>
                <a:latin typeface="Arial" charset="0"/>
              </a:rPr>
              <a:t>O(n</a:t>
            </a:r>
            <a:r>
              <a:rPr lang="en-GB" b="1" i="1" baseline="50000" dirty="0">
                <a:solidFill>
                  <a:srgbClr val="FF0000"/>
                </a:solidFill>
                <a:latin typeface="Arial" charset="0"/>
              </a:rPr>
              <a:t>3</a:t>
            </a:r>
            <a:r>
              <a:rPr lang="en-GB" b="1" i="1" dirty="0">
                <a:solidFill>
                  <a:srgbClr val="FF0000"/>
                </a:solidFill>
                <a:latin typeface="Arial" charset="0"/>
              </a:rPr>
              <a:t>)</a:t>
            </a:r>
          </a:p>
          <a:p>
            <a:pPr defTabSz="457011">
              <a:lnSpc>
                <a:spcPct val="124000"/>
              </a:lnSpc>
              <a:buClr>
                <a:srgbClr val="FFFFCC"/>
              </a:buClr>
              <a:buSzPct val="100000"/>
              <a:tabLst>
                <a:tab pos="0" algn="l"/>
                <a:tab pos="914021" algn="l"/>
                <a:tab pos="1828041" algn="l"/>
                <a:tab pos="2742062" algn="l"/>
                <a:tab pos="3656083" algn="l"/>
                <a:tab pos="4570104" algn="l"/>
                <a:tab pos="5484125" algn="l"/>
                <a:tab pos="6398145" algn="l"/>
                <a:tab pos="7312167" algn="l"/>
                <a:tab pos="8226188" algn="l"/>
                <a:tab pos="9140208" algn="l"/>
                <a:tab pos="10054229" algn="l"/>
              </a:tabLst>
            </a:pPr>
            <a:r>
              <a:rPr lang="en-GB" b="1" dirty="0" err="1">
                <a:latin typeface="Comic Sans MS" pitchFamily="66" charset="0"/>
              </a:rPr>
              <a:t>x</a:t>
            </a:r>
            <a:r>
              <a:rPr lang="en-GB" b="1" dirty="0">
                <a:latin typeface="Comic Sans MS" pitchFamily="66" charset="0"/>
              </a:rPr>
              <a:t> = L\(U\</a:t>
            </a:r>
            <a:r>
              <a:rPr lang="en-GB" b="1" dirty="0" err="1">
                <a:latin typeface="Comic Sans MS" pitchFamily="66" charset="0"/>
              </a:rPr>
              <a:t>b</a:t>
            </a:r>
            <a:r>
              <a:rPr lang="en-GB" b="1" dirty="0">
                <a:latin typeface="Comic Sans MS" pitchFamily="66" charset="0"/>
              </a:rPr>
              <a:t>)</a:t>
            </a:r>
            <a:r>
              <a:rPr lang="en-GB" b="1" dirty="0">
                <a:latin typeface="Arial" charset="0"/>
              </a:rPr>
              <a:t>			</a:t>
            </a:r>
            <a:r>
              <a:rPr lang="en-GB" b="1" dirty="0">
                <a:solidFill>
                  <a:srgbClr val="006600"/>
                </a:solidFill>
                <a:latin typeface="Arial" charset="0"/>
              </a:rPr>
              <a:t>SINGLE</a:t>
            </a:r>
            <a:r>
              <a:rPr lang="en-GB" b="1" dirty="0">
                <a:solidFill>
                  <a:srgbClr val="FFFFFF"/>
                </a:solidFill>
                <a:latin typeface="Arial" charset="0"/>
              </a:rPr>
              <a:t>		</a:t>
            </a:r>
            <a:r>
              <a:rPr lang="en-GB" b="1" i="1" dirty="0">
                <a:solidFill>
                  <a:srgbClr val="006600"/>
                </a:solidFill>
                <a:latin typeface="Arial" charset="0"/>
              </a:rPr>
              <a:t>O(n</a:t>
            </a:r>
            <a:r>
              <a:rPr lang="en-GB" b="1" i="1" baseline="50000" dirty="0">
                <a:solidFill>
                  <a:srgbClr val="006600"/>
                </a:solidFill>
                <a:latin typeface="Arial" charset="0"/>
              </a:rPr>
              <a:t>2</a:t>
            </a:r>
            <a:r>
              <a:rPr lang="en-GB" b="1" i="1" dirty="0">
                <a:solidFill>
                  <a:srgbClr val="006600"/>
                </a:solidFill>
                <a:latin typeface="Arial" charset="0"/>
              </a:rPr>
              <a:t>)</a:t>
            </a:r>
          </a:p>
          <a:p>
            <a:pPr defTabSz="457011">
              <a:lnSpc>
                <a:spcPct val="124000"/>
              </a:lnSpc>
              <a:buClr>
                <a:srgbClr val="FFFFCC"/>
              </a:buClr>
              <a:buSzPct val="100000"/>
              <a:tabLst>
                <a:tab pos="0" algn="l"/>
                <a:tab pos="914021" algn="l"/>
                <a:tab pos="1828041" algn="l"/>
                <a:tab pos="2742062" algn="l"/>
                <a:tab pos="3656083" algn="l"/>
                <a:tab pos="4570104" algn="l"/>
                <a:tab pos="5484125" algn="l"/>
                <a:tab pos="6398145" algn="l"/>
                <a:tab pos="7312167" algn="l"/>
                <a:tab pos="8226188" algn="l"/>
                <a:tab pos="9140208" algn="l"/>
                <a:tab pos="10054229" algn="l"/>
              </a:tabLst>
            </a:pPr>
            <a:r>
              <a:rPr lang="en-GB" b="1" dirty="0" err="1">
                <a:latin typeface="Comic Sans MS" pitchFamily="66" charset="0"/>
              </a:rPr>
              <a:t>r</a:t>
            </a:r>
            <a:r>
              <a:rPr lang="en-GB" b="1" dirty="0">
                <a:latin typeface="Comic Sans MS" pitchFamily="66" charset="0"/>
              </a:rPr>
              <a:t> = </a:t>
            </a:r>
            <a:r>
              <a:rPr lang="en-GB" b="1" dirty="0" err="1">
                <a:latin typeface="Comic Sans MS" pitchFamily="66" charset="0"/>
              </a:rPr>
              <a:t>b</a:t>
            </a:r>
            <a:r>
              <a:rPr lang="en-GB" b="1" dirty="0">
                <a:latin typeface="Comic Sans MS" pitchFamily="66" charset="0"/>
              </a:rPr>
              <a:t> – </a:t>
            </a:r>
            <a:r>
              <a:rPr lang="en-GB" b="1" dirty="0" err="1">
                <a:latin typeface="Comic Sans MS" pitchFamily="66" charset="0"/>
              </a:rPr>
              <a:t>Ax</a:t>
            </a:r>
            <a:r>
              <a:rPr lang="en-GB" b="1" dirty="0">
                <a:latin typeface="Arial" charset="0"/>
              </a:rPr>
              <a:t>			</a:t>
            </a:r>
            <a:r>
              <a:rPr lang="en-GB" b="1" dirty="0">
                <a:solidFill>
                  <a:srgbClr val="FF0000"/>
                </a:solidFill>
                <a:latin typeface="Arial" charset="0"/>
              </a:rPr>
              <a:t>DOUBLE</a:t>
            </a:r>
            <a:r>
              <a:rPr lang="en-GB" b="1" dirty="0">
                <a:solidFill>
                  <a:srgbClr val="FFFFFF"/>
                </a:solidFill>
                <a:latin typeface="Arial" charset="0"/>
              </a:rPr>
              <a:t>		</a:t>
            </a:r>
            <a:r>
              <a:rPr lang="en-GB" b="1" i="1" dirty="0">
                <a:solidFill>
                  <a:srgbClr val="006600"/>
                </a:solidFill>
                <a:latin typeface="Arial" charset="0"/>
              </a:rPr>
              <a:t>O(n</a:t>
            </a:r>
            <a:r>
              <a:rPr lang="en-GB" b="1" i="1" baseline="50000" dirty="0">
                <a:solidFill>
                  <a:srgbClr val="006600"/>
                </a:solidFill>
                <a:latin typeface="Arial" charset="0"/>
              </a:rPr>
              <a:t>2</a:t>
            </a:r>
            <a:r>
              <a:rPr lang="en-GB" b="1" i="1" dirty="0">
                <a:solidFill>
                  <a:srgbClr val="006600"/>
                </a:solidFill>
                <a:latin typeface="Arial" charset="0"/>
              </a:rPr>
              <a:t>)</a:t>
            </a:r>
          </a:p>
          <a:p>
            <a:pPr defTabSz="457011">
              <a:lnSpc>
                <a:spcPct val="124000"/>
              </a:lnSpc>
              <a:buClr>
                <a:srgbClr val="FFFFCC"/>
              </a:buClr>
              <a:buSzPct val="100000"/>
              <a:tabLst>
                <a:tab pos="0" algn="l"/>
                <a:tab pos="914021" algn="l"/>
                <a:tab pos="1828041" algn="l"/>
                <a:tab pos="2742062" algn="l"/>
                <a:tab pos="3656083" algn="l"/>
                <a:tab pos="4570104" algn="l"/>
                <a:tab pos="5484125" algn="l"/>
                <a:tab pos="6398145" algn="l"/>
                <a:tab pos="7312167" algn="l"/>
                <a:tab pos="8226188" algn="l"/>
                <a:tab pos="9140208" algn="l"/>
                <a:tab pos="10054229" algn="l"/>
              </a:tabLst>
            </a:pPr>
            <a:r>
              <a:rPr lang="en-GB" b="1" dirty="0">
                <a:latin typeface="Comic Sans MS" pitchFamily="66" charset="0"/>
              </a:rPr>
              <a:t>WHILE || </a:t>
            </a:r>
            <a:r>
              <a:rPr lang="en-GB" b="1" dirty="0" err="1">
                <a:latin typeface="Comic Sans MS" pitchFamily="66" charset="0"/>
              </a:rPr>
              <a:t>r</a:t>
            </a:r>
            <a:r>
              <a:rPr lang="en-GB" b="1" dirty="0">
                <a:latin typeface="Comic Sans MS" pitchFamily="66" charset="0"/>
              </a:rPr>
              <a:t> || not small enough</a:t>
            </a:r>
          </a:p>
          <a:p>
            <a:pPr defTabSz="457011">
              <a:lnSpc>
                <a:spcPct val="124000"/>
              </a:lnSpc>
              <a:buClr>
                <a:srgbClr val="FFFFCC"/>
              </a:buClr>
              <a:buSzPct val="100000"/>
              <a:tabLst>
                <a:tab pos="0" algn="l"/>
                <a:tab pos="914021" algn="l"/>
                <a:tab pos="1828041" algn="l"/>
                <a:tab pos="2742062" algn="l"/>
                <a:tab pos="3656083" algn="l"/>
                <a:tab pos="4570104" algn="l"/>
                <a:tab pos="5484125" algn="l"/>
                <a:tab pos="6398145" algn="l"/>
                <a:tab pos="7312167" algn="l"/>
                <a:tab pos="8226188" algn="l"/>
                <a:tab pos="9140208" algn="l"/>
                <a:tab pos="10054229" algn="l"/>
              </a:tabLst>
            </a:pPr>
            <a:r>
              <a:rPr lang="en-GB" b="1" dirty="0">
                <a:solidFill>
                  <a:srgbClr val="FFFFFF"/>
                </a:solidFill>
                <a:latin typeface="Comic Sans MS" pitchFamily="66" charset="0"/>
              </a:rPr>
              <a:t>        </a:t>
            </a:r>
            <a:r>
              <a:rPr lang="en-GB" b="1" dirty="0" err="1">
                <a:latin typeface="Comic Sans MS" pitchFamily="66" charset="0"/>
              </a:rPr>
              <a:t>z</a:t>
            </a:r>
            <a:r>
              <a:rPr lang="en-GB" b="1" dirty="0">
                <a:latin typeface="Comic Sans MS" pitchFamily="66" charset="0"/>
              </a:rPr>
              <a:t> = L\(U\</a:t>
            </a:r>
            <a:r>
              <a:rPr lang="en-GB" b="1" dirty="0" err="1">
                <a:latin typeface="Comic Sans MS" pitchFamily="66" charset="0"/>
              </a:rPr>
              <a:t>r</a:t>
            </a:r>
            <a:r>
              <a:rPr lang="en-GB" b="1" dirty="0">
                <a:latin typeface="Comic Sans MS" pitchFamily="66" charset="0"/>
              </a:rPr>
              <a:t>)			</a:t>
            </a:r>
            <a:r>
              <a:rPr lang="en-GB" b="1" dirty="0">
                <a:solidFill>
                  <a:srgbClr val="006600"/>
                </a:solidFill>
                <a:latin typeface="Arial" charset="0"/>
              </a:rPr>
              <a:t>SINGLE</a:t>
            </a:r>
            <a:r>
              <a:rPr lang="en-GB" b="1" dirty="0">
                <a:solidFill>
                  <a:srgbClr val="FFFFFF"/>
                </a:solidFill>
                <a:latin typeface="Arial" charset="0"/>
              </a:rPr>
              <a:t>		</a:t>
            </a:r>
            <a:r>
              <a:rPr lang="en-GB" b="1" i="1" dirty="0">
                <a:solidFill>
                  <a:srgbClr val="006600"/>
                </a:solidFill>
                <a:latin typeface="Arial" charset="0"/>
              </a:rPr>
              <a:t>O(n</a:t>
            </a:r>
            <a:r>
              <a:rPr lang="en-GB" b="1" i="1" baseline="50000" dirty="0">
                <a:solidFill>
                  <a:srgbClr val="006600"/>
                </a:solidFill>
                <a:latin typeface="Arial" charset="0"/>
              </a:rPr>
              <a:t>2</a:t>
            </a:r>
            <a:r>
              <a:rPr lang="en-GB" b="1" i="1" dirty="0">
                <a:solidFill>
                  <a:srgbClr val="006600"/>
                </a:solidFill>
                <a:latin typeface="Arial" charset="0"/>
              </a:rPr>
              <a:t>)</a:t>
            </a:r>
          </a:p>
          <a:p>
            <a:pPr defTabSz="457011">
              <a:lnSpc>
                <a:spcPct val="124000"/>
              </a:lnSpc>
              <a:buClr>
                <a:srgbClr val="FFFFCC"/>
              </a:buClr>
              <a:buSzPct val="100000"/>
              <a:tabLst>
                <a:tab pos="0" algn="l"/>
                <a:tab pos="914021" algn="l"/>
                <a:tab pos="1828041" algn="l"/>
                <a:tab pos="2742062" algn="l"/>
                <a:tab pos="3656083" algn="l"/>
                <a:tab pos="4570104" algn="l"/>
                <a:tab pos="5484125" algn="l"/>
                <a:tab pos="6398145" algn="l"/>
                <a:tab pos="7312167" algn="l"/>
                <a:tab pos="8226188" algn="l"/>
                <a:tab pos="9140208" algn="l"/>
                <a:tab pos="10054229" algn="l"/>
              </a:tabLst>
            </a:pPr>
            <a:r>
              <a:rPr lang="en-GB" b="1" dirty="0">
                <a:solidFill>
                  <a:srgbClr val="FFFFFF"/>
                </a:solidFill>
                <a:latin typeface="Comic Sans MS" pitchFamily="66" charset="0"/>
              </a:rPr>
              <a:t>        </a:t>
            </a:r>
            <a:r>
              <a:rPr lang="en-GB" b="1" dirty="0" err="1">
                <a:latin typeface="Comic Sans MS" pitchFamily="66" charset="0"/>
              </a:rPr>
              <a:t>x</a:t>
            </a:r>
            <a:r>
              <a:rPr lang="en-GB" b="1" dirty="0">
                <a:latin typeface="Comic Sans MS" pitchFamily="66" charset="0"/>
              </a:rPr>
              <a:t> = </a:t>
            </a:r>
            <a:r>
              <a:rPr lang="en-GB" b="1" dirty="0" err="1">
                <a:latin typeface="Comic Sans MS" pitchFamily="66" charset="0"/>
              </a:rPr>
              <a:t>x</a:t>
            </a:r>
            <a:r>
              <a:rPr lang="en-GB" b="1" dirty="0">
                <a:latin typeface="Comic Sans MS" pitchFamily="66" charset="0"/>
              </a:rPr>
              <a:t> + </a:t>
            </a:r>
            <a:r>
              <a:rPr lang="en-GB" b="1" dirty="0" err="1">
                <a:latin typeface="Comic Sans MS" pitchFamily="66" charset="0"/>
              </a:rPr>
              <a:t>z</a:t>
            </a:r>
            <a:r>
              <a:rPr lang="en-GB" b="1" dirty="0">
                <a:latin typeface="Arial" charset="0"/>
              </a:rPr>
              <a:t>			</a:t>
            </a:r>
            <a:r>
              <a:rPr lang="en-GB" b="1" dirty="0">
                <a:solidFill>
                  <a:srgbClr val="FF0000"/>
                </a:solidFill>
                <a:latin typeface="Arial" charset="0"/>
              </a:rPr>
              <a:t>DOUBLE</a:t>
            </a:r>
            <a:r>
              <a:rPr lang="en-GB" b="1" dirty="0">
                <a:solidFill>
                  <a:srgbClr val="FFFFFF"/>
                </a:solidFill>
                <a:latin typeface="Arial" charset="0"/>
              </a:rPr>
              <a:t>		</a:t>
            </a:r>
            <a:r>
              <a:rPr lang="en-GB" b="1" i="1" dirty="0">
                <a:solidFill>
                  <a:srgbClr val="006600"/>
                </a:solidFill>
                <a:latin typeface="Arial" charset="0"/>
              </a:rPr>
              <a:t>O(n</a:t>
            </a:r>
            <a:r>
              <a:rPr lang="en-GB" b="1" i="1" baseline="50000" dirty="0">
                <a:solidFill>
                  <a:srgbClr val="006600"/>
                </a:solidFill>
                <a:latin typeface="Arial" charset="0"/>
              </a:rPr>
              <a:t>1</a:t>
            </a:r>
            <a:r>
              <a:rPr lang="en-GB" b="1" i="1" dirty="0">
                <a:solidFill>
                  <a:srgbClr val="006600"/>
                </a:solidFill>
                <a:latin typeface="Arial" charset="0"/>
              </a:rPr>
              <a:t>)</a:t>
            </a:r>
          </a:p>
          <a:p>
            <a:pPr defTabSz="457011">
              <a:lnSpc>
                <a:spcPct val="124000"/>
              </a:lnSpc>
              <a:buClr>
                <a:srgbClr val="FFFFCC"/>
              </a:buClr>
              <a:buSzPct val="100000"/>
              <a:tabLst>
                <a:tab pos="0" algn="l"/>
                <a:tab pos="914021" algn="l"/>
                <a:tab pos="1828041" algn="l"/>
                <a:tab pos="2742062" algn="l"/>
                <a:tab pos="3656083" algn="l"/>
                <a:tab pos="4570104" algn="l"/>
                <a:tab pos="5484125" algn="l"/>
                <a:tab pos="6398145" algn="l"/>
                <a:tab pos="7312167" algn="l"/>
                <a:tab pos="8226188" algn="l"/>
                <a:tab pos="9140208" algn="l"/>
                <a:tab pos="10054229" algn="l"/>
              </a:tabLst>
            </a:pPr>
            <a:r>
              <a:rPr lang="en-GB" b="1" dirty="0">
                <a:solidFill>
                  <a:srgbClr val="FFFFFF"/>
                </a:solidFill>
                <a:latin typeface="Comic Sans MS" pitchFamily="66" charset="0"/>
              </a:rPr>
              <a:t>        </a:t>
            </a:r>
            <a:r>
              <a:rPr lang="en-GB" b="1" dirty="0" err="1">
                <a:latin typeface="Comic Sans MS" pitchFamily="66" charset="0"/>
              </a:rPr>
              <a:t>r</a:t>
            </a:r>
            <a:r>
              <a:rPr lang="en-GB" b="1" dirty="0">
                <a:latin typeface="Comic Sans MS" pitchFamily="66" charset="0"/>
              </a:rPr>
              <a:t> = </a:t>
            </a:r>
            <a:r>
              <a:rPr lang="en-GB" b="1" dirty="0" err="1">
                <a:latin typeface="Comic Sans MS" pitchFamily="66" charset="0"/>
              </a:rPr>
              <a:t>b</a:t>
            </a:r>
            <a:r>
              <a:rPr lang="en-GB" b="1" dirty="0">
                <a:latin typeface="Comic Sans MS" pitchFamily="66" charset="0"/>
              </a:rPr>
              <a:t> – </a:t>
            </a:r>
            <a:r>
              <a:rPr lang="en-GB" b="1" dirty="0" err="1">
                <a:latin typeface="Comic Sans MS" pitchFamily="66" charset="0"/>
              </a:rPr>
              <a:t>Ax</a:t>
            </a:r>
            <a:r>
              <a:rPr lang="en-GB" b="1" dirty="0">
                <a:latin typeface="Arial" charset="0"/>
              </a:rPr>
              <a:t>			</a:t>
            </a:r>
            <a:r>
              <a:rPr lang="en-GB" b="1" dirty="0">
                <a:solidFill>
                  <a:schemeClr val="hlink"/>
                </a:solidFill>
                <a:latin typeface="Arial" charset="0"/>
              </a:rPr>
              <a:t>DOUBLE</a:t>
            </a:r>
            <a:r>
              <a:rPr lang="en-GB" b="1" dirty="0">
                <a:solidFill>
                  <a:srgbClr val="FFFFFF"/>
                </a:solidFill>
                <a:latin typeface="Arial" charset="0"/>
              </a:rPr>
              <a:t>		</a:t>
            </a:r>
            <a:r>
              <a:rPr lang="en-GB" b="1" i="1" dirty="0">
                <a:solidFill>
                  <a:srgbClr val="006600"/>
                </a:solidFill>
                <a:latin typeface="Arial" charset="0"/>
              </a:rPr>
              <a:t>O(n</a:t>
            </a:r>
            <a:r>
              <a:rPr lang="en-GB" b="1" i="1" baseline="50000" dirty="0">
                <a:solidFill>
                  <a:srgbClr val="006600"/>
                </a:solidFill>
                <a:latin typeface="Arial" charset="0"/>
              </a:rPr>
              <a:t>2</a:t>
            </a:r>
            <a:r>
              <a:rPr lang="en-GB" b="1" i="1" dirty="0">
                <a:solidFill>
                  <a:srgbClr val="006600"/>
                </a:solidFill>
                <a:latin typeface="Arial" charset="0"/>
              </a:rPr>
              <a:t>)</a:t>
            </a:r>
          </a:p>
          <a:p>
            <a:pPr defTabSz="457011">
              <a:lnSpc>
                <a:spcPct val="124000"/>
              </a:lnSpc>
              <a:buClr>
                <a:srgbClr val="FFFFCC"/>
              </a:buClr>
              <a:buSzPct val="100000"/>
              <a:tabLst>
                <a:tab pos="0" algn="l"/>
                <a:tab pos="914021" algn="l"/>
                <a:tab pos="1828041" algn="l"/>
                <a:tab pos="2742062" algn="l"/>
                <a:tab pos="3656083" algn="l"/>
                <a:tab pos="4570104" algn="l"/>
                <a:tab pos="5484125" algn="l"/>
                <a:tab pos="6398145" algn="l"/>
                <a:tab pos="7312167" algn="l"/>
                <a:tab pos="8226188" algn="l"/>
                <a:tab pos="9140208" algn="l"/>
                <a:tab pos="10054229" algn="l"/>
              </a:tabLst>
            </a:pPr>
            <a:r>
              <a:rPr lang="en-GB" b="1" dirty="0">
                <a:latin typeface="Comic Sans MS" pitchFamily="66" charset="0"/>
              </a:rPr>
              <a:t>END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title"/>
          </p:nvPr>
        </p:nvSpPr>
        <p:spPr>
          <a:xfrm>
            <a:off x="684212" y="365288"/>
            <a:ext cx="7773988" cy="549112"/>
          </a:xfrm>
          <a:ln/>
        </p:spPr>
        <p:txBody>
          <a:bodyPr lIns="0" tIns="0" rIns="0" bIns="0" anchor="ctr">
            <a:spAutoFit/>
          </a:bodyPr>
          <a:lstStyle/>
          <a:p>
            <a:pPr defTabSz="457011">
              <a:lnSpc>
                <a:spcPct val="98000"/>
              </a:lnSpc>
              <a:tabLst>
                <a:tab pos="0" algn="l"/>
                <a:tab pos="914021" algn="l"/>
                <a:tab pos="1828041" algn="l"/>
                <a:tab pos="2742062" algn="l"/>
                <a:tab pos="3656083" algn="l"/>
                <a:tab pos="4570104" algn="l"/>
                <a:tab pos="5484125" algn="l"/>
                <a:tab pos="6398145" algn="l"/>
                <a:tab pos="7312167" algn="l"/>
                <a:tab pos="8226188" algn="l"/>
                <a:tab pos="9140208" algn="l"/>
                <a:tab pos="10054229" algn="l"/>
              </a:tabLst>
            </a:pPr>
            <a:r>
              <a:rPr lang="en-GB" sz="3600" dirty="0"/>
              <a:t>Mixed-Precision Iterative Refinement</a:t>
            </a:r>
          </a:p>
        </p:txBody>
      </p:sp>
      <p:sp>
        <p:nvSpPr>
          <p:cNvPr id="1679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971550"/>
            <a:ext cx="8458200" cy="596265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Iterative refinement for dense systems,   </a:t>
            </a:r>
            <a:r>
              <a:rPr lang="en-US" sz="2000" i="1" dirty="0"/>
              <a:t>Ax = </a:t>
            </a:r>
            <a:r>
              <a:rPr lang="en-US" sz="2000" i="1" dirty="0" err="1"/>
              <a:t>b</a:t>
            </a:r>
            <a:r>
              <a:rPr lang="en-US" sz="2000" dirty="0"/>
              <a:t>, can work this way.</a:t>
            </a:r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1800" dirty="0"/>
              <a:t>Wilkinson, </a:t>
            </a:r>
            <a:r>
              <a:rPr lang="en-US" sz="1800" dirty="0" err="1"/>
              <a:t>Moler</a:t>
            </a:r>
            <a:r>
              <a:rPr lang="en-US" sz="1800" dirty="0"/>
              <a:t>, Stewart, &amp; </a:t>
            </a:r>
            <a:r>
              <a:rPr lang="en-US" sz="1800" dirty="0" err="1"/>
              <a:t>Higham</a:t>
            </a:r>
            <a:r>
              <a:rPr lang="en-US" sz="1800" dirty="0"/>
              <a:t> provide error bound for SP fl pt results when using DP fl pt.</a:t>
            </a:r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endParaRPr lang="en-US" sz="1600" dirty="0"/>
          </a:p>
        </p:txBody>
      </p:sp>
      <p:sp>
        <p:nvSpPr>
          <p:cNvPr id="167941" name="Rectangle 5"/>
          <p:cNvSpPr>
            <a:spLocks noChangeArrowheads="1"/>
          </p:cNvSpPr>
          <p:nvPr/>
        </p:nvSpPr>
        <p:spPr bwMode="auto">
          <a:xfrm>
            <a:off x="4648200" y="1581150"/>
            <a:ext cx="1371600" cy="2514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00" tIns="45702" rIns="91400" bIns="45702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ext Box 2"/>
          <p:cNvSpPr txBox="1">
            <a:spLocks noChangeArrowheads="1"/>
          </p:cNvSpPr>
          <p:nvPr/>
        </p:nvSpPr>
        <p:spPr bwMode="auto">
          <a:xfrm>
            <a:off x="1295404" y="1504953"/>
            <a:ext cx="6629400" cy="22194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63" tIns="44982" rIns="89963" bIns="44982">
            <a:spAutoFit/>
          </a:bodyPr>
          <a:lstStyle/>
          <a:p>
            <a:pPr defTabSz="457011">
              <a:lnSpc>
                <a:spcPct val="124000"/>
              </a:lnSpc>
              <a:buClr>
                <a:srgbClr val="FFFFCC"/>
              </a:buClr>
              <a:buSzPct val="100000"/>
              <a:tabLst>
                <a:tab pos="0" algn="l"/>
                <a:tab pos="914021" algn="l"/>
                <a:tab pos="1828041" algn="l"/>
                <a:tab pos="2742062" algn="l"/>
                <a:tab pos="3656083" algn="l"/>
                <a:tab pos="4570104" algn="l"/>
                <a:tab pos="5484125" algn="l"/>
                <a:tab pos="6398145" algn="l"/>
                <a:tab pos="7312167" algn="l"/>
                <a:tab pos="8226188" algn="l"/>
                <a:tab pos="9140208" algn="l"/>
                <a:tab pos="10054229" algn="l"/>
              </a:tabLst>
            </a:pPr>
            <a:r>
              <a:rPr lang="en-GB" b="1" dirty="0">
                <a:latin typeface="Comic Sans MS" pitchFamily="66" charset="0"/>
              </a:rPr>
              <a:t>L U = </a:t>
            </a:r>
            <a:r>
              <a:rPr lang="en-GB" b="1" dirty="0" err="1">
                <a:latin typeface="Comic Sans MS" pitchFamily="66" charset="0"/>
              </a:rPr>
              <a:t>lu(A</a:t>
            </a:r>
            <a:r>
              <a:rPr lang="en-GB" b="1" dirty="0">
                <a:latin typeface="Comic Sans MS" pitchFamily="66" charset="0"/>
              </a:rPr>
              <a:t>)</a:t>
            </a:r>
            <a:r>
              <a:rPr lang="en-GB" dirty="0">
                <a:latin typeface="Arial" charset="0"/>
              </a:rPr>
              <a:t>			</a:t>
            </a:r>
            <a:r>
              <a:rPr lang="en-GB" b="1" dirty="0">
                <a:solidFill>
                  <a:srgbClr val="006600"/>
                </a:solidFill>
                <a:latin typeface="Arial" charset="0"/>
              </a:rPr>
              <a:t>SINGLE</a:t>
            </a:r>
            <a:r>
              <a:rPr lang="en-GB" b="1" dirty="0">
                <a:solidFill>
                  <a:srgbClr val="FFFFFF"/>
                </a:solidFill>
                <a:latin typeface="Arial" charset="0"/>
              </a:rPr>
              <a:t>		</a:t>
            </a:r>
            <a:r>
              <a:rPr lang="en-GB" b="1" i="1" dirty="0">
                <a:solidFill>
                  <a:srgbClr val="FF0000"/>
                </a:solidFill>
                <a:latin typeface="Arial" charset="0"/>
              </a:rPr>
              <a:t>O(n</a:t>
            </a:r>
            <a:r>
              <a:rPr lang="en-GB" b="1" i="1" baseline="50000" dirty="0">
                <a:solidFill>
                  <a:srgbClr val="FF0000"/>
                </a:solidFill>
                <a:latin typeface="Arial" charset="0"/>
              </a:rPr>
              <a:t>3</a:t>
            </a:r>
            <a:r>
              <a:rPr lang="en-GB" b="1" i="1" dirty="0">
                <a:solidFill>
                  <a:srgbClr val="FF0000"/>
                </a:solidFill>
                <a:latin typeface="Arial" charset="0"/>
              </a:rPr>
              <a:t>)</a:t>
            </a:r>
          </a:p>
          <a:p>
            <a:pPr defTabSz="457011">
              <a:lnSpc>
                <a:spcPct val="124000"/>
              </a:lnSpc>
              <a:buClr>
                <a:srgbClr val="FFFFCC"/>
              </a:buClr>
              <a:buSzPct val="100000"/>
              <a:tabLst>
                <a:tab pos="0" algn="l"/>
                <a:tab pos="914021" algn="l"/>
                <a:tab pos="1828041" algn="l"/>
                <a:tab pos="2742062" algn="l"/>
                <a:tab pos="3656083" algn="l"/>
                <a:tab pos="4570104" algn="l"/>
                <a:tab pos="5484125" algn="l"/>
                <a:tab pos="6398145" algn="l"/>
                <a:tab pos="7312167" algn="l"/>
                <a:tab pos="8226188" algn="l"/>
                <a:tab pos="9140208" algn="l"/>
                <a:tab pos="10054229" algn="l"/>
              </a:tabLst>
            </a:pPr>
            <a:r>
              <a:rPr lang="en-GB" b="1" dirty="0" err="1">
                <a:latin typeface="Comic Sans MS" pitchFamily="66" charset="0"/>
              </a:rPr>
              <a:t>x</a:t>
            </a:r>
            <a:r>
              <a:rPr lang="en-GB" b="1" dirty="0">
                <a:latin typeface="Comic Sans MS" pitchFamily="66" charset="0"/>
              </a:rPr>
              <a:t> = L\(U\</a:t>
            </a:r>
            <a:r>
              <a:rPr lang="en-GB" b="1" dirty="0" err="1">
                <a:latin typeface="Comic Sans MS" pitchFamily="66" charset="0"/>
              </a:rPr>
              <a:t>b</a:t>
            </a:r>
            <a:r>
              <a:rPr lang="en-GB" b="1" dirty="0">
                <a:latin typeface="Comic Sans MS" pitchFamily="66" charset="0"/>
              </a:rPr>
              <a:t>)</a:t>
            </a:r>
            <a:r>
              <a:rPr lang="en-GB" b="1" dirty="0">
                <a:latin typeface="Arial" charset="0"/>
              </a:rPr>
              <a:t>			</a:t>
            </a:r>
            <a:r>
              <a:rPr lang="en-GB" b="1" dirty="0">
                <a:solidFill>
                  <a:srgbClr val="006600"/>
                </a:solidFill>
                <a:latin typeface="Arial" charset="0"/>
              </a:rPr>
              <a:t>SINGLE</a:t>
            </a:r>
            <a:r>
              <a:rPr lang="en-GB" b="1" dirty="0">
                <a:solidFill>
                  <a:srgbClr val="FFFFFF"/>
                </a:solidFill>
                <a:latin typeface="Arial" charset="0"/>
              </a:rPr>
              <a:t>		</a:t>
            </a:r>
            <a:r>
              <a:rPr lang="en-GB" b="1" i="1" dirty="0">
                <a:solidFill>
                  <a:srgbClr val="006600"/>
                </a:solidFill>
                <a:latin typeface="Arial" charset="0"/>
              </a:rPr>
              <a:t>O(n</a:t>
            </a:r>
            <a:r>
              <a:rPr lang="en-GB" b="1" i="1" baseline="50000" dirty="0">
                <a:solidFill>
                  <a:srgbClr val="006600"/>
                </a:solidFill>
                <a:latin typeface="Arial" charset="0"/>
              </a:rPr>
              <a:t>2</a:t>
            </a:r>
            <a:r>
              <a:rPr lang="en-GB" b="1" i="1" dirty="0">
                <a:solidFill>
                  <a:srgbClr val="006600"/>
                </a:solidFill>
                <a:latin typeface="Arial" charset="0"/>
              </a:rPr>
              <a:t>)</a:t>
            </a:r>
          </a:p>
          <a:p>
            <a:pPr defTabSz="457011">
              <a:lnSpc>
                <a:spcPct val="124000"/>
              </a:lnSpc>
              <a:buClr>
                <a:srgbClr val="FFFFCC"/>
              </a:buClr>
              <a:buSzPct val="100000"/>
              <a:tabLst>
                <a:tab pos="0" algn="l"/>
                <a:tab pos="914021" algn="l"/>
                <a:tab pos="1828041" algn="l"/>
                <a:tab pos="2742062" algn="l"/>
                <a:tab pos="3656083" algn="l"/>
                <a:tab pos="4570104" algn="l"/>
                <a:tab pos="5484125" algn="l"/>
                <a:tab pos="6398145" algn="l"/>
                <a:tab pos="7312167" algn="l"/>
                <a:tab pos="8226188" algn="l"/>
                <a:tab pos="9140208" algn="l"/>
                <a:tab pos="10054229" algn="l"/>
              </a:tabLst>
            </a:pPr>
            <a:r>
              <a:rPr lang="en-GB" b="1" dirty="0" err="1">
                <a:latin typeface="Comic Sans MS" pitchFamily="66" charset="0"/>
              </a:rPr>
              <a:t>r</a:t>
            </a:r>
            <a:r>
              <a:rPr lang="en-GB" b="1" dirty="0">
                <a:latin typeface="Comic Sans MS" pitchFamily="66" charset="0"/>
              </a:rPr>
              <a:t> = </a:t>
            </a:r>
            <a:r>
              <a:rPr lang="en-GB" b="1" dirty="0" err="1">
                <a:latin typeface="Comic Sans MS" pitchFamily="66" charset="0"/>
              </a:rPr>
              <a:t>b</a:t>
            </a:r>
            <a:r>
              <a:rPr lang="en-GB" b="1" dirty="0">
                <a:latin typeface="Comic Sans MS" pitchFamily="66" charset="0"/>
              </a:rPr>
              <a:t> – </a:t>
            </a:r>
            <a:r>
              <a:rPr lang="en-GB" b="1" dirty="0" err="1">
                <a:latin typeface="Comic Sans MS" pitchFamily="66" charset="0"/>
              </a:rPr>
              <a:t>Ax</a:t>
            </a:r>
            <a:r>
              <a:rPr lang="en-GB" b="1" dirty="0">
                <a:latin typeface="Arial" charset="0"/>
              </a:rPr>
              <a:t>			</a:t>
            </a:r>
            <a:r>
              <a:rPr lang="en-GB" b="1" dirty="0">
                <a:solidFill>
                  <a:srgbClr val="FF0000"/>
                </a:solidFill>
                <a:latin typeface="Arial" charset="0"/>
              </a:rPr>
              <a:t>DOUBLE</a:t>
            </a:r>
            <a:r>
              <a:rPr lang="en-GB" b="1" dirty="0">
                <a:solidFill>
                  <a:srgbClr val="FFFFFF"/>
                </a:solidFill>
                <a:latin typeface="Arial" charset="0"/>
              </a:rPr>
              <a:t>		</a:t>
            </a:r>
            <a:r>
              <a:rPr lang="en-GB" b="1" i="1" dirty="0">
                <a:solidFill>
                  <a:srgbClr val="006600"/>
                </a:solidFill>
                <a:latin typeface="Arial" charset="0"/>
              </a:rPr>
              <a:t>O(n</a:t>
            </a:r>
            <a:r>
              <a:rPr lang="en-GB" b="1" i="1" baseline="50000" dirty="0">
                <a:solidFill>
                  <a:srgbClr val="006600"/>
                </a:solidFill>
                <a:latin typeface="Arial" charset="0"/>
              </a:rPr>
              <a:t>2</a:t>
            </a:r>
            <a:r>
              <a:rPr lang="en-GB" b="1" i="1" dirty="0">
                <a:solidFill>
                  <a:srgbClr val="006600"/>
                </a:solidFill>
                <a:latin typeface="Arial" charset="0"/>
              </a:rPr>
              <a:t>)</a:t>
            </a:r>
          </a:p>
          <a:p>
            <a:pPr defTabSz="457011">
              <a:lnSpc>
                <a:spcPct val="124000"/>
              </a:lnSpc>
              <a:buClr>
                <a:srgbClr val="FFFFCC"/>
              </a:buClr>
              <a:buSzPct val="100000"/>
              <a:tabLst>
                <a:tab pos="0" algn="l"/>
                <a:tab pos="914021" algn="l"/>
                <a:tab pos="1828041" algn="l"/>
                <a:tab pos="2742062" algn="l"/>
                <a:tab pos="3656083" algn="l"/>
                <a:tab pos="4570104" algn="l"/>
                <a:tab pos="5484125" algn="l"/>
                <a:tab pos="6398145" algn="l"/>
                <a:tab pos="7312167" algn="l"/>
                <a:tab pos="8226188" algn="l"/>
                <a:tab pos="9140208" algn="l"/>
                <a:tab pos="10054229" algn="l"/>
              </a:tabLst>
            </a:pPr>
            <a:r>
              <a:rPr lang="en-GB" b="1" dirty="0">
                <a:latin typeface="Comic Sans MS" pitchFamily="66" charset="0"/>
              </a:rPr>
              <a:t>WHILE || </a:t>
            </a:r>
            <a:r>
              <a:rPr lang="en-GB" b="1" dirty="0" err="1">
                <a:latin typeface="Comic Sans MS" pitchFamily="66" charset="0"/>
              </a:rPr>
              <a:t>r</a:t>
            </a:r>
            <a:r>
              <a:rPr lang="en-GB" b="1" dirty="0">
                <a:latin typeface="Comic Sans MS" pitchFamily="66" charset="0"/>
              </a:rPr>
              <a:t> || not small enough</a:t>
            </a:r>
          </a:p>
          <a:p>
            <a:pPr defTabSz="457011">
              <a:lnSpc>
                <a:spcPct val="124000"/>
              </a:lnSpc>
              <a:buClr>
                <a:srgbClr val="FFFFCC"/>
              </a:buClr>
              <a:buSzPct val="100000"/>
              <a:tabLst>
                <a:tab pos="0" algn="l"/>
                <a:tab pos="914021" algn="l"/>
                <a:tab pos="1828041" algn="l"/>
                <a:tab pos="2742062" algn="l"/>
                <a:tab pos="3656083" algn="l"/>
                <a:tab pos="4570104" algn="l"/>
                <a:tab pos="5484125" algn="l"/>
                <a:tab pos="6398145" algn="l"/>
                <a:tab pos="7312167" algn="l"/>
                <a:tab pos="8226188" algn="l"/>
                <a:tab pos="9140208" algn="l"/>
                <a:tab pos="10054229" algn="l"/>
              </a:tabLst>
            </a:pPr>
            <a:r>
              <a:rPr lang="en-GB" b="1" dirty="0">
                <a:solidFill>
                  <a:srgbClr val="FFFFFF"/>
                </a:solidFill>
                <a:latin typeface="Comic Sans MS" pitchFamily="66" charset="0"/>
              </a:rPr>
              <a:t>        </a:t>
            </a:r>
            <a:r>
              <a:rPr lang="en-GB" b="1" dirty="0" err="1">
                <a:latin typeface="Comic Sans MS" pitchFamily="66" charset="0"/>
              </a:rPr>
              <a:t>z</a:t>
            </a:r>
            <a:r>
              <a:rPr lang="en-GB" b="1" dirty="0">
                <a:latin typeface="Comic Sans MS" pitchFamily="66" charset="0"/>
              </a:rPr>
              <a:t> = L\(U\</a:t>
            </a:r>
            <a:r>
              <a:rPr lang="en-GB" b="1" dirty="0" err="1">
                <a:latin typeface="Comic Sans MS" pitchFamily="66" charset="0"/>
              </a:rPr>
              <a:t>r</a:t>
            </a:r>
            <a:r>
              <a:rPr lang="en-GB" b="1" dirty="0">
                <a:latin typeface="Comic Sans MS" pitchFamily="66" charset="0"/>
              </a:rPr>
              <a:t>)			</a:t>
            </a:r>
            <a:r>
              <a:rPr lang="en-GB" b="1" dirty="0">
                <a:solidFill>
                  <a:srgbClr val="006600"/>
                </a:solidFill>
                <a:latin typeface="Arial" charset="0"/>
              </a:rPr>
              <a:t>SINGLE</a:t>
            </a:r>
            <a:r>
              <a:rPr lang="en-GB" b="1" dirty="0">
                <a:solidFill>
                  <a:srgbClr val="FFFFFF"/>
                </a:solidFill>
                <a:latin typeface="Arial" charset="0"/>
              </a:rPr>
              <a:t>		</a:t>
            </a:r>
            <a:r>
              <a:rPr lang="en-GB" b="1" i="1" dirty="0">
                <a:solidFill>
                  <a:srgbClr val="006600"/>
                </a:solidFill>
                <a:latin typeface="Arial" charset="0"/>
              </a:rPr>
              <a:t>O(n</a:t>
            </a:r>
            <a:r>
              <a:rPr lang="en-GB" b="1" i="1" baseline="50000" dirty="0">
                <a:solidFill>
                  <a:srgbClr val="006600"/>
                </a:solidFill>
                <a:latin typeface="Arial" charset="0"/>
              </a:rPr>
              <a:t>2</a:t>
            </a:r>
            <a:r>
              <a:rPr lang="en-GB" b="1" i="1" dirty="0">
                <a:solidFill>
                  <a:srgbClr val="006600"/>
                </a:solidFill>
                <a:latin typeface="Arial" charset="0"/>
              </a:rPr>
              <a:t>)</a:t>
            </a:r>
          </a:p>
          <a:p>
            <a:pPr defTabSz="457011">
              <a:lnSpc>
                <a:spcPct val="124000"/>
              </a:lnSpc>
              <a:buClr>
                <a:srgbClr val="FFFFCC"/>
              </a:buClr>
              <a:buSzPct val="100000"/>
              <a:tabLst>
                <a:tab pos="0" algn="l"/>
                <a:tab pos="914021" algn="l"/>
                <a:tab pos="1828041" algn="l"/>
                <a:tab pos="2742062" algn="l"/>
                <a:tab pos="3656083" algn="l"/>
                <a:tab pos="4570104" algn="l"/>
                <a:tab pos="5484125" algn="l"/>
                <a:tab pos="6398145" algn="l"/>
                <a:tab pos="7312167" algn="l"/>
                <a:tab pos="8226188" algn="l"/>
                <a:tab pos="9140208" algn="l"/>
                <a:tab pos="10054229" algn="l"/>
              </a:tabLst>
            </a:pPr>
            <a:r>
              <a:rPr lang="en-GB" b="1" dirty="0">
                <a:solidFill>
                  <a:srgbClr val="FFFFFF"/>
                </a:solidFill>
                <a:latin typeface="Comic Sans MS" pitchFamily="66" charset="0"/>
              </a:rPr>
              <a:t>        </a:t>
            </a:r>
            <a:r>
              <a:rPr lang="en-GB" b="1" dirty="0" err="1">
                <a:latin typeface="Comic Sans MS" pitchFamily="66" charset="0"/>
              </a:rPr>
              <a:t>x</a:t>
            </a:r>
            <a:r>
              <a:rPr lang="en-GB" b="1" dirty="0">
                <a:latin typeface="Comic Sans MS" pitchFamily="66" charset="0"/>
              </a:rPr>
              <a:t> = </a:t>
            </a:r>
            <a:r>
              <a:rPr lang="en-GB" b="1" dirty="0" err="1">
                <a:latin typeface="Comic Sans MS" pitchFamily="66" charset="0"/>
              </a:rPr>
              <a:t>x</a:t>
            </a:r>
            <a:r>
              <a:rPr lang="en-GB" b="1" dirty="0">
                <a:latin typeface="Comic Sans MS" pitchFamily="66" charset="0"/>
              </a:rPr>
              <a:t> + </a:t>
            </a:r>
            <a:r>
              <a:rPr lang="en-GB" b="1" dirty="0" err="1">
                <a:latin typeface="Comic Sans MS" pitchFamily="66" charset="0"/>
              </a:rPr>
              <a:t>z</a:t>
            </a:r>
            <a:r>
              <a:rPr lang="en-GB" b="1" dirty="0">
                <a:latin typeface="Arial" charset="0"/>
              </a:rPr>
              <a:t>			</a:t>
            </a:r>
            <a:r>
              <a:rPr lang="en-GB" b="1" dirty="0">
                <a:solidFill>
                  <a:srgbClr val="FF0000"/>
                </a:solidFill>
                <a:latin typeface="Arial" charset="0"/>
              </a:rPr>
              <a:t>DOUBLE</a:t>
            </a:r>
            <a:r>
              <a:rPr lang="en-GB" b="1" dirty="0">
                <a:solidFill>
                  <a:srgbClr val="FFFFFF"/>
                </a:solidFill>
                <a:latin typeface="Arial" charset="0"/>
              </a:rPr>
              <a:t>		</a:t>
            </a:r>
            <a:r>
              <a:rPr lang="en-GB" b="1" i="1" dirty="0">
                <a:solidFill>
                  <a:srgbClr val="006600"/>
                </a:solidFill>
                <a:latin typeface="Arial" charset="0"/>
              </a:rPr>
              <a:t>O(n</a:t>
            </a:r>
            <a:r>
              <a:rPr lang="en-GB" b="1" i="1" baseline="50000" dirty="0">
                <a:solidFill>
                  <a:srgbClr val="006600"/>
                </a:solidFill>
                <a:latin typeface="Arial" charset="0"/>
              </a:rPr>
              <a:t>1</a:t>
            </a:r>
            <a:r>
              <a:rPr lang="en-GB" b="1" i="1" dirty="0">
                <a:solidFill>
                  <a:srgbClr val="006600"/>
                </a:solidFill>
                <a:latin typeface="Arial" charset="0"/>
              </a:rPr>
              <a:t>)</a:t>
            </a:r>
          </a:p>
          <a:p>
            <a:pPr defTabSz="457011">
              <a:lnSpc>
                <a:spcPct val="124000"/>
              </a:lnSpc>
              <a:buClr>
                <a:srgbClr val="FFFFCC"/>
              </a:buClr>
              <a:buSzPct val="100000"/>
              <a:tabLst>
                <a:tab pos="0" algn="l"/>
                <a:tab pos="914021" algn="l"/>
                <a:tab pos="1828041" algn="l"/>
                <a:tab pos="2742062" algn="l"/>
                <a:tab pos="3656083" algn="l"/>
                <a:tab pos="4570104" algn="l"/>
                <a:tab pos="5484125" algn="l"/>
                <a:tab pos="6398145" algn="l"/>
                <a:tab pos="7312167" algn="l"/>
                <a:tab pos="8226188" algn="l"/>
                <a:tab pos="9140208" algn="l"/>
                <a:tab pos="10054229" algn="l"/>
              </a:tabLst>
            </a:pPr>
            <a:r>
              <a:rPr lang="en-GB" b="1" dirty="0">
                <a:solidFill>
                  <a:srgbClr val="FFFFFF"/>
                </a:solidFill>
                <a:latin typeface="Comic Sans MS" pitchFamily="66" charset="0"/>
              </a:rPr>
              <a:t>        </a:t>
            </a:r>
            <a:r>
              <a:rPr lang="en-GB" b="1" dirty="0" err="1">
                <a:latin typeface="Comic Sans MS" pitchFamily="66" charset="0"/>
              </a:rPr>
              <a:t>r</a:t>
            </a:r>
            <a:r>
              <a:rPr lang="en-GB" b="1" dirty="0">
                <a:latin typeface="Comic Sans MS" pitchFamily="66" charset="0"/>
              </a:rPr>
              <a:t> = </a:t>
            </a:r>
            <a:r>
              <a:rPr lang="en-GB" b="1" dirty="0" err="1">
                <a:latin typeface="Comic Sans MS" pitchFamily="66" charset="0"/>
              </a:rPr>
              <a:t>b</a:t>
            </a:r>
            <a:r>
              <a:rPr lang="en-GB" b="1" dirty="0">
                <a:latin typeface="Comic Sans MS" pitchFamily="66" charset="0"/>
              </a:rPr>
              <a:t> – </a:t>
            </a:r>
            <a:r>
              <a:rPr lang="en-GB" b="1" dirty="0" err="1">
                <a:latin typeface="Comic Sans MS" pitchFamily="66" charset="0"/>
              </a:rPr>
              <a:t>Ax</a:t>
            </a:r>
            <a:r>
              <a:rPr lang="en-GB" b="1" dirty="0">
                <a:latin typeface="Arial" charset="0"/>
              </a:rPr>
              <a:t>			</a:t>
            </a:r>
            <a:r>
              <a:rPr lang="en-GB" b="1" dirty="0">
                <a:solidFill>
                  <a:schemeClr val="hlink"/>
                </a:solidFill>
                <a:latin typeface="Arial" charset="0"/>
              </a:rPr>
              <a:t>DOUBLE</a:t>
            </a:r>
            <a:r>
              <a:rPr lang="en-GB" b="1" dirty="0">
                <a:solidFill>
                  <a:srgbClr val="FFFFFF"/>
                </a:solidFill>
                <a:latin typeface="Arial" charset="0"/>
              </a:rPr>
              <a:t>		</a:t>
            </a:r>
            <a:r>
              <a:rPr lang="en-GB" b="1" i="1" dirty="0">
                <a:solidFill>
                  <a:srgbClr val="006600"/>
                </a:solidFill>
                <a:latin typeface="Arial" charset="0"/>
              </a:rPr>
              <a:t>O(n</a:t>
            </a:r>
            <a:r>
              <a:rPr lang="en-GB" b="1" i="1" baseline="50000" dirty="0">
                <a:solidFill>
                  <a:srgbClr val="006600"/>
                </a:solidFill>
                <a:latin typeface="Arial" charset="0"/>
              </a:rPr>
              <a:t>2</a:t>
            </a:r>
            <a:r>
              <a:rPr lang="en-GB" b="1" i="1" dirty="0">
                <a:solidFill>
                  <a:srgbClr val="006600"/>
                </a:solidFill>
                <a:latin typeface="Arial" charset="0"/>
              </a:rPr>
              <a:t>)</a:t>
            </a:r>
          </a:p>
          <a:p>
            <a:pPr defTabSz="457011">
              <a:lnSpc>
                <a:spcPct val="124000"/>
              </a:lnSpc>
              <a:buClr>
                <a:srgbClr val="FFFFCC"/>
              </a:buClr>
              <a:buSzPct val="100000"/>
              <a:tabLst>
                <a:tab pos="0" algn="l"/>
                <a:tab pos="914021" algn="l"/>
                <a:tab pos="1828041" algn="l"/>
                <a:tab pos="2742062" algn="l"/>
                <a:tab pos="3656083" algn="l"/>
                <a:tab pos="4570104" algn="l"/>
                <a:tab pos="5484125" algn="l"/>
                <a:tab pos="6398145" algn="l"/>
                <a:tab pos="7312167" algn="l"/>
                <a:tab pos="8226188" algn="l"/>
                <a:tab pos="9140208" algn="l"/>
                <a:tab pos="10054229" algn="l"/>
              </a:tabLst>
            </a:pPr>
            <a:r>
              <a:rPr lang="en-GB" b="1" dirty="0">
                <a:latin typeface="Comic Sans MS" pitchFamily="66" charset="0"/>
              </a:rPr>
              <a:t>END</a:t>
            </a:r>
          </a:p>
        </p:txBody>
      </p:sp>
      <p:sp>
        <p:nvSpPr>
          <p:cNvPr id="1699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971550"/>
            <a:ext cx="8458200" cy="596265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Iterative refinement for dense systems,   </a:t>
            </a:r>
            <a:r>
              <a:rPr lang="en-US" sz="2000" i="1" dirty="0"/>
              <a:t>Ax = b</a:t>
            </a:r>
            <a:r>
              <a:rPr lang="en-US" sz="2000" dirty="0"/>
              <a:t>, can work this way.</a:t>
            </a:r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1800" dirty="0"/>
              <a:t>Wilkinson, Moler, Stewart, &amp; Higham provide error bound for SP fl pt results when using DP fl pt.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It can be shown that using this approach we can compute the solution to 64-bit floating point precision.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2">
              <a:lnSpc>
                <a:spcPct val="80000"/>
              </a:lnSpc>
            </a:pPr>
            <a:r>
              <a:rPr lang="en-US" sz="1600" dirty="0"/>
              <a:t>Requires extra storage, total is 1.5 times normal;</a:t>
            </a:r>
          </a:p>
          <a:p>
            <a:pPr lvl="2">
              <a:lnSpc>
                <a:spcPct val="80000"/>
              </a:lnSpc>
            </a:pPr>
            <a:r>
              <a:rPr lang="en-US" sz="1600" dirty="0"/>
              <a:t>O(n</a:t>
            </a:r>
            <a:r>
              <a:rPr lang="en-US" sz="1600" baseline="30000" dirty="0"/>
              <a:t>3</a:t>
            </a:r>
            <a:r>
              <a:rPr lang="en-US" sz="1600" dirty="0"/>
              <a:t>) work is done in </a:t>
            </a:r>
            <a:r>
              <a:rPr lang="en-US" sz="1600" dirty="0">
                <a:solidFill>
                  <a:srgbClr val="006600"/>
                </a:solidFill>
              </a:rPr>
              <a:t>lower precision</a:t>
            </a:r>
          </a:p>
          <a:p>
            <a:pPr lvl="2">
              <a:lnSpc>
                <a:spcPct val="80000"/>
              </a:lnSpc>
            </a:pPr>
            <a:r>
              <a:rPr lang="en-US" sz="1600" dirty="0"/>
              <a:t>O(n</a:t>
            </a:r>
            <a:r>
              <a:rPr lang="en-US" sz="1600" baseline="30000" dirty="0"/>
              <a:t>2</a:t>
            </a:r>
            <a:r>
              <a:rPr lang="en-US" sz="1600" dirty="0"/>
              <a:t>) work is done in </a:t>
            </a:r>
            <a:r>
              <a:rPr lang="en-US" sz="1600" dirty="0">
                <a:solidFill>
                  <a:schemeClr val="hlink"/>
                </a:solidFill>
              </a:rPr>
              <a:t>high </a:t>
            </a:r>
            <a:r>
              <a:rPr lang="en-US" sz="1600" dirty="0" smtClean="0">
                <a:solidFill>
                  <a:schemeClr val="hlink"/>
                </a:solidFill>
              </a:rPr>
              <a:t>precision</a:t>
            </a:r>
          </a:p>
          <a:p>
            <a:pPr lvl="2">
              <a:lnSpc>
                <a:spcPct val="80000"/>
              </a:lnSpc>
            </a:pPr>
            <a:r>
              <a:rPr lang="en-US" sz="1600" dirty="0"/>
              <a:t>Problems if the matrix is ill-conditioned in sp; O(10</a:t>
            </a:r>
            <a:r>
              <a:rPr lang="en-US" sz="1600" baseline="30000" dirty="0"/>
              <a:t>8</a:t>
            </a:r>
            <a:r>
              <a:rPr lang="en-US" sz="1600" dirty="0"/>
              <a:t>)</a:t>
            </a:r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 lvl="1">
              <a:lnSpc>
                <a:spcPct val="80000"/>
              </a:lnSpc>
            </a:pPr>
            <a:endParaRPr lang="en-US" sz="1600" dirty="0"/>
          </a:p>
        </p:txBody>
      </p:sp>
      <p:sp>
        <p:nvSpPr>
          <p:cNvPr id="169989" name="Rectangle 5"/>
          <p:cNvSpPr>
            <a:spLocks noChangeArrowheads="1"/>
          </p:cNvSpPr>
          <p:nvPr/>
        </p:nvSpPr>
        <p:spPr bwMode="auto">
          <a:xfrm>
            <a:off x="1219200" y="5410200"/>
            <a:ext cx="6324600" cy="1219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00" tIns="45702" rIns="91400" bIns="45702" anchor="ctr"/>
          <a:lstStyle/>
          <a:p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>
          <a:xfrm>
            <a:off x="684212" y="365288"/>
            <a:ext cx="7773988" cy="549112"/>
          </a:xfrm>
          <a:ln/>
        </p:spPr>
        <p:txBody>
          <a:bodyPr lIns="0" tIns="0" rIns="0" bIns="0" anchor="ctr">
            <a:spAutoFit/>
          </a:bodyPr>
          <a:lstStyle/>
          <a:p>
            <a:pPr defTabSz="457011">
              <a:lnSpc>
                <a:spcPct val="98000"/>
              </a:lnSpc>
              <a:tabLst>
                <a:tab pos="0" algn="l"/>
                <a:tab pos="914021" algn="l"/>
                <a:tab pos="1828041" algn="l"/>
                <a:tab pos="2742062" algn="l"/>
                <a:tab pos="3656083" algn="l"/>
                <a:tab pos="4570104" algn="l"/>
                <a:tab pos="5484125" algn="l"/>
                <a:tab pos="6398145" algn="l"/>
                <a:tab pos="7312167" algn="l"/>
                <a:tab pos="8226188" algn="l"/>
                <a:tab pos="9140208" algn="l"/>
                <a:tab pos="10054229" algn="l"/>
              </a:tabLst>
            </a:pPr>
            <a:r>
              <a:rPr lang="en-GB" sz="3600" dirty="0"/>
              <a:t>Mixed-Precision Iterative Refinement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xfrm>
            <a:off x="534840" y="-228600"/>
            <a:ext cx="8228160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Results – linear solvers</a:t>
            </a:r>
          </a:p>
        </p:txBody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5390280" y="2209800"/>
            <a:ext cx="3525120" cy="59622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504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100" b="1" u="sng" dirty="0">
                <a:solidFill>
                  <a:srgbClr val="000000"/>
                </a:solidFill>
                <a:ea typeface="DejaVu Sans" charset="0"/>
                <a:cs typeface="DejaVu Sans" charset="0"/>
              </a:rPr>
              <a:t>FERMI</a:t>
            </a:r>
            <a: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      Tesla C2050: 448 CUDA cores @ 1.15GHz</a:t>
            </a:r>
            <a:b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                 SP/DP peak is 1030 / 515 </a:t>
            </a:r>
            <a:r>
              <a:rPr lang="en-US" sz="11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GFlop/s</a:t>
            </a:r>
            <a:endParaRPr lang="en-US" sz="1100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75360" y="1219200"/>
            <a:ext cx="5205600" cy="36579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84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20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MAGMA LU-based solvers on Fermi (C2050)</a:t>
            </a:r>
          </a:p>
        </p:txBody>
      </p:sp>
      <p:graphicFrame>
        <p:nvGraphicFramePr>
          <p:cNvPr id="29700" name="Object 4"/>
          <p:cNvGraphicFramePr>
            <a:graphicFrameLocks noChangeAspect="1"/>
          </p:cNvGraphicFramePr>
          <p:nvPr/>
        </p:nvGraphicFramePr>
        <p:xfrm>
          <a:off x="204480" y="1659055"/>
          <a:ext cx="5160960" cy="4445747"/>
        </p:xfrm>
        <a:graphic>
          <a:graphicData uri="http://schemas.openxmlformats.org/presentationml/2006/ole">
            <p:oleObj spid="_x0000_s5326850" r:id="rId4" imgW="3263900" imgH="2806700" progId="">
              <p:embed/>
            </p:oleObj>
          </a:graphicData>
        </a:graphic>
      </p:graphicFrame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7041" y="3030782"/>
            <a:ext cx="3880800" cy="16936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236680" y="4724400"/>
            <a:ext cx="3373920" cy="7274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buSzPct val="50000"/>
              <a:buBlip>
                <a:blip r:embed="rId6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800" dirty="0" smtClean="0">
                <a:solidFill>
                  <a:srgbClr val="000000"/>
                </a:solidFill>
              </a:rPr>
              <a:t>  Similar </a:t>
            </a:r>
            <a:r>
              <a:rPr lang="en-US" sz="1800" dirty="0">
                <a:solidFill>
                  <a:srgbClr val="000000"/>
                </a:solidFill>
              </a:rPr>
              <a:t>results for </a:t>
            </a:r>
            <a:r>
              <a:rPr lang="en-US" sz="1800" dirty="0" err="1">
                <a:solidFill>
                  <a:srgbClr val="000000"/>
                </a:solidFill>
              </a:rPr>
              <a:t>Cholesky</a:t>
            </a:r>
            <a:r>
              <a:rPr lang="en-US" sz="1800" dirty="0">
                <a:solidFill>
                  <a:srgbClr val="000000"/>
                </a:solidFill>
              </a:rPr>
              <a:t> &amp; QR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11233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5B400A9-8CFE-45B5-946E-5E00C31EAFF9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1572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611040" y="-381000"/>
            <a:ext cx="8228160" cy="1144921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Two-sided matrix factorizations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4720" y="1303338"/>
            <a:ext cx="8729279" cy="4444307"/>
          </a:xfrm>
          <a:ln/>
        </p:spPr>
        <p:txBody>
          <a:bodyPr/>
          <a:lstStyle/>
          <a:p>
            <a:pPr>
              <a:buSzPct val="47000"/>
              <a:buBlip>
                <a:blip r:embed="rId4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/>
              <a:t>Used in singular-value and </a:t>
            </a:r>
            <a:r>
              <a:rPr lang="en-US" sz="2000" dirty="0" err="1"/>
              <a:t>eigen</a:t>
            </a:r>
            <a:r>
              <a:rPr lang="en-US" sz="2000" dirty="0"/>
              <a:t>-value problems</a:t>
            </a:r>
            <a:r>
              <a:rPr lang="en-US" dirty="0"/>
              <a:t> </a:t>
            </a:r>
          </a:p>
          <a:p>
            <a:pPr>
              <a:buSzPct val="47000"/>
              <a:buBlip>
                <a:blip r:embed="rId4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/>
              <a:t>LAPACK-based two-sided factorizations are </a:t>
            </a:r>
            <a:r>
              <a:rPr lang="en-US" sz="2000" dirty="0" smtClean="0"/>
              <a:t>rich </a:t>
            </a:r>
            <a:r>
              <a:rPr lang="en-US" sz="2000" dirty="0"/>
              <a:t>in Level 2 BLAS and therefore can not be properly accelerated on </a:t>
            </a:r>
            <a:r>
              <a:rPr lang="en-US" sz="2000" dirty="0" err="1"/>
              <a:t>multicore</a:t>
            </a:r>
            <a:r>
              <a:rPr lang="en-US" sz="2000" dirty="0"/>
              <a:t> CPUs</a:t>
            </a:r>
          </a:p>
          <a:p>
            <a:pPr>
              <a:buSzPct val="47000"/>
              <a:buBlip>
                <a:blip r:embed="rId4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/>
              <a:t>We developed hybrid algorithms exploring </a:t>
            </a:r>
            <a:r>
              <a:rPr lang="en-US" sz="2000" dirty="0" err="1"/>
              <a:t>GPUs</a:t>
            </a:r>
            <a:r>
              <a:rPr lang="en-US" sz="2000" dirty="0"/>
              <a:t>' high bandwidth</a:t>
            </a:r>
          </a:p>
        </p:txBody>
      </p:sp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622080" y="3110727"/>
          <a:ext cx="3337920" cy="2695963"/>
        </p:xfrm>
        <a:graphic>
          <a:graphicData uri="http://schemas.openxmlformats.org/presentationml/2006/ole">
            <p:oleObj spid="_x0000_s5392386" r:id="rId5" imgW="4445000" imgH="3606800" progId="">
              <p:embed/>
            </p:oleObj>
          </a:graphicData>
        </a:graphic>
      </p:graphicFrame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829440" y="5806689"/>
            <a:ext cx="3110400" cy="41476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blurRad="63500" dist="155281" dir="2700000" algn="ctr" rotWithShape="0">
              <a:srgbClr val="808080"/>
            </a:outerShdw>
          </a:effectLst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9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GPU</a:t>
            </a:r>
            <a:r>
              <a:rPr lang="en-US" sz="9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:  GTX280  (240 cores   @ 1.30GHz, 141    GB/</a:t>
            </a:r>
            <a:r>
              <a:rPr lang="en-US" sz="9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s</a:t>
            </a:r>
            <a:r>
              <a:rPr lang="en-US" sz="9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)‏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9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CPU</a:t>
            </a:r>
            <a:r>
              <a:rPr lang="en-US" sz="9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:  2 </a:t>
            </a:r>
            <a:r>
              <a:rPr lang="en-US" sz="9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x</a:t>
            </a:r>
            <a:r>
              <a:rPr lang="en-US" sz="9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4 cores Intel Xeon @ 2.33GHz,  10.4 GB/</a:t>
            </a:r>
            <a:r>
              <a:rPr lang="en-US" sz="9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s</a:t>
            </a:r>
            <a:r>
              <a:rPr lang="en-US" sz="9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)‏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4354560" y="3525490"/>
            <a:ext cx="4561920" cy="100522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blurRad="63500" dist="155281" dir="2700000" algn="ctr" rotWithShape="0">
              <a:srgbClr val="808080"/>
            </a:outerShdw>
          </a:effectLst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High-performance CUDA kernels were developed </a:t>
            </a:r>
            <a:b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for various matrix-vector products</a:t>
            </a:r>
            <a:b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[ e.g., </a:t>
            </a:r>
            <a:r>
              <a:rPr lang="en-US" sz="1500" b="1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ssymv</a:t>
            </a:r>
            <a: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reaching up to </a:t>
            </a:r>
            <a:r>
              <a:rPr lang="en-US" sz="15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102 </a:t>
            </a:r>
            <a:r>
              <a:rPr lang="en-US" sz="1500" b="1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Gflop/s</a:t>
            </a:r>
            <a: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for the</a:t>
            </a:r>
            <a:b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 symmetric </a:t>
            </a:r>
            <a:r>
              <a:rPr lang="en-US" sz="15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eigenvalue</a:t>
            </a:r>
            <a: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problem ]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534840" y="-72232"/>
            <a:ext cx="8228160" cy="106283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900" dirty="0"/>
              <a:t>Statically Scheduled </a:t>
            </a:r>
            <a:r>
              <a:rPr lang="en-US" sz="2900" b="1" dirty="0"/>
              <a:t>Two-Sided Factorizations</a:t>
            </a:r>
            <a:r>
              <a:rPr lang="en-US" sz="2900" dirty="0"/>
              <a:t/>
            </a:r>
            <a:br>
              <a:rPr lang="en-US" sz="2900" dirty="0"/>
            </a:br>
            <a:r>
              <a:rPr lang="en-US" sz="2400" dirty="0"/>
              <a:t>[ </a:t>
            </a:r>
            <a:r>
              <a:rPr lang="en-US" sz="2400" dirty="0" err="1"/>
              <a:t>Hessenber</a:t>
            </a:r>
            <a:r>
              <a:rPr lang="en-US" sz="2400" dirty="0"/>
              <a:t>, </a:t>
            </a:r>
            <a:r>
              <a:rPr lang="en-US" sz="2400" dirty="0" err="1"/>
              <a:t>tridiagonal</a:t>
            </a:r>
            <a:r>
              <a:rPr lang="en-US" sz="2400" dirty="0"/>
              <a:t>, and </a:t>
            </a:r>
            <a:r>
              <a:rPr lang="en-US" sz="2400" dirty="0" err="1"/>
              <a:t>bidiagonal</a:t>
            </a:r>
            <a:r>
              <a:rPr lang="en-US" sz="2400" dirty="0"/>
              <a:t> reductions ]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866436"/>
            <a:ext cx="8228160" cy="4182199"/>
          </a:xfrm>
          <a:ln/>
        </p:spPr>
        <p:txBody>
          <a:bodyPr tIns="20802"/>
          <a:lstStyle/>
          <a:p>
            <a:pPr marL="391686" indent="-293764">
              <a:buSzPct val="40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/>
              <a:t>Hybridization</a:t>
            </a:r>
          </a:p>
          <a:p>
            <a:pPr marL="783372" lvl="1" indent="-260644">
              <a:buSzPct val="70000"/>
              <a:buFont typeface="Times New Roman" charset="0"/>
              <a:buChar char="–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600" dirty="0"/>
              <a:t>Trailing matrix updates (Level 3 BLAS) are done on the GPU</a:t>
            </a:r>
            <a:br>
              <a:rPr lang="en-US" sz="1600" dirty="0"/>
            </a:br>
            <a:r>
              <a:rPr lang="en-US" sz="1600" dirty="0"/>
              <a:t>(similar to the one-sided factorizations)</a:t>
            </a:r>
          </a:p>
          <a:p>
            <a:pPr marL="783372" lvl="1" indent="-260644">
              <a:buSzPct val="70000"/>
              <a:buFont typeface="Times New Roman" charset="0"/>
              <a:buChar char="–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600" dirty="0"/>
              <a:t>Panels (Level 2 BLAS) are hybrid</a:t>
            </a:r>
            <a:br>
              <a:rPr lang="en-US" sz="1600" dirty="0"/>
            </a:br>
            <a:r>
              <a:rPr lang="en-US" sz="1600" dirty="0"/>
              <a:t>– operations with memory footprint restricted to the panel are done on CPU</a:t>
            </a:r>
            <a:br>
              <a:rPr lang="en-US" sz="1600" dirty="0"/>
            </a:br>
            <a:r>
              <a:rPr lang="en-US" sz="1600" dirty="0"/>
              <a:t>– The time consuming matrix-vector products involving the entire trailing </a:t>
            </a:r>
            <a:br>
              <a:rPr lang="en-US" sz="1600" dirty="0"/>
            </a:br>
            <a:r>
              <a:rPr lang="en-US" sz="1600" dirty="0"/>
              <a:t>   matrix are done on the GPU</a:t>
            </a:r>
            <a:r>
              <a:rPr lang="en-US" sz="1500" dirty="0"/>
              <a:t/>
            </a:r>
            <a:br>
              <a:rPr lang="en-US" sz="1500" dirty="0"/>
            </a:br>
            <a:endParaRPr lang="en-US" sz="1500" dirty="0"/>
          </a:p>
          <a:p>
            <a:pPr marL="391686" indent="-293764">
              <a:buSzPct val="40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/>
              <a:t>Note</a:t>
            </a:r>
          </a:p>
          <a:p>
            <a:pPr marL="783372" lvl="1" indent="-260644">
              <a:buSzPct val="70000"/>
              <a:buFont typeface="Times New Roman" charset="0"/>
              <a:buChar char="–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600" dirty="0"/>
              <a:t>CPU-to-GPU communications and subsequent computations always stay in surface-to-volume ratio</a:t>
            </a:r>
            <a:r>
              <a:rPr lang="en-US" sz="1500" dirty="0"/>
              <a:t/>
            </a:r>
            <a:br>
              <a:rPr lang="en-US" sz="1500" dirty="0"/>
            </a:br>
            <a:endParaRPr lang="en-US" sz="15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5B400A9-8CFE-45B5-946E-5E00C31EAFF9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/>
          <p:cNvSpPr>
            <a:spLocks noGrp="1"/>
          </p:cNvSpPr>
          <p:nvPr>
            <p:ph type="title"/>
          </p:nvPr>
        </p:nvSpPr>
        <p:spPr>
          <a:xfrm>
            <a:off x="609601" y="-152400"/>
            <a:ext cx="8534400" cy="1104900"/>
          </a:xfrm>
        </p:spPr>
        <p:txBody>
          <a:bodyPr/>
          <a:lstStyle/>
          <a:p>
            <a:r>
              <a:rPr lang="en-US" sz="3600" dirty="0"/>
              <a:t>Science and Engineering Drivers</a:t>
            </a:r>
          </a:p>
        </p:txBody>
      </p:sp>
      <p:pic>
        <p:nvPicPr>
          <p:cNvPr id="4" name="Picture 3" descr="slide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9850" y="1066800"/>
            <a:ext cx="90043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532681" y="-228600"/>
            <a:ext cx="8687519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Results – two sided factorizations</a:t>
            </a: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5597280" y="2338806"/>
            <a:ext cx="3525120" cy="131879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1639" tIns="504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100" b="1" u="sng" dirty="0">
                <a:solidFill>
                  <a:srgbClr val="000000"/>
                </a:solidFill>
                <a:ea typeface="DejaVu Sans" charset="0"/>
                <a:cs typeface="DejaVu Sans" charset="0"/>
              </a:rPr>
              <a:t>FERMI</a:t>
            </a:r>
            <a: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      Tesla C2050: 448 CUDA cores @ 1.15GHz</a:t>
            </a:r>
            <a:b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                 SP/DP peak is 1030 / 515 </a:t>
            </a:r>
            <a:r>
              <a:rPr lang="en-US" sz="11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Gflop/s</a:t>
            </a:r>
            <a: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  <a:t/>
            </a:r>
            <a:b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                  [ system cost ~ $3,000 ] 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endParaRPr lang="en-US" sz="1100" dirty="0">
              <a:solidFill>
                <a:srgbClr val="000000"/>
              </a:solidFill>
              <a:ea typeface="DejaVu Sans" charset="0"/>
              <a:cs typeface="DejaVu Sans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100" b="1" u="sng" dirty="0">
                <a:solidFill>
                  <a:srgbClr val="000000"/>
                </a:solidFill>
                <a:ea typeface="DejaVu Sans" charset="0"/>
                <a:cs typeface="DejaVu Sans" charset="0"/>
              </a:rPr>
              <a:t>ISTANBUL</a:t>
            </a:r>
            <a: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AMD 8 socket 6 core (48 cores) @2.8GHz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                 SP/DP peak is 1075 / 538 </a:t>
            </a:r>
            <a:r>
              <a:rPr lang="en-US" sz="11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Gflop/s</a:t>
            </a:r>
            <a: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  <a:t/>
            </a:r>
            <a:b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sz="11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                 [ system cost ~ $30,000 ]   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685800" y="1219200"/>
            <a:ext cx="5234400" cy="6495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84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20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Hessenberg</a:t>
            </a:r>
            <a:r>
              <a:rPr lang="en-US" sz="20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Factorization in double precision</a:t>
            </a:r>
            <a:br>
              <a:rPr lang="en-US" sz="2000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sz="20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[ for the general </a:t>
            </a:r>
            <a:r>
              <a:rPr lang="en-US" sz="20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eigenvalue</a:t>
            </a:r>
            <a:r>
              <a:rPr lang="en-US" sz="20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problem ]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5577120" y="3712710"/>
            <a:ext cx="3247200" cy="21429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3620" rIns="81639" bIns="40820">
            <a:prstTxWarp prst="textNoShape">
              <a:avLst/>
            </a:prstTxWarp>
          </a:bodyPr>
          <a:lstStyle/>
          <a:p>
            <a:pPr>
              <a:buSzPct val="49000"/>
              <a:buBlip>
                <a:blip r:embed="rId4"/>
              </a:buBlip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Similar accelerations for the</a:t>
            </a:r>
            <a:b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 </a:t>
            </a:r>
            <a:r>
              <a:rPr lang="en-US" sz="15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bidiagonal</a:t>
            </a:r>
            <a: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factorization [for SVD] &amp; </a:t>
            </a:r>
            <a:b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 </a:t>
            </a:r>
            <a:r>
              <a:rPr lang="en-US" sz="15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tridiagonal</a:t>
            </a:r>
            <a: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factorization [for the</a:t>
            </a:r>
            <a:b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 symmetric </a:t>
            </a:r>
            <a:r>
              <a:rPr lang="en-US" sz="15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eigenvalue</a:t>
            </a:r>
            <a: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problem]</a:t>
            </a:r>
            <a:b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endParaRPr lang="en-US" sz="1500" dirty="0">
              <a:solidFill>
                <a:srgbClr val="000000"/>
              </a:solidFill>
              <a:ea typeface="DejaVu Sans" charset="0"/>
              <a:cs typeface="DejaVu Sans" charset="0"/>
            </a:endParaRPr>
          </a:p>
          <a:p>
            <a:pPr>
              <a:buSzPct val="49000"/>
              <a:buBlip>
                <a:blip r:embed="rId4"/>
              </a:buBlip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Similar acceleration (exceeding 10x)</a:t>
            </a:r>
            <a:b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 compared to other top-of-the-line</a:t>
            </a:r>
            <a:b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 </a:t>
            </a:r>
            <a:r>
              <a:rPr lang="en-US" sz="1500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multicore</a:t>
            </a:r>
            <a: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systems (including </a:t>
            </a:r>
            <a:b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 Nehalem-based) and libraries</a:t>
            </a:r>
            <a:b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sz="15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  (including MKL, ACML)</a:t>
            </a:r>
          </a:p>
        </p:txBody>
      </p:sp>
      <p:graphicFrame>
        <p:nvGraphicFramePr>
          <p:cNvPr id="31749" name="Object 5"/>
          <p:cNvGraphicFramePr>
            <a:graphicFrameLocks noChangeAspect="1"/>
          </p:cNvGraphicFramePr>
          <p:nvPr/>
        </p:nvGraphicFramePr>
        <p:xfrm>
          <a:off x="70560" y="1983089"/>
          <a:ext cx="5420160" cy="4123152"/>
        </p:xfrm>
        <a:graphic>
          <a:graphicData uri="http://schemas.openxmlformats.org/presentationml/2006/ole">
            <p:oleObj spid="_x0000_s5330946" r:id="rId5" imgW="3708400" imgH="2819400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5B400A9-8CFE-45B5-946E-5E00C31EAFF9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60198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5B400A9-8CFE-45B5-946E-5E00C31EAFF9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9436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MAGMA BLAS</a:t>
            </a:r>
            <a:endParaRPr lang="en-US" dirty="0"/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MAGMA BLAS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Performance critically depend on BLAS</a:t>
            </a:r>
          </a:p>
          <a:p>
            <a:r>
              <a:rPr lang="en-US" dirty="0" smtClean="0"/>
              <a:t>How to develop fast CUDA BLAS?</a:t>
            </a:r>
          </a:p>
          <a:p>
            <a:r>
              <a:rPr lang="en-US" dirty="0" smtClean="0"/>
              <a:t>GEMM and SYMV examples</a:t>
            </a:r>
            <a:endParaRPr lang="en-US" dirty="0"/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11520" y="1502079"/>
          <a:ext cx="4561920" cy="3125128"/>
        </p:xfrm>
        <a:graphic>
          <a:graphicData uri="http://schemas.openxmlformats.org/presentationml/2006/ole">
            <p:oleObj spid="_x0000_s5409794" r:id="rId4" imgW="3073400" imgH="2133600" progId="">
              <p:embed/>
            </p:oleObj>
          </a:graphicData>
        </a:graphic>
      </p:graphicFrame>
      <p:sp>
        <p:nvSpPr>
          <p:cNvPr id="297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4840" y="-152400"/>
            <a:ext cx="8228160" cy="1062832"/>
          </a:xfrm>
        </p:spPr>
        <p:txBody>
          <a:bodyPr tIns="35203"/>
          <a:lstStyle/>
          <a:p>
            <a:pPr eaLnBrk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/>
              <a:t>GEMM for Fermi</a:t>
            </a:r>
          </a:p>
        </p:txBody>
      </p:sp>
      <p:sp>
        <p:nvSpPr>
          <p:cNvPr id="29702" name="Text Box 3"/>
          <p:cNvSpPr txBox="1">
            <a:spLocks noChangeArrowheads="1"/>
          </p:cNvSpPr>
          <p:nvPr/>
        </p:nvSpPr>
        <p:spPr bwMode="auto">
          <a:xfrm>
            <a:off x="3224160" y="3136650"/>
            <a:ext cx="1317600" cy="31395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dirty="0">
                <a:solidFill>
                  <a:srgbClr val="800000"/>
                </a:solidFill>
              </a:rPr>
              <a:t>63% of peak</a:t>
            </a:r>
          </a:p>
        </p:txBody>
      </p:sp>
      <p:sp>
        <p:nvSpPr>
          <p:cNvPr id="29703" name="Text Box 4"/>
          <p:cNvSpPr txBox="1">
            <a:spLocks noChangeArrowheads="1"/>
          </p:cNvSpPr>
          <p:nvPr/>
        </p:nvSpPr>
        <p:spPr bwMode="auto">
          <a:xfrm>
            <a:off x="1066800" y="5310350"/>
            <a:ext cx="7239000" cy="1242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buSzPct val="43000"/>
              <a:buBlip>
                <a:blip r:embed="rId5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dirty="0">
                <a:solidFill>
                  <a:srgbClr val="000000"/>
                </a:solidFill>
              </a:rPr>
              <a:t>  </a:t>
            </a:r>
            <a:r>
              <a:rPr lang="en-US" sz="1600" dirty="0">
                <a:solidFill>
                  <a:srgbClr val="000000"/>
                </a:solidFill>
              </a:rPr>
              <a:t>CUBLAS 3.2 GEMM are based on these kernels  </a:t>
            </a:r>
          </a:p>
          <a:p>
            <a:pPr>
              <a:buSzPct val="43000"/>
              <a:buBlip>
                <a:blip r:embed="rId5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  TRSM and other Level 3 BLAS based on </a:t>
            </a:r>
            <a:r>
              <a:rPr lang="en-US" sz="1600" dirty="0" smtClean="0">
                <a:solidFill>
                  <a:srgbClr val="000000"/>
                </a:solidFill>
              </a:rPr>
              <a:t>GEMM</a:t>
            </a:r>
          </a:p>
          <a:p>
            <a:pPr>
              <a:buSzPct val="43000"/>
              <a:buBlip>
                <a:blip r:embed="rId5"/>
              </a:buBlip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  Auto-tuning has become more important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       - e.g., for BLAS,</a:t>
            </a:r>
            <a:r>
              <a:rPr lang="en-US" sz="1600" dirty="0" smtClean="0">
                <a:solidFill>
                  <a:srgbClr val="000000"/>
                </a:solidFill>
              </a:rPr>
              <a:t> for higher</a:t>
            </a:r>
            <a:r>
              <a:rPr lang="en-US" sz="1600" dirty="0">
                <a:solidFill>
                  <a:srgbClr val="000000"/>
                </a:solidFill>
              </a:rPr>
              <a:t>-level hybrid algorithms,</a:t>
            </a:r>
            <a:r>
              <a:rPr lang="en-US" sz="1600" dirty="0" smtClean="0">
                <a:solidFill>
                  <a:srgbClr val="000000"/>
                </a:solidFill>
              </a:rPr>
              <a:t> and for an </a:t>
            </a:r>
            <a:r>
              <a:rPr lang="en-US" sz="1600" dirty="0" err="1" smtClean="0">
                <a:solidFill>
                  <a:srgbClr val="000000"/>
                </a:solidFill>
              </a:rPr>
              <a:t>OpenCL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port</a:t>
            </a:r>
          </a:p>
        </p:txBody>
      </p:sp>
      <p:graphicFrame>
        <p:nvGraphicFramePr>
          <p:cNvPr id="29699" name="Object 3"/>
          <p:cNvGraphicFramePr>
            <a:graphicFrameLocks noChangeAspect="1"/>
          </p:cNvGraphicFramePr>
          <p:nvPr/>
        </p:nvGraphicFramePr>
        <p:xfrm>
          <a:off x="4769280" y="1451673"/>
          <a:ext cx="4354560" cy="3318108"/>
        </p:xfrm>
        <a:graphic>
          <a:graphicData uri="http://schemas.openxmlformats.org/presentationml/2006/ole">
            <p:oleObj spid="_x0000_s5409795" r:id="rId6" imgW="2933700" imgH="2247900" progId="">
              <p:embed/>
            </p:oleObj>
          </a:graphicData>
        </a:graphic>
      </p:graphicFrame>
      <p:sp>
        <p:nvSpPr>
          <p:cNvPr id="29704" name="Text Box 6"/>
          <p:cNvSpPr txBox="1">
            <a:spLocks noChangeArrowheads="1"/>
          </p:cNvSpPr>
          <p:nvPr/>
        </p:nvSpPr>
        <p:spPr bwMode="auto">
          <a:xfrm>
            <a:off x="5934241" y="1278855"/>
            <a:ext cx="253728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b="1" dirty="0">
                <a:solidFill>
                  <a:srgbClr val="000000"/>
                </a:solidFill>
              </a:rPr>
              <a:t>DGEMM</a:t>
            </a:r>
            <a:r>
              <a:rPr lang="en-US" dirty="0">
                <a:solidFill>
                  <a:srgbClr val="000000"/>
                </a:solidFill>
              </a:rPr>
              <a:t> and M3 </a:t>
            </a:r>
            <a:r>
              <a:rPr lang="en-US" b="1" dirty="0">
                <a:solidFill>
                  <a:srgbClr val="000000"/>
                </a:solidFill>
              </a:rPr>
              <a:t>ZGEMM</a:t>
            </a:r>
          </a:p>
        </p:txBody>
      </p:sp>
      <p:sp>
        <p:nvSpPr>
          <p:cNvPr id="29705" name="Text Box 7"/>
          <p:cNvSpPr txBox="1">
            <a:spLocks noChangeArrowheads="1"/>
          </p:cNvSpPr>
          <p:nvPr/>
        </p:nvSpPr>
        <p:spPr bwMode="auto">
          <a:xfrm>
            <a:off x="1235521" y="1278855"/>
            <a:ext cx="255024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b="1" dirty="0">
                <a:solidFill>
                  <a:srgbClr val="000000"/>
                </a:solidFill>
              </a:rPr>
              <a:t>SGEMM</a:t>
            </a:r>
            <a:r>
              <a:rPr lang="en-US" dirty="0">
                <a:solidFill>
                  <a:srgbClr val="000000"/>
                </a:solidFill>
              </a:rPr>
              <a:t> and M3 </a:t>
            </a:r>
            <a:r>
              <a:rPr lang="en-US" b="1" dirty="0">
                <a:solidFill>
                  <a:srgbClr val="000000"/>
                </a:solidFill>
              </a:rPr>
              <a:t>CGEMM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240480" y="4692013"/>
            <a:ext cx="8709120" cy="27362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blurRad="63500" dist="155281" dir="2700000" algn="ctr" rotWithShape="0">
              <a:srgbClr val="808080"/>
            </a:outerShdw>
          </a:effectLst>
        </p:spPr>
        <p:txBody>
          <a:bodyPr lIns="81639" tIns="528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  <a:defRPr/>
            </a:pPr>
            <a:r>
              <a:rPr lang="en-US" dirty="0">
                <a:solidFill>
                  <a:srgbClr val="000000"/>
                </a:solidFill>
              </a:rPr>
              <a:t>Tesla C2050 (Fermi): 448 CUDA cores @ 1.15GHz, theoretical SP peak is 1.03 </a:t>
            </a:r>
            <a:r>
              <a:rPr lang="en-US" dirty="0" err="1">
                <a:solidFill>
                  <a:srgbClr val="000000"/>
                </a:solidFill>
              </a:rPr>
              <a:t>Tflop/s</a:t>
            </a:r>
            <a:r>
              <a:rPr lang="en-US" dirty="0">
                <a:solidFill>
                  <a:srgbClr val="000000"/>
                </a:solidFill>
              </a:rPr>
              <a:t>, DP</a:t>
            </a:r>
            <a:r>
              <a:rPr lang="en-US" dirty="0" smtClean="0">
                <a:solidFill>
                  <a:srgbClr val="000000"/>
                </a:solidFill>
              </a:rPr>
              <a:t> is 515 </a:t>
            </a:r>
            <a:r>
              <a:rPr lang="en-US" dirty="0" err="1">
                <a:solidFill>
                  <a:srgbClr val="000000"/>
                </a:solidFill>
              </a:rPr>
              <a:t>GFlop/s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9707" name="Text Box 9"/>
          <p:cNvSpPr txBox="1">
            <a:spLocks noChangeArrowheads="1"/>
          </p:cNvSpPr>
          <p:nvPr/>
        </p:nvSpPr>
        <p:spPr bwMode="auto">
          <a:xfrm>
            <a:off x="7742880" y="3146731"/>
            <a:ext cx="1317600" cy="31395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dirty="0">
                <a:solidFill>
                  <a:srgbClr val="800000"/>
                </a:solidFill>
              </a:rPr>
              <a:t>58% of peak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Autotuning</a:t>
            </a:r>
            <a:endParaRPr lang="en-US" dirty="0"/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8305800" cy="1104900"/>
          </a:xfrm>
        </p:spPr>
        <p:txBody>
          <a:bodyPr/>
          <a:lstStyle/>
          <a:p>
            <a:r>
              <a:rPr lang="en-US" dirty="0" err="1" smtClean="0"/>
              <a:t>BACUGen</a:t>
            </a:r>
            <a:r>
              <a:rPr lang="en-US" dirty="0" smtClean="0"/>
              <a:t> – </a:t>
            </a:r>
            <a:r>
              <a:rPr lang="en-US" dirty="0" err="1" smtClean="0"/>
              <a:t>autotuning</a:t>
            </a:r>
            <a:r>
              <a:rPr lang="en-US" dirty="0" smtClean="0"/>
              <a:t> of GEMM </a:t>
            </a:r>
            <a:endParaRPr lang="en-US" dirty="0"/>
          </a:p>
        </p:txBody>
      </p:sp>
      <p:pic>
        <p:nvPicPr>
          <p:cNvPr id="6" name="Picture 5" descr="gpu_gem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8600" y="1828800"/>
            <a:ext cx="5029200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85381" y="1219200"/>
            <a:ext cx="2348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 = </a:t>
            </a:r>
            <a:r>
              <a:rPr lang="en-US" sz="2400" b="1" dirty="0" err="1" smtClean="0"/>
              <a:t>α</a:t>
            </a:r>
            <a:r>
              <a:rPr lang="en-US" sz="2400" b="1" dirty="0" smtClean="0"/>
              <a:t> A B + </a:t>
            </a:r>
            <a:r>
              <a:rPr lang="en-US" sz="2400" b="1" dirty="0" err="1" smtClean="0"/>
              <a:t>β</a:t>
            </a:r>
            <a:r>
              <a:rPr lang="en-US" sz="2400" b="1" dirty="0" smtClean="0"/>
              <a:t> C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410200" y="2209800"/>
            <a:ext cx="3749744" cy="3724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1800" dirty="0" smtClean="0"/>
              <a:t> Two levels of parallelism</a:t>
            </a:r>
          </a:p>
          <a:p>
            <a:pPr lvl="1">
              <a:buClr>
                <a:schemeClr val="bg2"/>
              </a:buClr>
              <a:buSzPct val="50000"/>
              <a:buFont typeface="Wingdings" charset="2"/>
              <a:buChar char="u"/>
            </a:pPr>
            <a:r>
              <a:rPr lang="en-US" sz="1600" dirty="0" smtClean="0"/>
              <a:t> Grid of thread blocks</a:t>
            </a:r>
            <a:br>
              <a:rPr lang="en-US" sz="1600" dirty="0" smtClean="0"/>
            </a:br>
            <a:r>
              <a:rPr lang="en-US" sz="1600" dirty="0" smtClean="0"/>
              <a:t>   [coarse-level data parallelism]</a:t>
            </a:r>
          </a:p>
          <a:p>
            <a:pPr lvl="1">
              <a:buClr>
                <a:schemeClr val="bg2"/>
              </a:buClr>
              <a:buSzPct val="50000"/>
              <a:buFont typeface="Wingdings" charset="2"/>
              <a:buChar char="u"/>
            </a:pPr>
            <a:r>
              <a:rPr lang="en-US" sz="1600" dirty="0" smtClean="0"/>
              <a:t> Thread block</a:t>
            </a:r>
            <a:br>
              <a:rPr lang="en-US" sz="1600" dirty="0" smtClean="0"/>
            </a:br>
            <a:r>
              <a:rPr lang="en-US" sz="1600" dirty="0" smtClean="0"/>
              <a:t>   [fine-level parallelism within </a:t>
            </a:r>
            <a:br>
              <a:rPr lang="en-US" sz="1600" dirty="0" smtClean="0"/>
            </a:br>
            <a:r>
              <a:rPr lang="en-US" sz="1600" dirty="0" smtClean="0"/>
              <a:t>     a block]</a:t>
            </a:r>
            <a:br>
              <a:rPr lang="en-US" sz="1600" dirty="0" smtClean="0"/>
            </a:br>
            <a:endParaRPr lang="en-US" sz="1600" dirty="0" smtClean="0"/>
          </a:p>
          <a:p>
            <a:pPr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1800" dirty="0" smtClean="0"/>
              <a:t> Parameterized template to </a:t>
            </a:r>
            <a:br>
              <a:rPr lang="en-US" sz="1800" dirty="0" smtClean="0"/>
            </a:br>
            <a:r>
              <a:rPr lang="en-US" sz="1800" dirty="0" smtClean="0"/>
              <a:t>   generate many versions</a:t>
            </a:r>
          </a:p>
          <a:p>
            <a:pPr lvl="1">
              <a:buClr>
                <a:schemeClr val="bg2"/>
              </a:buClr>
              <a:buSzPct val="50000"/>
              <a:buFont typeface="Wingdings" charset="2"/>
              <a:buChar char="u"/>
            </a:pPr>
            <a:r>
              <a:rPr lang="en-US" sz="1600" dirty="0" smtClean="0"/>
              <a:t> including </a:t>
            </a:r>
            <a:r>
              <a:rPr lang="en-US" sz="1600" b="1" dirty="0" smtClean="0">
                <a:solidFill>
                  <a:schemeClr val="bg2"/>
                </a:solidFill>
              </a:rPr>
              <a:t>shared memory </a:t>
            </a:r>
            <a:br>
              <a:rPr lang="en-US" sz="1600" b="1" dirty="0" smtClean="0">
                <a:solidFill>
                  <a:schemeClr val="bg2"/>
                </a:solidFill>
              </a:rPr>
            </a:br>
            <a:r>
              <a:rPr lang="en-US" sz="1600" b="1" dirty="0" smtClean="0">
                <a:solidFill>
                  <a:schemeClr val="bg2"/>
                </a:solidFill>
              </a:rPr>
              <a:t>   and register blocking  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pPr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1800" dirty="0" smtClean="0"/>
              <a:t> Empirically find the “best” version</a:t>
            </a:r>
          </a:p>
          <a:p>
            <a:pPr>
              <a:buClr>
                <a:schemeClr val="accent2"/>
              </a:buClr>
              <a:buSzPct val="50000"/>
              <a:buFont typeface="Wingdings" charset="2"/>
              <a:buChar char="u"/>
            </a:pP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6324600"/>
            <a:ext cx="331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Top-level </a:t>
            </a:r>
            <a:r>
              <a:rPr lang="en-US" sz="1800" dirty="0" smtClean="0"/>
              <a:t>view of the algorithm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6606834" y="1066800"/>
            <a:ext cx="2079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(J. </a:t>
            </a:r>
            <a:r>
              <a:rPr lang="en-US" sz="2000" b="1" dirty="0" err="1" smtClean="0"/>
              <a:t>Kurzak</a:t>
            </a:r>
            <a:r>
              <a:rPr lang="en-US" sz="2000" b="1" dirty="0" smtClean="0"/>
              <a:t>, UTK)</a:t>
            </a:r>
            <a:endParaRPr lang="en-US" sz="2000" b="1" dirty="0"/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8305800" cy="1104900"/>
          </a:xfrm>
        </p:spPr>
        <p:txBody>
          <a:bodyPr/>
          <a:lstStyle/>
          <a:p>
            <a:r>
              <a:rPr lang="en-US" dirty="0" err="1" smtClean="0"/>
              <a:t>BACUGen</a:t>
            </a:r>
            <a:r>
              <a:rPr lang="en-US" dirty="0" smtClean="0"/>
              <a:t> – </a:t>
            </a:r>
            <a:r>
              <a:rPr lang="en-US" dirty="0" err="1" smtClean="0"/>
              <a:t>autotuning</a:t>
            </a:r>
            <a:r>
              <a:rPr lang="en-US" dirty="0" smtClean="0"/>
              <a:t> of GEMM </a:t>
            </a:r>
            <a:endParaRPr lang="en-US" dirty="0"/>
          </a:p>
        </p:txBody>
      </p:sp>
      <p:pic>
        <p:nvPicPr>
          <p:cNvPr id="4" name="Picture 3" descr="ms_gem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600200"/>
            <a:ext cx="5029200" cy="411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7800" y="1905000"/>
            <a:ext cx="3890809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1800" dirty="0" smtClean="0"/>
              <a:t> Parallelism in </a:t>
            </a:r>
            <a:r>
              <a:rPr lang="en-US" sz="1800" b="1" dirty="0" smtClean="0"/>
              <a:t>a thread block</a:t>
            </a:r>
            <a:br>
              <a:rPr lang="en-US" sz="1800" b="1" dirty="0" smtClean="0"/>
            </a:br>
            <a:r>
              <a:rPr lang="en-US" sz="1800" b="1" dirty="0" smtClean="0"/>
              <a:t>   </a:t>
            </a:r>
            <a:r>
              <a:rPr lang="en-US" sz="1600" dirty="0" smtClean="0"/>
              <a:t>[ </a:t>
            </a:r>
            <a:r>
              <a:rPr lang="en-US" sz="1600" dirty="0" err="1" smtClean="0"/>
              <a:t>blockDim.x</a:t>
            </a:r>
            <a:r>
              <a:rPr lang="en-US" sz="1600" dirty="0" smtClean="0"/>
              <a:t> </a:t>
            </a:r>
            <a:r>
              <a:rPr lang="en-US" sz="1600" dirty="0" err="1" smtClean="0"/>
              <a:t>x</a:t>
            </a:r>
            <a:r>
              <a:rPr lang="en-US" sz="1600" dirty="0" smtClean="0"/>
              <a:t> </a:t>
            </a:r>
            <a:r>
              <a:rPr lang="en-US" sz="1600" dirty="0" err="1" smtClean="0"/>
              <a:t>blockDim.y</a:t>
            </a:r>
            <a:r>
              <a:rPr lang="en-US" sz="1600" dirty="0" smtClean="0"/>
              <a:t> threads ]</a:t>
            </a:r>
            <a:br>
              <a:rPr lang="en-US" sz="1600" dirty="0" smtClean="0"/>
            </a:br>
            <a:endParaRPr lang="en-US" sz="1600" dirty="0" smtClean="0"/>
          </a:p>
          <a:p>
            <a:pPr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1800" dirty="0" smtClean="0"/>
              <a:t> A thread in this example computes</a:t>
            </a:r>
            <a:br>
              <a:rPr lang="en-US" sz="1800" dirty="0" smtClean="0"/>
            </a:br>
            <a:r>
              <a:rPr lang="en-US" sz="1800" dirty="0" smtClean="0"/>
              <a:t>   6 elements</a:t>
            </a:r>
          </a:p>
          <a:p>
            <a:pPr>
              <a:buClr>
                <a:schemeClr val="accent2"/>
              </a:buClr>
              <a:buSzPct val="50000"/>
              <a:buFont typeface="Wingdings" charset="2"/>
              <a:buChar char="u"/>
            </a:pPr>
            <a:endParaRPr lang="en-US" sz="1800" dirty="0" smtClean="0"/>
          </a:p>
          <a:p>
            <a:pPr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1800" dirty="0" smtClean="0"/>
              <a:t> </a:t>
            </a:r>
            <a:r>
              <a:rPr lang="en-US" sz="1800" b="1" dirty="0" smtClean="0">
                <a:solidFill>
                  <a:schemeClr val="accent2"/>
                </a:solidFill>
              </a:rPr>
              <a:t>Register blocking</a:t>
            </a:r>
          </a:p>
          <a:p>
            <a:pPr lvl="1">
              <a:buClr>
                <a:schemeClr val="bg2"/>
              </a:buClr>
              <a:buSzPct val="50000"/>
              <a:buFont typeface="Wingdings" charset="2"/>
              <a:buChar char="u"/>
            </a:pPr>
            <a:r>
              <a:rPr lang="en-US" sz="1600" dirty="0" smtClean="0"/>
              <a:t> In this example: </a:t>
            </a:r>
            <a:br>
              <a:rPr lang="en-US" sz="1600" dirty="0" smtClean="0"/>
            </a:br>
            <a:r>
              <a:rPr lang="en-US" sz="1600" dirty="0" smtClean="0"/>
              <a:t>   </a:t>
            </a:r>
            <a:r>
              <a:rPr lang="en-US" sz="1600" b="1" dirty="0" smtClean="0"/>
              <a:t>2 + 3</a:t>
            </a:r>
            <a:r>
              <a:rPr lang="en-US" sz="1600" dirty="0" smtClean="0"/>
              <a:t> elements are loaded in </a:t>
            </a:r>
            <a:br>
              <a:rPr lang="en-US" sz="1600" dirty="0" smtClean="0"/>
            </a:br>
            <a:r>
              <a:rPr lang="en-US" sz="1600" dirty="0" smtClean="0"/>
              <a:t>   registers (from shared memory) </a:t>
            </a:r>
            <a:br>
              <a:rPr lang="en-US" sz="1600" dirty="0" smtClean="0"/>
            </a:br>
            <a:r>
              <a:rPr lang="en-US" sz="1600" dirty="0" smtClean="0"/>
              <a:t>   and reused in </a:t>
            </a:r>
            <a:br>
              <a:rPr lang="en-US" sz="1600" dirty="0" smtClean="0"/>
            </a:br>
            <a:r>
              <a:rPr lang="en-US" sz="1600" dirty="0" smtClean="0"/>
              <a:t>   </a:t>
            </a:r>
            <a:r>
              <a:rPr lang="en-US" sz="1600" b="1" dirty="0" smtClean="0"/>
              <a:t>2 </a:t>
            </a:r>
            <a:r>
              <a:rPr lang="en-US" sz="1600" b="1" dirty="0" err="1" smtClean="0"/>
              <a:t>x</a:t>
            </a:r>
            <a:r>
              <a:rPr lang="en-US" sz="1600" b="1" dirty="0" smtClean="0"/>
              <a:t> 3</a:t>
            </a:r>
            <a:r>
              <a:rPr lang="en-US" sz="1600" dirty="0" smtClean="0"/>
              <a:t> multiply-adds</a:t>
            </a:r>
            <a:endParaRPr lang="en-US" sz="1800" dirty="0" smtClean="0"/>
          </a:p>
          <a:p>
            <a:pPr>
              <a:buClr>
                <a:schemeClr val="accent2"/>
              </a:buClr>
              <a:buSzPct val="50000"/>
              <a:buFont typeface="Wingdings" charset="2"/>
              <a:buChar char="u"/>
            </a:pP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59137" y="5638800"/>
            <a:ext cx="3712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Thread-level </a:t>
            </a:r>
            <a:r>
              <a:rPr lang="en-US" sz="1800" dirty="0" smtClean="0"/>
              <a:t>view of the algorithm</a:t>
            </a:r>
            <a:endParaRPr lang="en-US" sz="1800" dirty="0"/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8305800" cy="1104900"/>
          </a:xfrm>
        </p:spPr>
        <p:txBody>
          <a:bodyPr/>
          <a:lstStyle/>
          <a:p>
            <a:r>
              <a:rPr lang="en-US" dirty="0" err="1" smtClean="0"/>
              <a:t>BACUGen</a:t>
            </a:r>
            <a:r>
              <a:rPr lang="en-US" dirty="0" smtClean="0"/>
              <a:t> – </a:t>
            </a:r>
            <a:r>
              <a:rPr lang="en-US" dirty="0" err="1" smtClean="0"/>
              <a:t>autotuning</a:t>
            </a:r>
            <a:r>
              <a:rPr lang="en-US" dirty="0" smtClean="0"/>
              <a:t> of GEMM </a:t>
            </a:r>
            <a:endParaRPr lang="en-US" dirty="0"/>
          </a:p>
        </p:txBody>
      </p:sp>
      <p:pic>
        <p:nvPicPr>
          <p:cNvPr id="6" name="Picture 5" descr="no_variant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325880"/>
            <a:ext cx="5532120" cy="5532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38800" y="1905000"/>
            <a:ext cx="3509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1800" dirty="0" smtClean="0"/>
              <a:t> Number of variants </a:t>
            </a:r>
            <a:br>
              <a:rPr lang="en-US" sz="1800" dirty="0" smtClean="0"/>
            </a:br>
            <a:r>
              <a:rPr lang="en-US" sz="1800" dirty="0" smtClean="0"/>
              <a:t>   generated and tested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/>
          <p:cNvSpPr>
            <a:spLocks noGrp="1"/>
          </p:cNvSpPr>
          <p:nvPr>
            <p:ph type="title"/>
          </p:nvPr>
        </p:nvSpPr>
        <p:spPr>
          <a:xfrm>
            <a:off x="609601" y="-152400"/>
            <a:ext cx="8534400" cy="1104900"/>
          </a:xfrm>
        </p:spPr>
        <p:txBody>
          <a:bodyPr/>
          <a:lstStyle/>
          <a:p>
            <a:r>
              <a:rPr lang="en-US" sz="3200" dirty="0"/>
              <a:t>Simulation enables fundamental </a:t>
            </a:r>
            <a:br>
              <a:rPr lang="en-US" sz="3200" dirty="0"/>
            </a:br>
            <a:r>
              <a:rPr lang="en-US" sz="3200" dirty="0"/>
              <a:t>advances in basic science</a:t>
            </a:r>
          </a:p>
        </p:txBody>
      </p:sp>
      <p:pic>
        <p:nvPicPr>
          <p:cNvPr id="10" name="Picture 9" descr="slide1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28600" y="1219200"/>
            <a:ext cx="8521700" cy="5638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228601" y="6400800"/>
            <a:ext cx="6858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30" tIns="45715" rIns="91430" bIns="45715" numCol="1" rtlCol="0" anchor="ctr" anchorCtr="0" compatLnSpc="1">
            <a:prstTxWarp prst="textNoShape">
              <a:avLst/>
            </a:prstTxWarp>
          </a:bodyPr>
          <a:lstStyle/>
          <a:p>
            <a:pPr defTabSz="914305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8305800" cy="1104900"/>
          </a:xfrm>
        </p:spPr>
        <p:txBody>
          <a:bodyPr/>
          <a:lstStyle/>
          <a:p>
            <a:r>
              <a:rPr lang="en-US" dirty="0" err="1" smtClean="0"/>
              <a:t>BACUGen</a:t>
            </a:r>
            <a:r>
              <a:rPr lang="en-US" dirty="0" smtClean="0"/>
              <a:t> – </a:t>
            </a:r>
            <a:r>
              <a:rPr lang="en-US" dirty="0" err="1" smtClean="0"/>
              <a:t>autotuning</a:t>
            </a:r>
            <a:r>
              <a:rPr lang="en-US" dirty="0" smtClean="0"/>
              <a:t> of GEMM </a:t>
            </a:r>
            <a:endParaRPr lang="en-US" dirty="0"/>
          </a:p>
        </p:txBody>
      </p:sp>
      <p:pic>
        <p:nvPicPr>
          <p:cNvPr id="4" name="Picture 3" descr="perf_summary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143000"/>
            <a:ext cx="6096000" cy="53440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58266" y="1829812"/>
            <a:ext cx="349326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1800" dirty="0" smtClean="0"/>
              <a:t> Performance on Fermi</a:t>
            </a:r>
          </a:p>
          <a:p>
            <a:pPr>
              <a:buClr>
                <a:schemeClr val="accent2"/>
              </a:buClr>
              <a:buSzPct val="50000"/>
            </a:pPr>
            <a:r>
              <a:rPr lang="en-US" sz="1800" dirty="0" smtClean="0"/>
              <a:t>   (C2050</a:t>
            </a:r>
            <a:r>
              <a:rPr lang="en-US" sz="1600" dirty="0" smtClean="0"/>
              <a:t>) in </a:t>
            </a:r>
            <a:r>
              <a:rPr lang="en-US" sz="1600" dirty="0" err="1" smtClean="0"/>
              <a:t>Gflop/s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/>
          </a:p>
          <a:p>
            <a:pPr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1800" dirty="0" smtClean="0"/>
              <a:t> ZGEMM improved significantly</a:t>
            </a:r>
            <a:br>
              <a:rPr lang="en-US" sz="1800" dirty="0" smtClean="0"/>
            </a:br>
            <a:r>
              <a:rPr lang="en-US" sz="1800" dirty="0" smtClean="0"/>
              <a:t>   compared to CUBLAS</a:t>
            </a:r>
            <a:endParaRPr lang="en-US" sz="1800" b="1" dirty="0" smtClean="0">
              <a:solidFill>
                <a:schemeClr val="accent2"/>
              </a:solidFill>
            </a:endParaRPr>
          </a:p>
          <a:p>
            <a:pPr lvl="1">
              <a:buClr>
                <a:schemeClr val="bg2"/>
              </a:buClr>
              <a:buSzPct val="50000"/>
              <a:buFont typeface="Wingdings" charset="2"/>
              <a:buChar char="u"/>
            </a:pPr>
            <a:r>
              <a:rPr lang="en-US" sz="1600" dirty="0" smtClean="0"/>
              <a:t> from 308 to 341 </a:t>
            </a:r>
            <a:r>
              <a:rPr lang="en-US" sz="1600" dirty="0" err="1" smtClean="0"/>
              <a:t>Gflop/s</a:t>
            </a:r>
            <a:endParaRPr lang="en-US" sz="1600" dirty="0" smtClean="0"/>
          </a:p>
          <a:p>
            <a:pPr lvl="1">
              <a:buClr>
                <a:schemeClr val="bg2"/>
              </a:buClr>
              <a:buSzPct val="50000"/>
              <a:buFont typeface="Wingdings" charset="2"/>
              <a:buChar char="u"/>
            </a:pPr>
            <a:endParaRPr lang="en-US" sz="1800" dirty="0" smtClean="0"/>
          </a:p>
          <a:p>
            <a:pPr>
              <a:buClr>
                <a:schemeClr val="accent2"/>
              </a:buClr>
              <a:buSzPct val="50000"/>
              <a:buFont typeface="Wingdings" charset="2"/>
              <a:buChar char="u"/>
            </a:pPr>
            <a:r>
              <a:rPr lang="en-US" sz="1800" dirty="0" smtClean="0"/>
              <a:t> Improvement up to 2x on</a:t>
            </a:r>
            <a:br>
              <a:rPr lang="en-US" sz="1800" dirty="0" smtClean="0"/>
            </a:br>
            <a:r>
              <a:rPr lang="en-US" sz="1800" dirty="0" smtClean="0"/>
              <a:t>   some specific matrices</a:t>
            </a:r>
            <a:br>
              <a:rPr lang="en-US" sz="1800" dirty="0" smtClean="0"/>
            </a:br>
            <a:r>
              <a:rPr lang="en-US" sz="1800" dirty="0" smtClean="0"/>
              <a:t>   (e.g., of “rectangular” shape)</a:t>
            </a:r>
          </a:p>
          <a:p>
            <a:pPr>
              <a:buClr>
                <a:schemeClr val="accent2"/>
              </a:buClr>
              <a:buSzPct val="50000"/>
              <a:buFont typeface="Wingdings" charset="2"/>
              <a:buChar char="u"/>
            </a:pPr>
            <a:endParaRPr lang="en-US" sz="1600" dirty="0"/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SYMV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133600"/>
            <a:ext cx="8077200" cy="4114800"/>
          </a:xfrm>
        </p:spPr>
        <p:txBody>
          <a:bodyPr/>
          <a:lstStyle/>
          <a:p>
            <a:r>
              <a:rPr lang="en-US" dirty="0" smtClean="0"/>
              <a:t>Memory bound kernel</a:t>
            </a:r>
            <a:br>
              <a:rPr lang="en-US" dirty="0" smtClean="0"/>
            </a:br>
            <a:r>
              <a:rPr lang="en-US" sz="2000" dirty="0" smtClean="0"/>
              <a:t>n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</a:t>
            </a:r>
            <a:r>
              <a:rPr lang="en-US" sz="2000" dirty="0" err="1" smtClean="0"/>
              <a:t>sizeof(data_type</a:t>
            </a:r>
            <a:r>
              <a:rPr lang="en-US" sz="2000" dirty="0" smtClean="0"/>
              <a:t>) B -&gt; 2 n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flops</a:t>
            </a:r>
            <a:br>
              <a:rPr lang="en-US" sz="2000" dirty="0" smtClean="0"/>
            </a:br>
            <a:r>
              <a:rPr lang="en-US" sz="2000" dirty="0" smtClean="0"/>
              <a:t>=&gt; theoretical SSYMV peak on a 142 GB/</a:t>
            </a:r>
            <a:r>
              <a:rPr lang="en-US" sz="2000" dirty="0" err="1" smtClean="0"/>
              <a:t>s</a:t>
            </a:r>
            <a:r>
              <a:rPr lang="en-US" sz="2000" dirty="0" smtClean="0"/>
              <a:t> bus (e.g., in GTX280)</a:t>
            </a:r>
            <a:br>
              <a:rPr lang="en-US" sz="2000" dirty="0" smtClean="0"/>
            </a:br>
            <a:r>
              <a:rPr lang="en-US" sz="2000" dirty="0" smtClean="0"/>
              <a:t>     is 142 </a:t>
            </a:r>
            <a:r>
              <a:rPr lang="en-US" sz="2000" dirty="0" err="1" smtClean="0"/>
              <a:t>Gflop/s</a:t>
            </a:r>
            <a:endParaRPr lang="en-US" dirty="0" smtClean="0"/>
          </a:p>
          <a:p>
            <a:r>
              <a:rPr lang="en-US" dirty="0" smtClean="0"/>
              <a:t>“Irregular” data accesses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O(1) </a:t>
            </a:r>
            <a:r>
              <a:rPr lang="en-US" dirty="0" err="1" smtClean="0"/>
              <a:t>Gflop/s</a:t>
            </a:r>
            <a:r>
              <a:rPr lang="en-US" dirty="0" smtClean="0"/>
              <a:t> with CUBLAS</a:t>
            </a:r>
          </a:p>
          <a:p>
            <a:pPr lvl="1"/>
            <a:r>
              <a:rPr lang="en-US" dirty="0" smtClean="0"/>
              <a:t>What can be done?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1219200"/>
            <a:ext cx="73661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y = </a:t>
            </a:r>
            <a:r>
              <a:rPr lang="en-US" sz="3200" b="1" dirty="0" err="1" smtClean="0"/>
              <a:t>α</a:t>
            </a:r>
            <a:r>
              <a:rPr lang="en-US" sz="3200" b="1" dirty="0" smtClean="0"/>
              <a:t> A </a:t>
            </a:r>
            <a:r>
              <a:rPr lang="en-US" sz="3200" b="1" dirty="0" err="1" smtClean="0"/>
              <a:t>x</a:t>
            </a:r>
            <a:r>
              <a:rPr lang="en-US" sz="3200" b="1" dirty="0" smtClean="0"/>
              <a:t> + </a:t>
            </a:r>
            <a:r>
              <a:rPr lang="en-US" sz="3200" b="1" dirty="0" err="1" smtClean="0"/>
              <a:t>β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y</a:t>
            </a:r>
            <a:r>
              <a:rPr lang="en-US" sz="2400" b="1" dirty="0" smtClean="0"/>
              <a:t>,    </a:t>
            </a:r>
            <a:r>
              <a:rPr lang="en-US" sz="2400" dirty="0" smtClean="0"/>
              <a:t>where A is a symmetric matrix</a:t>
            </a:r>
            <a:endParaRPr lang="en-US" sz="2400" dirty="0"/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SYMV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8077200" cy="4114800"/>
          </a:xfrm>
        </p:spPr>
        <p:txBody>
          <a:bodyPr/>
          <a:lstStyle/>
          <a:p>
            <a:r>
              <a:rPr lang="en-US" dirty="0" smtClean="0"/>
              <a:t>Explore the symmetry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                                                             N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/ NB work space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1143000" y="2590800"/>
            <a:ext cx="3493008" cy="349300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cs typeface="Arial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rot="16200000" flipH="1">
            <a:off x="1143000" y="2590800"/>
            <a:ext cx="3505200" cy="3505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Elbow Connector 9"/>
          <p:cNvCxnSpPr/>
          <p:nvPr/>
        </p:nvCxnSpPr>
        <p:spPr bwMode="auto">
          <a:xfrm>
            <a:off x="1143000" y="3200400"/>
            <a:ext cx="609600" cy="158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rot="5400000">
            <a:off x="304800" y="4648200"/>
            <a:ext cx="2895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1143000" y="3733800"/>
            <a:ext cx="1143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rot="5400000">
            <a:off x="1104900" y="4914900"/>
            <a:ext cx="2362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stCxn id="6" idx="1"/>
          </p:cNvCxnSpPr>
          <p:nvPr/>
        </p:nvCxnSpPr>
        <p:spPr bwMode="auto">
          <a:xfrm rot="10800000" flipH="1" flipV="1">
            <a:off x="1143000" y="4337304"/>
            <a:ext cx="1752600" cy="60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endCxn id="6" idx="2"/>
          </p:cNvCxnSpPr>
          <p:nvPr/>
        </p:nvCxnSpPr>
        <p:spPr bwMode="auto">
          <a:xfrm rot="5400000">
            <a:off x="2022348" y="5210556"/>
            <a:ext cx="1740408" cy="60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1143000" y="4953000"/>
            <a:ext cx="2362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5400000">
            <a:off x="2933700" y="5524500"/>
            <a:ext cx="11430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1143000" y="5562600"/>
            <a:ext cx="29718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rot="5400000">
            <a:off x="3848100" y="5829300"/>
            <a:ext cx="5334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Rectangle 28"/>
          <p:cNvSpPr/>
          <p:nvPr/>
        </p:nvSpPr>
        <p:spPr bwMode="auto">
          <a:xfrm>
            <a:off x="2286000" y="2590800"/>
            <a:ext cx="609600" cy="609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1143000" y="3733800"/>
            <a:ext cx="609600" cy="609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cs typeface="Arial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 rot="5400000">
            <a:off x="3353594" y="4343400"/>
            <a:ext cx="3505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rot="5400000">
            <a:off x="7085806" y="4342606"/>
            <a:ext cx="3505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5181600" y="4038600"/>
            <a:ext cx="424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=</a:t>
            </a:r>
            <a:endParaRPr lang="en-US" sz="3200" dirty="0"/>
          </a:p>
        </p:txBody>
      </p:sp>
      <p:sp>
        <p:nvSpPr>
          <p:cNvPr id="35" name="TextBox 34"/>
          <p:cNvSpPr txBox="1"/>
          <p:nvPr/>
        </p:nvSpPr>
        <p:spPr>
          <a:xfrm>
            <a:off x="2771333" y="2006024"/>
            <a:ext cx="5052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A</a:t>
            </a:r>
            <a:endParaRPr lang="en-US" sz="32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4944150" y="1981200"/>
            <a:ext cx="3898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x</a:t>
            </a:r>
            <a:endParaRPr lang="en-US" sz="3200" dirty="0"/>
          </a:p>
        </p:txBody>
      </p:sp>
      <p:sp>
        <p:nvSpPr>
          <p:cNvPr id="37" name="TextBox 36"/>
          <p:cNvSpPr txBox="1"/>
          <p:nvPr/>
        </p:nvSpPr>
        <p:spPr>
          <a:xfrm flipH="1">
            <a:off x="8695650" y="1981200"/>
            <a:ext cx="6769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y</a:t>
            </a:r>
            <a:endParaRPr lang="en-US" sz="3200" dirty="0"/>
          </a:p>
        </p:txBody>
      </p:sp>
      <p:sp>
        <p:nvSpPr>
          <p:cNvPr id="39" name="TextBox 38"/>
          <p:cNvSpPr txBox="1"/>
          <p:nvPr/>
        </p:nvSpPr>
        <p:spPr>
          <a:xfrm>
            <a:off x="1219200" y="61722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1      2      3       4      5      6</a:t>
            </a:r>
            <a:endParaRPr lang="en-US" sz="2000" dirty="0"/>
          </a:p>
        </p:txBody>
      </p:sp>
      <p:sp>
        <p:nvSpPr>
          <p:cNvPr id="40" name="TextBox 39"/>
          <p:cNvSpPr txBox="1"/>
          <p:nvPr/>
        </p:nvSpPr>
        <p:spPr>
          <a:xfrm>
            <a:off x="8414885" y="4038600"/>
            <a:ext cx="424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=</a:t>
            </a:r>
            <a:endParaRPr lang="en-US" sz="3200" dirty="0"/>
          </a:p>
        </p:txBody>
      </p:sp>
      <p:cxnSp>
        <p:nvCxnSpPr>
          <p:cNvPr id="41" name="Straight Connector 40"/>
          <p:cNvCxnSpPr/>
          <p:nvPr/>
        </p:nvCxnSpPr>
        <p:spPr bwMode="auto">
          <a:xfrm rot="5400000">
            <a:off x="3352800" y="4343400"/>
            <a:ext cx="3505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5400000">
            <a:off x="4495005" y="4342606"/>
            <a:ext cx="3505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 rot="5400000">
            <a:off x="3961606" y="4342606"/>
            <a:ext cx="3505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 rot="5400000">
            <a:off x="5028405" y="4342606"/>
            <a:ext cx="3505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 rot="5400000">
            <a:off x="5561805" y="4342606"/>
            <a:ext cx="3505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 rot="5400000">
            <a:off x="6095205" y="4342606"/>
            <a:ext cx="3505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 rot="5400000">
            <a:off x="6628605" y="4342606"/>
            <a:ext cx="3505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5791200" y="4038600"/>
            <a:ext cx="424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+</a:t>
            </a:r>
            <a:endParaRPr lang="en-US" sz="3200" dirty="0"/>
          </a:p>
        </p:txBody>
      </p:sp>
      <p:sp>
        <p:nvSpPr>
          <p:cNvPr id="49" name="TextBox 48"/>
          <p:cNvSpPr txBox="1"/>
          <p:nvPr/>
        </p:nvSpPr>
        <p:spPr>
          <a:xfrm>
            <a:off x="6324600" y="4038600"/>
            <a:ext cx="424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+</a:t>
            </a:r>
            <a:endParaRPr lang="en-US" sz="3200" dirty="0"/>
          </a:p>
        </p:txBody>
      </p:sp>
      <p:sp>
        <p:nvSpPr>
          <p:cNvPr id="50" name="TextBox 49"/>
          <p:cNvSpPr txBox="1"/>
          <p:nvPr/>
        </p:nvSpPr>
        <p:spPr>
          <a:xfrm>
            <a:off x="6890885" y="4038600"/>
            <a:ext cx="424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+</a:t>
            </a:r>
            <a:endParaRPr lang="en-US" sz="3200" dirty="0"/>
          </a:p>
        </p:txBody>
      </p:sp>
      <p:sp>
        <p:nvSpPr>
          <p:cNvPr id="51" name="TextBox 50"/>
          <p:cNvSpPr txBox="1"/>
          <p:nvPr/>
        </p:nvSpPr>
        <p:spPr>
          <a:xfrm>
            <a:off x="7391400" y="4038600"/>
            <a:ext cx="424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+</a:t>
            </a:r>
            <a:endParaRPr lang="en-US" sz="3200" dirty="0"/>
          </a:p>
        </p:txBody>
      </p:sp>
      <p:sp>
        <p:nvSpPr>
          <p:cNvPr id="52" name="TextBox 51"/>
          <p:cNvSpPr txBox="1"/>
          <p:nvPr/>
        </p:nvSpPr>
        <p:spPr>
          <a:xfrm>
            <a:off x="7924800" y="4038600"/>
            <a:ext cx="424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+</a:t>
            </a:r>
            <a:endParaRPr lang="en-US" sz="3200" dirty="0"/>
          </a:p>
        </p:txBody>
      </p:sp>
      <p:sp>
        <p:nvSpPr>
          <p:cNvPr id="53" name="TextBox 52"/>
          <p:cNvSpPr txBox="1"/>
          <p:nvPr/>
        </p:nvSpPr>
        <p:spPr>
          <a:xfrm>
            <a:off x="5486400" y="61722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1     2      3     4      5      6</a:t>
            </a:r>
            <a:endParaRPr lang="en-US" sz="2000" dirty="0"/>
          </a:p>
        </p:txBody>
      </p:sp>
      <p:cxnSp>
        <p:nvCxnSpPr>
          <p:cNvPr id="55" name="Straight Connector 54"/>
          <p:cNvCxnSpPr/>
          <p:nvPr/>
        </p:nvCxnSpPr>
        <p:spPr bwMode="auto">
          <a:xfrm rot="5400000">
            <a:off x="5407882" y="4040124"/>
            <a:ext cx="612648" cy="1588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rot="5400000">
            <a:off x="4798282" y="2896330"/>
            <a:ext cx="612648" cy="1588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 rot="5400000">
            <a:off x="4798282" y="4036282"/>
            <a:ext cx="612648" cy="1588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 rot="5400000">
            <a:off x="6474682" y="2896330"/>
            <a:ext cx="612648" cy="1588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9" name="TextBox 58"/>
          <p:cNvSpPr txBox="1"/>
          <p:nvPr/>
        </p:nvSpPr>
        <p:spPr>
          <a:xfrm>
            <a:off x="5105400" y="2709446"/>
            <a:ext cx="363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x</a:t>
            </a:r>
            <a:r>
              <a:rPr lang="en-US" sz="1600" baseline="-25000" dirty="0" smtClean="0"/>
              <a:t>1</a:t>
            </a:r>
            <a:endParaRPr lang="en-US" sz="1600" baseline="-25000" dirty="0"/>
          </a:p>
        </p:txBody>
      </p:sp>
      <p:sp>
        <p:nvSpPr>
          <p:cNvPr id="60" name="TextBox 59"/>
          <p:cNvSpPr txBox="1"/>
          <p:nvPr/>
        </p:nvSpPr>
        <p:spPr>
          <a:xfrm>
            <a:off x="5105400" y="3852446"/>
            <a:ext cx="363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x</a:t>
            </a:r>
            <a:r>
              <a:rPr lang="en-US" sz="1600" baseline="-25000" dirty="0" smtClean="0"/>
              <a:t>3</a:t>
            </a:r>
            <a:endParaRPr lang="en-US" sz="1600" baseline="-25000" dirty="0"/>
          </a:p>
        </p:txBody>
      </p:sp>
      <p:sp>
        <p:nvSpPr>
          <p:cNvPr id="61" name="TextBox 60"/>
          <p:cNvSpPr txBox="1"/>
          <p:nvPr/>
        </p:nvSpPr>
        <p:spPr>
          <a:xfrm>
            <a:off x="1302228" y="3886200"/>
            <a:ext cx="450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31</a:t>
            </a:r>
            <a:endParaRPr lang="en-US" baseline="-25000" dirty="0"/>
          </a:p>
        </p:txBody>
      </p:sp>
      <p:sp>
        <p:nvSpPr>
          <p:cNvPr id="72" name="TextBox 71"/>
          <p:cNvSpPr txBox="1"/>
          <p:nvPr/>
        </p:nvSpPr>
        <p:spPr>
          <a:xfrm>
            <a:off x="5638800" y="3883223"/>
            <a:ext cx="656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r>
              <a:rPr lang="en-US" baseline="-25000" dirty="0" smtClean="0"/>
              <a:t>31</a:t>
            </a:r>
            <a:r>
              <a:rPr lang="en-US" dirty="0" smtClean="0"/>
              <a:t> x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73" name="TextBox 72"/>
          <p:cNvSpPr txBox="1"/>
          <p:nvPr/>
        </p:nvSpPr>
        <p:spPr>
          <a:xfrm>
            <a:off x="6734813" y="2740223"/>
            <a:ext cx="646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A’</a:t>
            </a:r>
            <a:r>
              <a:rPr lang="en-US" baseline="-25000" dirty="0" smtClean="0"/>
              <a:t>31</a:t>
            </a:r>
            <a:r>
              <a:rPr lang="en-US" dirty="0" smtClean="0"/>
              <a:t>x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74" name="TextBox 73"/>
          <p:cNvSpPr txBox="1"/>
          <p:nvPr/>
        </p:nvSpPr>
        <p:spPr>
          <a:xfrm>
            <a:off x="708929" y="3886200"/>
            <a:ext cx="434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NB</a:t>
            </a:r>
            <a:endParaRPr lang="en-US" dirty="0"/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SYMV example</a:t>
            </a:r>
            <a:endParaRPr lang="en-US" dirty="0"/>
          </a:p>
        </p:txBody>
      </p:sp>
      <p:pic>
        <p:nvPicPr>
          <p:cNvPr id="6" name="Chart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697037"/>
            <a:ext cx="7083425" cy="417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219200" y="1091624"/>
            <a:ext cx="67535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Performance of SSYMV on GTX280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3505200" y="5715000"/>
            <a:ext cx="1655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Matrix size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3043535"/>
            <a:ext cx="1159692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r>
              <a:rPr lang="en-US" sz="2400" dirty="0" err="1" smtClean="0"/>
              <a:t>Gflop/s</a:t>
            </a:r>
            <a:endParaRPr lang="en-US" sz="2400" dirty="0"/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8534400" cy="1104900"/>
          </a:xfrm>
        </p:spPr>
        <p:txBody>
          <a:bodyPr/>
          <a:lstStyle/>
          <a:p>
            <a:r>
              <a:rPr lang="en-US" dirty="0" err="1" smtClean="0"/>
              <a:t>Multicore</a:t>
            </a:r>
            <a:r>
              <a:rPr lang="en-US" dirty="0" smtClean="0"/>
              <a:t> + multi-GPU algorithms</a:t>
            </a:r>
            <a:endParaRPr lang="en-US" dirty="0"/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8534400" cy="1104900"/>
          </a:xfrm>
        </p:spPr>
        <p:txBody>
          <a:bodyPr/>
          <a:lstStyle/>
          <a:p>
            <a:r>
              <a:rPr lang="en-US" dirty="0" err="1" smtClean="0"/>
              <a:t>Multicore</a:t>
            </a:r>
            <a:r>
              <a:rPr lang="en-US" dirty="0" smtClean="0"/>
              <a:t> + multi-GPU algorithms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Reuse already developed kernels</a:t>
            </a:r>
          </a:p>
          <a:p>
            <a:pPr lvl="1"/>
            <a:r>
              <a:rPr lang="en-US" dirty="0" smtClean="0"/>
              <a:t>Hybrid MAGMA 1.0 for single GPU</a:t>
            </a:r>
          </a:p>
          <a:p>
            <a:pPr lvl="1"/>
            <a:r>
              <a:rPr lang="en-US" dirty="0" smtClean="0"/>
              <a:t>PLASMA for </a:t>
            </a:r>
            <a:r>
              <a:rPr lang="en-US" dirty="0" err="1" smtClean="0"/>
              <a:t>multticore</a:t>
            </a:r>
            <a:endParaRPr lang="en-US" dirty="0" smtClean="0"/>
          </a:p>
          <a:p>
            <a:r>
              <a:rPr lang="en-US" dirty="0" smtClean="0"/>
              <a:t>Use run time system to schedule (dynamically) the kernels’ execution</a:t>
            </a:r>
          </a:p>
          <a:p>
            <a:pPr lvl="1"/>
            <a:r>
              <a:rPr lang="en-US" dirty="0" err="1" smtClean="0"/>
              <a:t>StarPU</a:t>
            </a:r>
            <a:endParaRPr lang="en-US" dirty="0" smtClean="0"/>
          </a:p>
          <a:p>
            <a:pPr lvl="1"/>
            <a:r>
              <a:rPr lang="en-US" dirty="0" smtClean="0"/>
              <a:t>QUARK (from PLASMA)</a:t>
            </a:r>
          </a:p>
          <a:p>
            <a:pPr lvl="1"/>
            <a:r>
              <a:rPr lang="en-US" dirty="0" smtClean="0"/>
              <a:t>…</a:t>
            </a:r>
            <a:endParaRPr lang="en-US" dirty="0"/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1"/>
          <p:cNvSpPr>
            <a:spLocks noChangeArrowheads="1"/>
          </p:cNvSpPr>
          <p:nvPr/>
        </p:nvSpPr>
        <p:spPr bwMode="auto">
          <a:xfrm>
            <a:off x="4845601" y="1879398"/>
            <a:ext cx="1798560" cy="614944"/>
          </a:xfrm>
          <a:prstGeom prst="rect">
            <a:avLst/>
          </a:prstGeom>
          <a:noFill/>
          <a:ln w="3240">
            <a:solidFill>
              <a:srgbClr val="FF0000"/>
            </a:solidFill>
            <a:miter lim="800000"/>
            <a:headEnd/>
            <a:tailEnd/>
          </a:ln>
        </p:spPr>
        <p:txBody>
          <a:bodyPr lIns="81639" tIns="42452" rIns="81639" bIns="42452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en-GB" sz="1500" dirty="0">
                <a:solidFill>
                  <a:srgbClr val="000000"/>
                </a:solidFill>
                <a:latin typeface="Tahoma" charset="0"/>
              </a:rPr>
              <a:t>Parallel</a:t>
            </a:r>
            <a:br>
              <a:rPr lang="en-GB" sz="1500" dirty="0">
                <a:solidFill>
                  <a:srgbClr val="000000"/>
                </a:solidFill>
                <a:latin typeface="Tahoma" charset="0"/>
              </a:rPr>
            </a:br>
            <a:r>
              <a:rPr lang="en-GB" sz="1500" dirty="0">
                <a:solidFill>
                  <a:srgbClr val="000000"/>
                </a:solidFill>
                <a:latin typeface="Tahoma" charset="0"/>
              </a:rPr>
              <a:t>Compilers</a:t>
            </a:r>
          </a:p>
        </p:txBody>
      </p:sp>
      <p:sp>
        <p:nvSpPr>
          <p:cNvPr id="75780" name="Rectangle 2"/>
          <p:cNvSpPr>
            <a:spLocks noChangeArrowheads="1"/>
          </p:cNvSpPr>
          <p:nvPr/>
        </p:nvSpPr>
        <p:spPr bwMode="auto">
          <a:xfrm>
            <a:off x="4845600" y="1444473"/>
            <a:ext cx="3598560" cy="336995"/>
          </a:xfrm>
          <a:prstGeom prst="rect">
            <a:avLst/>
          </a:prstGeom>
          <a:noFill/>
          <a:ln w="3240">
            <a:solidFill>
              <a:srgbClr val="FF0000"/>
            </a:solidFill>
            <a:miter lim="800000"/>
            <a:headEnd/>
            <a:tailEnd/>
          </a:ln>
        </p:spPr>
        <p:txBody>
          <a:bodyPr lIns="81639" tIns="42452" rIns="81639" bIns="42452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500" dirty="0">
                <a:solidFill>
                  <a:srgbClr val="000000"/>
                </a:solidFill>
                <a:latin typeface="Tahoma" charset="0"/>
              </a:rPr>
              <a:t>HPC Applications</a:t>
            </a:r>
          </a:p>
        </p:txBody>
      </p:sp>
      <p:sp>
        <p:nvSpPr>
          <p:cNvPr id="75781" name="Rectangle 3"/>
          <p:cNvSpPr>
            <a:spLocks noChangeArrowheads="1"/>
          </p:cNvSpPr>
          <p:nvPr/>
        </p:nvSpPr>
        <p:spPr bwMode="auto">
          <a:xfrm>
            <a:off x="4845600" y="4094350"/>
            <a:ext cx="3598560" cy="558779"/>
          </a:xfrm>
          <a:prstGeom prst="rect">
            <a:avLst/>
          </a:prstGeom>
          <a:solidFill>
            <a:srgbClr val="FF9966"/>
          </a:solidFill>
          <a:ln w="3240">
            <a:solidFill>
              <a:srgbClr val="FF3300"/>
            </a:solidFill>
            <a:miter lim="800000"/>
            <a:headEnd/>
            <a:tailEnd/>
          </a:ln>
        </p:spPr>
        <p:txBody>
          <a:bodyPr lIns="81639" tIns="42452" rIns="81639" bIns="42452">
            <a:prstTxWarp prst="textNoShape">
              <a:avLst/>
            </a:prstTxWarp>
          </a:bodyPr>
          <a:lstStyle/>
          <a:p>
            <a:pPr algn="ctr">
              <a:lnSpc>
                <a:spcPct val="140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500" dirty="0">
                <a:solidFill>
                  <a:srgbClr val="000000"/>
                </a:solidFill>
                <a:latin typeface="Tahoma" charset="0"/>
              </a:rPr>
              <a:t>Runtime system</a:t>
            </a:r>
          </a:p>
        </p:txBody>
      </p:sp>
      <p:sp>
        <p:nvSpPr>
          <p:cNvPr id="75782" name="Rectangle 4"/>
          <p:cNvSpPr>
            <a:spLocks noChangeArrowheads="1"/>
          </p:cNvSpPr>
          <p:nvPr/>
        </p:nvSpPr>
        <p:spPr bwMode="auto">
          <a:xfrm>
            <a:off x="4845600" y="4738098"/>
            <a:ext cx="3598560" cy="336995"/>
          </a:xfrm>
          <a:prstGeom prst="rect">
            <a:avLst/>
          </a:prstGeom>
          <a:solidFill>
            <a:srgbClr val="FFFFFF"/>
          </a:solidFill>
          <a:ln w="3240">
            <a:solidFill>
              <a:srgbClr val="FF0000"/>
            </a:solidFill>
            <a:miter lim="800000"/>
            <a:headEnd/>
            <a:tailEnd/>
          </a:ln>
        </p:spPr>
        <p:txBody>
          <a:bodyPr lIns="81639" tIns="42452" rIns="81639" bIns="42452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sz="1500" dirty="0">
                <a:solidFill>
                  <a:srgbClr val="000000"/>
                </a:solidFill>
                <a:latin typeface="Tahoma" charset="0"/>
              </a:rPr>
              <a:t>Operating System</a:t>
            </a:r>
          </a:p>
        </p:txBody>
      </p:sp>
      <p:sp>
        <p:nvSpPr>
          <p:cNvPr id="75783" name="Rectangle 5"/>
          <p:cNvSpPr>
            <a:spLocks noChangeArrowheads="1"/>
          </p:cNvSpPr>
          <p:nvPr/>
        </p:nvSpPr>
        <p:spPr bwMode="auto">
          <a:xfrm>
            <a:off x="4845601" y="5142780"/>
            <a:ext cx="999360" cy="338435"/>
          </a:xfrm>
          <a:prstGeom prst="rect">
            <a:avLst/>
          </a:prstGeom>
          <a:solidFill>
            <a:srgbClr val="FFFFFF"/>
          </a:solidFill>
          <a:ln w="3240">
            <a:solidFill>
              <a:srgbClr val="000000"/>
            </a:solidFill>
            <a:miter lim="800000"/>
            <a:headEnd/>
            <a:tailEnd/>
          </a:ln>
        </p:spPr>
        <p:txBody>
          <a:bodyPr lIns="81639" tIns="42452" rIns="81639" bIns="42452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GB" sz="1500" dirty="0">
                <a:solidFill>
                  <a:srgbClr val="000000"/>
                </a:solidFill>
                <a:latin typeface="Tahoma" charset="0"/>
              </a:rPr>
              <a:t>CPU</a:t>
            </a:r>
          </a:p>
        </p:txBody>
      </p:sp>
      <p:sp>
        <p:nvSpPr>
          <p:cNvPr id="75784" name="Rectangle 6"/>
          <p:cNvSpPr>
            <a:spLocks noChangeArrowheads="1"/>
          </p:cNvSpPr>
          <p:nvPr/>
        </p:nvSpPr>
        <p:spPr bwMode="auto">
          <a:xfrm>
            <a:off x="6825600" y="1879398"/>
            <a:ext cx="1618560" cy="614944"/>
          </a:xfrm>
          <a:prstGeom prst="rect">
            <a:avLst/>
          </a:prstGeom>
          <a:noFill/>
          <a:ln w="3240">
            <a:solidFill>
              <a:srgbClr val="FF0000"/>
            </a:solidFill>
            <a:miter lim="800000"/>
            <a:headEnd/>
            <a:tailEnd/>
          </a:ln>
        </p:spPr>
        <p:txBody>
          <a:bodyPr lIns="81639" tIns="42452" rIns="81639" bIns="42452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</a:tabLst>
            </a:pPr>
            <a:r>
              <a:rPr lang="en-GB" sz="1500" dirty="0">
                <a:solidFill>
                  <a:srgbClr val="000000"/>
                </a:solidFill>
                <a:latin typeface="Tahoma" charset="0"/>
              </a:rPr>
              <a:t>Parallel Libraries</a:t>
            </a:r>
          </a:p>
        </p:txBody>
      </p:sp>
      <p:sp>
        <p:nvSpPr>
          <p:cNvPr id="75785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519840" y="1866436"/>
            <a:ext cx="4042080" cy="4936838"/>
          </a:xfrm>
        </p:spPr>
        <p:txBody>
          <a:bodyPr lIns="81639" tIns="42452" rIns="81639" bIns="42452"/>
          <a:lstStyle/>
          <a:p>
            <a:pPr marL="391686" indent="-293764" eaLnBrk="1">
              <a:lnSpc>
                <a:spcPct val="90000"/>
              </a:lnSpc>
              <a:spcBef>
                <a:spcPts val="544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2200" dirty="0" smtClean="0"/>
              <a:t>do </a:t>
            </a:r>
            <a:r>
              <a:rPr lang="en-US" sz="2200" dirty="0"/>
              <a:t>dynamically what</a:t>
            </a:r>
            <a:r>
              <a:rPr lang="en-US" sz="2200" dirty="0" smtClean="0"/>
              <a:t> would be difficult to do statically</a:t>
            </a:r>
          </a:p>
          <a:p>
            <a:pPr marL="783372" lvl="1" indent="-260644" eaLnBrk="1">
              <a:lnSpc>
                <a:spcPct val="90000"/>
              </a:lnSpc>
              <a:spcBef>
                <a:spcPts val="454"/>
              </a:spcBef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endParaRPr lang="en-US" sz="1900" dirty="0">
              <a:solidFill>
                <a:srgbClr val="1782BF"/>
              </a:solidFill>
            </a:endParaRPr>
          </a:p>
          <a:p>
            <a:pPr marL="391686" indent="-293764" eaLnBrk="1">
              <a:lnSpc>
                <a:spcPct val="90000"/>
              </a:lnSpc>
              <a:spcBef>
                <a:spcPts val="544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2200" dirty="0"/>
              <a:t> Library that provides</a:t>
            </a:r>
          </a:p>
          <a:p>
            <a:pPr marL="783372" lvl="1" indent="-260644" eaLnBrk="1">
              <a:lnSpc>
                <a:spcPct val="90000"/>
              </a:lnSpc>
              <a:spcBef>
                <a:spcPts val="454"/>
              </a:spcBef>
              <a:buSzPct val="75000"/>
              <a:buFont typeface="Symbol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1900" dirty="0">
                <a:solidFill>
                  <a:srgbClr val="1782BF"/>
                </a:solidFill>
              </a:rPr>
              <a:t>Task scheduling</a:t>
            </a:r>
          </a:p>
          <a:p>
            <a:pPr marL="783372" lvl="1" indent="-260644" eaLnBrk="1">
              <a:lnSpc>
                <a:spcPct val="90000"/>
              </a:lnSpc>
              <a:spcBef>
                <a:spcPts val="454"/>
              </a:spcBef>
              <a:buSzPct val="75000"/>
              <a:buFont typeface="Symbol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1900" dirty="0">
                <a:solidFill>
                  <a:srgbClr val="1782BF"/>
                </a:solidFill>
              </a:rPr>
              <a:t>Memory management</a:t>
            </a:r>
          </a:p>
          <a:p>
            <a:pPr marL="391686" indent="-293764" eaLnBrk="1">
              <a:lnSpc>
                <a:spcPct val="90000"/>
              </a:lnSpc>
              <a:spcBef>
                <a:spcPts val="544"/>
              </a:spcBef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endParaRPr lang="en-US" sz="1900" dirty="0"/>
          </a:p>
        </p:txBody>
      </p:sp>
      <p:sp>
        <p:nvSpPr>
          <p:cNvPr id="75786" name="Text Box 8"/>
          <p:cNvSpPr txBox="1">
            <a:spLocks noChangeArrowheads="1"/>
          </p:cNvSpPr>
          <p:nvPr/>
        </p:nvSpPr>
        <p:spPr bwMode="auto">
          <a:xfrm>
            <a:off x="456480" y="1372465"/>
            <a:ext cx="8229600" cy="38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prstTxWarp prst="textNoShape">
              <a:avLst/>
            </a:prstTxWarp>
          </a:bodyPr>
          <a:lstStyle/>
          <a:p>
            <a:pPr>
              <a:spcBef>
                <a:spcPts val="544"/>
              </a:spcBef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>
                <a:solidFill>
                  <a:srgbClr val="0C4160"/>
                </a:solidFill>
              </a:rPr>
              <a:t>The need for runtime systems</a:t>
            </a:r>
          </a:p>
        </p:txBody>
      </p:sp>
      <p:sp>
        <p:nvSpPr>
          <p:cNvPr id="75787" name="Rectangle 9"/>
          <p:cNvSpPr>
            <a:spLocks noChangeArrowheads="1"/>
          </p:cNvSpPr>
          <p:nvPr/>
        </p:nvSpPr>
        <p:spPr bwMode="auto">
          <a:xfrm>
            <a:off x="6140160" y="5142780"/>
            <a:ext cx="999360" cy="338435"/>
          </a:xfrm>
          <a:prstGeom prst="rect">
            <a:avLst/>
          </a:prstGeom>
          <a:solidFill>
            <a:srgbClr val="FFFFFF"/>
          </a:solidFill>
          <a:ln w="3240">
            <a:solidFill>
              <a:srgbClr val="000000"/>
            </a:solidFill>
            <a:miter lim="800000"/>
            <a:headEnd/>
            <a:tailEnd/>
          </a:ln>
        </p:spPr>
        <p:txBody>
          <a:bodyPr lIns="81639" tIns="42452" rIns="81639" bIns="42452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GB" sz="1500" dirty="0">
                <a:solidFill>
                  <a:srgbClr val="000000"/>
                </a:solidFill>
                <a:latin typeface="Tahoma" charset="0"/>
              </a:rPr>
              <a:t>GPU</a:t>
            </a:r>
          </a:p>
        </p:txBody>
      </p:sp>
      <p:sp>
        <p:nvSpPr>
          <p:cNvPr id="75788" name="Rectangle 10"/>
          <p:cNvSpPr>
            <a:spLocks noChangeArrowheads="1"/>
          </p:cNvSpPr>
          <p:nvPr/>
        </p:nvSpPr>
        <p:spPr bwMode="auto">
          <a:xfrm>
            <a:off x="7436160" y="5142780"/>
            <a:ext cx="999360" cy="338435"/>
          </a:xfrm>
          <a:prstGeom prst="rect">
            <a:avLst/>
          </a:prstGeom>
          <a:solidFill>
            <a:srgbClr val="FFFFFF"/>
          </a:solidFill>
          <a:ln w="3240">
            <a:solidFill>
              <a:srgbClr val="000000"/>
            </a:solidFill>
            <a:miter lim="800000"/>
            <a:headEnd/>
            <a:tailEnd/>
          </a:ln>
        </p:spPr>
        <p:txBody>
          <a:bodyPr lIns="81639" tIns="42452" rIns="81639" bIns="42452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</a:tabLst>
            </a:pPr>
            <a:r>
              <a:rPr lang="en-GB" sz="1500" dirty="0">
                <a:solidFill>
                  <a:srgbClr val="000000"/>
                </a:solidFill>
                <a:latin typeface="Tahoma" charset="0"/>
              </a:rPr>
              <a:t>…</a:t>
            </a:r>
          </a:p>
        </p:txBody>
      </p:sp>
      <p:sp>
        <p:nvSpPr>
          <p:cNvPr id="75789" name="Oval 11"/>
          <p:cNvSpPr>
            <a:spLocks noChangeArrowheads="1"/>
          </p:cNvSpPr>
          <p:nvPr/>
        </p:nvSpPr>
        <p:spPr bwMode="auto">
          <a:xfrm>
            <a:off x="5496481" y="3116488"/>
            <a:ext cx="360000" cy="360038"/>
          </a:xfrm>
          <a:prstGeom prst="ellipse">
            <a:avLst/>
          </a:prstGeom>
          <a:solidFill>
            <a:srgbClr val="FFD32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790" name="Oval 12"/>
          <p:cNvSpPr>
            <a:spLocks noChangeArrowheads="1"/>
          </p:cNvSpPr>
          <p:nvPr/>
        </p:nvSpPr>
        <p:spPr bwMode="auto">
          <a:xfrm>
            <a:off x="6037921" y="2576431"/>
            <a:ext cx="360000" cy="360038"/>
          </a:xfrm>
          <a:prstGeom prst="ellipse">
            <a:avLst/>
          </a:prstGeom>
          <a:solidFill>
            <a:srgbClr val="FFD32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791" name="Oval 13"/>
          <p:cNvSpPr>
            <a:spLocks noChangeArrowheads="1"/>
          </p:cNvSpPr>
          <p:nvPr/>
        </p:nvSpPr>
        <p:spPr bwMode="auto">
          <a:xfrm>
            <a:off x="6037921" y="3656545"/>
            <a:ext cx="360000" cy="360038"/>
          </a:xfrm>
          <a:prstGeom prst="ellipse">
            <a:avLst/>
          </a:prstGeom>
          <a:solidFill>
            <a:srgbClr val="FFD32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792" name="Oval 14"/>
          <p:cNvSpPr>
            <a:spLocks noChangeArrowheads="1"/>
          </p:cNvSpPr>
          <p:nvPr/>
        </p:nvSpPr>
        <p:spPr bwMode="auto">
          <a:xfrm>
            <a:off x="6757921" y="2576431"/>
            <a:ext cx="358560" cy="360038"/>
          </a:xfrm>
          <a:prstGeom prst="ellipse">
            <a:avLst/>
          </a:prstGeom>
          <a:solidFill>
            <a:srgbClr val="FFD32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793" name="Oval 15"/>
          <p:cNvSpPr>
            <a:spLocks noChangeArrowheads="1"/>
          </p:cNvSpPr>
          <p:nvPr/>
        </p:nvSpPr>
        <p:spPr bwMode="auto">
          <a:xfrm>
            <a:off x="7476480" y="2576431"/>
            <a:ext cx="360000" cy="360038"/>
          </a:xfrm>
          <a:prstGeom prst="ellipse">
            <a:avLst/>
          </a:prstGeom>
          <a:solidFill>
            <a:srgbClr val="FFD32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794" name="Oval 16"/>
          <p:cNvSpPr>
            <a:spLocks noChangeArrowheads="1"/>
          </p:cNvSpPr>
          <p:nvPr/>
        </p:nvSpPr>
        <p:spPr bwMode="auto">
          <a:xfrm>
            <a:off x="6757921" y="3656545"/>
            <a:ext cx="358560" cy="360038"/>
          </a:xfrm>
          <a:prstGeom prst="ellipse">
            <a:avLst/>
          </a:prstGeom>
          <a:solidFill>
            <a:srgbClr val="FFD32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75795" name="AutoShape 17"/>
          <p:cNvCxnSpPr>
            <a:cxnSpLocks noChangeShapeType="1"/>
            <a:endCxn id="75790" idx="3"/>
          </p:cNvCxnSpPr>
          <p:nvPr/>
        </p:nvCxnSpPr>
        <p:spPr bwMode="auto">
          <a:xfrm flipV="1">
            <a:off x="5747040" y="2883183"/>
            <a:ext cx="344160" cy="276509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75796" name="AutoShape 18"/>
          <p:cNvCxnSpPr>
            <a:cxnSpLocks noChangeShapeType="1"/>
          </p:cNvCxnSpPr>
          <p:nvPr/>
        </p:nvCxnSpPr>
        <p:spPr bwMode="auto">
          <a:xfrm>
            <a:off x="6423841" y="2757890"/>
            <a:ext cx="360000" cy="144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75797" name="AutoShape 19"/>
          <p:cNvCxnSpPr>
            <a:cxnSpLocks noChangeShapeType="1"/>
          </p:cNvCxnSpPr>
          <p:nvPr/>
        </p:nvCxnSpPr>
        <p:spPr bwMode="auto">
          <a:xfrm>
            <a:off x="7115041" y="2757890"/>
            <a:ext cx="360000" cy="144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75798" name="AutoShape 20"/>
          <p:cNvCxnSpPr>
            <a:cxnSpLocks noChangeShapeType="1"/>
          </p:cNvCxnSpPr>
          <p:nvPr/>
        </p:nvCxnSpPr>
        <p:spPr bwMode="auto">
          <a:xfrm>
            <a:off x="5807521" y="3429001"/>
            <a:ext cx="285120" cy="28515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75799" name="AutoShape 21"/>
          <p:cNvCxnSpPr>
            <a:cxnSpLocks noChangeShapeType="1"/>
            <a:endCxn id="75794" idx="2"/>
          </p:cNvCxnSpPr>
          <p:nvPr/>
        </p:nvCxnSpPr>
        <p:spPr bwMode="auto">
          <a:xfrm flipV="1">
            <a:off x="6369121" y="3836563"/>
            <a:ext cx="388800" cy="7201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75800" name="AutoShape 22"/>
          <p:cNvCxnSpPr>
            <a:cxnSpLocks noChangeShapeType="1"/>
          </p:cNvCxnSpPr>
          <p:nvPr/>
        </p:nvCxnSpPr>
        <p:spPr bwMode="auto">
          <a:xfrm flipV="1">
            <a:off x="6922080" y="2875982"/>
            <a:ext cx="593280" cy="771921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75801" name="Oval 23"/>
          <p:cNvSpPr>
            <a:spLocks noChangeArrowheads="1"/>
          </p:cNvSpPr>
          <p:nvPr/>
        </p:nvSpPr>
        <p:spPr bwMode="auto">
          <a:xfrm>
            <a:off x="7476480" y="3656545"/>
            <a:ext cx="360000" cy="360038"/>
          </a:xfrm>
          <a:prstGeom prst="ellipse">
            <a:avLst/>
          </a:prstGeom>
          <a:solidFill>
            <a:srgbClr val="FFD32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75802" name="AutoShape 24"/>
          <p:cNvCxnSpPr>
            <a:cxnSpLocks noChangeShapeType="1"/>
          </p:cNvCxnSpPr>
          <p:nvPr/>
        </p:nvCxnSpPr>
        <p:spPr bwMode="auto">
          <a:xfrm>
            <a:off x="7115041" y="3836563"/>
            <a:ext cx="360000" cy="1441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75803" name="AutoShape 27"/>
          <p:cNvCxnSpPr>
            <a:cxnSpLocks noChangeShapeType="1"/>
          </p:cNvCxnSpPr>
          <p:nvPr/>
        </p:nvCxnSpPr>
        <p:spPr bwMode="auto">
          <a:xfrm rot="16200000" flipV="1">
            <a:off x="6941477" y="3033706"/>
            <a:ext cx="833848" cy="50976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75804" name="AutoShape 28"/>
          <p:cNvCxnSpPr>
            <a:cxnSpLocks noChangeShapeType="1"/>
          </p:cNvCxnSpPr>
          <p:nvPr/>
        </p:nvCxnSpPr>
        <p:spPr bwMode="auto">
          <a:xfrm>
            <a:off x="5204160" y="3286425"/>
            <a:ext cx="335520" cy="4321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75805" name="Rectangle 29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225879"/>
            <a:ext cx="8229600" cy="764721"/>
          </a:xfrm>
        </p:spPr>
        <p:txBody>
          <a:bodyPr lIns="81639" tIns="42452" rIns="81639" bIns="42452" anchor="b"/>
          <a:lstStyle/>
          <a:p>
            <a:pPr eaLnBrk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The </a:t>
            </a:r>
            <a:r>
              <a:rPr lang="en-US" dirty="0" err="1"/>
              <a:t>StarPU</a:t>
            </a:r>
            <a:r>
              <a:rPr lang="en-US" dirty="0"/>
              <a:t> runtime system</a:t>
            </a:r>
          </a:p>
        </p:txBody>
      </p:sp>
      <p:cxnSp>
        <p:nvCxnSpPr>
          <p:cNvPr id="75806" name="AutoShape 28"/>
          <p:cNvCxnSpPr>
            <a:cxnSpLocks noChangeShapeType="1"/>
          </p:cNvCxnSpPr>
          <p:nvPr/>
        </p:nvCxnSpPr>
        <p:spPr bwMode="auto">
          <a:xfrm>
            <a:off x="7820641" y="2737728"/>
            <a:ext cx="335520" cy="432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</p:cxnSp>
      <p:cxnSp>
        <p:nvCxnSpPr>
          <p:cNvPr id="75807" name="AutoShape 28"/>
          <p:cNvCxnSpPr>
            <a:cxnSpLocks noChangeShapeType="1"/>
          </p:cNvCxnSpPr>
          <p:nvPr/>
        </p:nvCxnSpPr>
        <p:spPr bwMode="auto">
          <a:xfrm>
            <a:off x="7820641" y="3843764"/>
            <a:ext cx="335520" cy="4320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</p:cxnSp>
      <p:sp>
        <p:nvSpPr>
          <p:cNvPr id="32" name="Rectangle 31"/>
          <p:cNvSpPr/>
          <p:nvPr/>
        </p:nvSpPr>
        <p:spPr>
          <a:xfrm>
            <a:off x="685800" y="4873823"/>
            <a:ext cx="36971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hlinkClick r:id="rId3"/>
              </a:rPr>
              <a:t>http://</a:t>
            </a:r>
            <a:r>
              <a:rPr lang="en-US" sz="1600" b="1" dirty="0" err="1" smtClean="0">
                <a:hlinkClick r:id="rId3"/>
              </a:rPr>
              <a:t>runtime.bordeaux.inria.fr/StarPU</a:t>
            </a:r>
            <a:r>
              <a:rPr lang="en-US" sz="1600" b="1" dirty="0" smtClean="0">
                <a:hlinkClick r:id="rId3"/>
              </a:rPr>
              <a:t>/</a:t>
            </a:r>
            <a:endParaRPr lang="en-US" sz="16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609600" y="-114300"/>
            <a:ext cx="7772400" cy="1104900"/>
          </a:xfrm>
        </p:spPr>
        <p:txBody>
          <a:bodyPr/>
          <a:lstStyle/>
          <a:p>
            <a:pPr eaLnBrk="1"/>
            <a:r>
              <a:rPr lang="en-US" dirty="0" smtClean="0"/>
              <a:t>Productivity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" y="2123583"/>
            <a:ext cx="4492800" cy="290561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eaLnBrk="1">
              <a:buNone/>
              <a:defRPr/>
            </a:pPr>
            <a:r>
              <a:rPr lang="en-US" sz="1600" dirty="0" smtClean="0">
                <a:solidFill>
                  <a:srgbClr val="008000"/>
                </a:solidFill>
                <a:latin typeface="DejaVuSans-Bold"/>
              </a:rPr>
              <a:t>// Sequential Tile </a:t>
            </a:r>
            <a:r>
              <a:rPr lang="en-US" sz="1600" dirty="0" err="1" smtClean="0">
                <a:solidFill>
                  <a:srgbClr val="008000"/>
                </a:solidFill>
                <a:latin typeface="DejaVuSans-Bold"/>
              </a:rPr>
              <a:t>Cholesky</a:t>
            </a:r>
            <a:endParaRPr lang="en-US" sz="1600" dirty="0" smtClean="0">
              <a:solidFill>
                <a:srgbClr val="008000"/>
              </a:solidFill>
              <a:latin typeface="DejaVuSans-Bold"/>
            </a:endParaRPr>
          </a:p>
          <a:p>
            <a:pPr eaLnBrk="1">
              <a:buNone/>
              <a:defRPr/>
            </a:pPr>
            <a:r>
              <a:rPr lang="en-US" sz="1600" dirty="0" smtClean="0">
                <a:latin typeface="DejaVuSans-Bold"/>
              </a:rPr>
              <a:t>FOR </a:t>
            </a:r>
            <a:r>
              <a:rPr lang="en-US" sz="1600" dirty="0" err="1" smtClean="0">
                <a:latin typeface="DejaVuSans-Bold"/>
              </a:rPr>
              <a:t>k</a:t>
            </a:r>
            <a:r>
              <a:rPr lang="en-US" sz="1600" dirty="0" smtClean="0">
                <a:latin typeface="DejaVuSans-Bold"/>
              </a:rPr>
              <a:t> = 0..TILES-1</a:t>
            </a:r>
          </a:p>
          <a:p>
            <a:pPr eaLnBrk="1">
              <a:buNone/>
              <a:defRPr/>
            </a:pPr>
            <a:r>
              <a:rPr lang="en-US" sz="1600" dirty="0" smtClean="0">
                <a:latin typeface="DejaVuSans-Bold"/>
              </a:rPr>
              <a:t>     </a:t>
            </a:r>
            <a:r>
              <a:rPr lang="en-US" sz="1600" dirty="0" err="1" smtClean="0">
                <a:solidFill>
                  <a:schemeClr val="accent2"/>
                </a:solidFill>
                <a:latin typeface="DejaVuSans-Bold"/>
              </a:rPr>
              <a:t>DPOTRF</a:t>
            </a:r>
            <a:r>
              <a:rPr lang="en-US" sz="1600" dirty="0" err="1" smtClean="0">
                <a:latin typeface="DejaVuSans-Bold"/>
              </a:rPr>
              <a:t>(A[k][k</a:t>
            </a:r>
            <a:r>
              <a:rPr lang="en-US" sz="1600" dirty="0" smtClean="0">
                <a:latin typeface="DejaVuSans-Bold"/>
              </a:rPr>
              <a:t>])</a:t>
            </a:r>
          </a:p>
          <a:p>
            <a:pPr eaLnBrk="1">
              <a:buNone/>
              <a:defRPr/>
            </a:pPr>
            <a:r>
              <a:rPr lang="en-US" sz="1600" dirty="0" smtClean="0">
                <a:latin typeface="DejaVuSans-Bold"/>
              </a:rPr>
              <a:t>     FOR </a:t>
            </a:r>
            <a:r>
              <a:rPr lang="en-US" sz="1600" dirty="0" err="1" smtClean="0">
                <a:latin typeface="DejaVuSans-Bold"/>
              </a:rPr>
              <a:t>m</a:t>
            </a:r>
            <a:r>
              <a:rPr lang="en-US" sz="1600" dirty="0" smtClean="0">
                <a:latin typeface="DejaVuSans-Bold"/>
              </a:rPr>
              <a:t> = k+1..TILES-1</a:t>
            </a:r>
          </a:p>
          <a:p>
            <a:pPr eaLnBrk="1">
              <a:buNone/>
              <a:defRPr/>
            </a:pPr>
            <a:r>
              <a:rPr lang="en-US" sz="1600" dirty="0" smtClean="0">
                <a:latin typeface="DejaVuSans-Bold"/>
              </a:rPr>
              <a:t>	   </a:t>
            </a:r>
            <a:r>
              <a:rPr lang="en-US" sz="1600" dirty="0" err="1" smtClean="0">
                <a:solidFill>
                  <a:schemeClr val="accent2"/>
                </a:solidFill>
                <a:latin typeface="DejaVuSans-Bold"/>
              </a:rPr>
              <a:t>DTRSM</a:t>
            </a:r>
            <a:r>
              <a:rPr lang="en-US" sz="1600" dirty="0" err="1" smtClean="0">
                <a:latin typeface="DejaVuSans-Bold"/>
              </a:rPr>
              <a:t>(A[k][k</a:t>
            </a:r>
            <a:r>
              <a:rPr lang="en-US" sz="1600" dirty="0" smtClean="0">
                <a:latin typeface="DejaVuSans-Bold"/>
              </a:rPr>
              <a:t>], </a:t>
            </a:r>
            <a:r>
              <a:rPr lang="en-US" sz="1600" dirty="0" err="1" smtClean="0">
                <a:latin typeface="DejaVuSans-Bold"/>
              </a:rPr>
              <a:t>A[m][k</a:t>
            </a:r>
            <a:r>
              <a:rPr lang="en-US" sz="1600" dirty="0" smtClean="0">
                <a:latin typeface="DejaVuSans-Bold"/>
              </a:rPr>
              <a:t>])       </a:t>
            </a:r>
            <a:br>
              <a:rPr lang="en-US" sz="1600" dirty="0" smtClean="0">
                <a:latin typeface="DejaVuSans-Bold"/>
              </a:rPr>
            </a:br>
            <a:r>
              <a:rPr lang="en-US" sz="1600" dirty="0" smtClean="0">
                <a:latin typeface="DejaVuSans-Bold"/>
              </a:rPr>
              <a:t>   FOR </a:t>
            </a:r>
            <a:r>
              <a:rPr lang="en-US" sz="1600" dirty="0" err="1" smtClean="0">
                <a:latin typeface="DejaVuSans-Bold"/>
              </a:rPr>
              <a:t>n</a:t>
            </a:r>
            <a:r>
              <a:rPr lang="en-US" sz="1600" dirty="0" smtClean="0">
                <a:latin typeface="DejaVuSans-Bold"/>
              </a:rPr>
              <a:t> = k+1..TILES-1</a:t>
            </a:r>
          </a:p>
          <a:p>
            <a:pPr eaLnBrk="1">
              <a:buNone/>
              <a:defRPr/>
            </a:pPr>
            <a:r>
              <a:rPr lang="en-US" sz="1600" dirty="0" smtClean="0">
                <a:latin typeface="DejaVuSans-Bold"/>
              </a:rPr>
              <a:t>	        </a:t>
            </a:r>
            <a:r>
              <a:rPr lang="en-US" sz="1600" dirty="0" err="1" smtClean="0">
                <a:solidFill>
                  <a:schemeClr val="accent2"/>
                </a:solidFill>
                <a:latin typeface="DejaVuSans-Bold"/>
              </a:rPr>
              <a:t>DSYRK</a:t>
            </a:r>
            <a:r>
              <a:rPr lang="en-US" sz="1600" dirty="0" err="1" smtClean="0">
                <a:latin typeface="DejaVuSans-Bold"/>
              </a:rPr>
              <a:t>(A[n][k</a:t>
            </a:r>
            <a:r>
              <a:rPr lang="en-US" sz="1600" dirty="0" smtClean="0">
                <a:latin typeface="DejaVuSans-Bold"/>
              </a:rPr>
              <a:t>], </a:t>
            </a:r>
            <a:r>
              <a:rPr lang="en-US" sz="1600" dirty="0" err="1" smtClean="0">
                <a:latin typeface="DejaVuSans-Bold"/>
              </a:rPr>
              <a:t>A[n][n</a:t>
            </a:r>
            <a:r>
              <a:rPr lang="en-US" sz="1600" dirty="0" smtClean="0">
                <a:latin typeface="DejaVuSans-Bold"/>
              </a:rPr>
              <a:t>])</a:t>
            </a:r>
          </a:p>
          <a:p>
            <a:pPr eaLnBrk="1">
              <a:buNone/>
              <a:defRPr/>
            </a:pPr>
            <a:r>
              <a:rPr lang="en-US" sz="1600" dirty="0" smtClean="0">
                <a:latin typeface="DejaVuSans-Bold"/>
              </a:rPr>
              <a:t>              FOR </a:t>
            </a:r>
            <a:r>
              <a:rPr lang="en-US" sz="1600" dirty="0" err="1" smtClean="0">
                <a:latin typeface="DejaVuSans-Bold"/>
              </a:rPr>
              <a:t>m</a:t>
            </a:r>
            <a:r>
              <a:rPr lang="en-US" sz="1600" dirty="0" smtClean="0">
                <a:latin typeface="DejaVuSans-Bold"/>
              </a:rPr>
              <a:t> = n+1..TILES-1</a:t>
            </a:r>
          </a:p>
          <a:p>
            <a:pPr eaLnBrk="1">
              <a:buNone/>
              <a:defRPr/>
            </a:pPr>
            <a:r>
              <a:rPr lang="en-US" sz="1600" dirty="0" smtClean="0">
                <a:latin typeface="DejaVuSans-Bold"/>
              </a:rPr>
              <a:t>		   </a:t>
            </a:r>
            <a:r>
              <a:rPr lang="en-US" sz="1600" dirty="0" err="1" smtClean="0">
                <a:solidFill>
                  <a:schemeClr val="accent2"/>
                </a:solidFill>
                <a:latin typeface="DejaVuSans-Bold"/>
              </a:rPr>
              <a:t>DGEMM</a:t>
            </a:r>
            <a:r>
              <a:rPr lang="en-US" sz="1600" dirty="0" err="1" smtClean="0">
                <a:latin typeface="DejaVuSans-Bold"/>
              </a:rPr>
              <a:t>(A[m][k</a:t>
            </a:r>
            <a:r>
              <a:rPr lang="en-US" sz="1600" dirty="0" smtClean="0">
                <a:latin typeface="DejaVuSans-Bold"/>
              </a:rPr>
              <a:t>], </a:t>
            </a:r>
            <a:r>
              <a:rPr lang="en-US" sz="1600" dirty="0" err="1" smtClean="0">
                <a:latin typeface="DejaVuSans-Bold"/>
              </a:rPr>
              <a:t>A[n][k</a:t>
            </a:r>
            <a:r>
              <a:rPr lang="en-US" sz="1600" dirty="0" smtClean="0">
                <a:latin typeface="DejaVuSans-Bold"/>
              </a:rPr>
              <a:t>], </a:t>
            </a:r>
            <a:r>
              <a:rPr lang="en-US" sz="1600" dirty="0" err="1" smtClean="0">
                <a:latin typeface="DejaVuSans-Bold"/>
              </a:rPr>
              <a:t>A[m][n</a:t>
            </a:r>
            <a:r>
              <a:rPr lang="en-US" sz="1600" dirty="0" smtClean="0">
                <a:latin typeface="DejaVuSans-Bold"/>
              </a:rPr>
              <a:t>])</a:t>
            </a:r>
            <a:endParaRPr lang="en-US" sz="1600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651200" y="2123583"/>
            <a:ext cx="4492800" cy="290561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vert="horz" lIns="0" tIns="25602" rIns="0" bIns="0" anchor="t">
            <a:prstTxWarp prst="textNoShape">
              <a:avLst/>
            </a:prstTxWarp>
          </a:bodyPr>
          <a:lstStyle/>
          <a:p>
            <a:pPr marL="311045" indent="-311045">
              <a:spcBef>
                <a:spcPts val="1200"/>
              </a:spcBef>
              <a:spcAft>
                <a:spcPts val="93"/>
              </a:spcAft>
              <a:defRPr/>
            </a:pPr>
            <a:r>
              <a:rPr lang="en-US" sz="1600" b="1" kern="0" dirty="0" smtClean="0">
                <a:solidFill>
                  <a:srgbClr val="008000"/>
                </a:solidFill>
                <a:latin typeface="DejaVuSans-Bold"/>
              </a:rPr>
              <a:t>/</a:t>
            </a:r>
            <a:r>
              <a:rPr lang="en-US" sz="1600" b="1" kern="0" dirty="0">
                <a:solidFill>
                  <a:srgbClr val="008000"/>
                </a:solidFill>
                <a:latin typeface="DejaVuSans-Bold"/>
              </a:rPr>
              <a:t>/ Hybrid Tile </a:t>
            </a:r>
            <a:r>
              <a:rPr lang="en-US" sz="1600" b="1" kern="0" dirty="0" err="1" smtClean="0">
                <a:solidFill>
                  <a:srgbClr val="008000"/>
                </a:solidFill>
                <a:latin typeface="DejaVuSans-Bold"/>
              </a:rPr>
              <a:t>Cholesky</a:t>
            </a:r>
            <a:endParaRPr lang="en-US" sz="1600" b="1" kern="0" dirty="0" smtClean="0">
              <a:solidFill>
                <a:srgbClr val="008000"/>
              </a:solidFill>
              <a:latin typeface="DejaVuSans-Bold"/>
            </a:endParaRPr>
          </a:p>
          <a:p>
            <a:pPr marL="342900" indent="-342900" eaLnBrk="1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1600" b="1" dirty="0" smtClean="0">
                <a:solidFill>
                  <a:schemeClr val="tx2"/>
                </a:solidFill>
                <a:latin typeface="DejaVuSans-Bold"/>
                <a:cs typeface="+mn-cs"/>
              </a:rPr>
              <a:t>FOR </a:t>
            </a:r>
            <a:r>
              <a:rPr lang="en-US" sz="1600" b="1" dirty="0" err="1">
                <a:solidFill>
                  <a:schemeClr val="tx2"/>
                </a:solidFill>
                <a:latin typeface="DejaVuSans-Bold"/>
                <a:cs typeface="+mn-cs"/>
              </a:rPr>
              <a:t>k</a:t>
            </a:r>
            <a:r>
              <a:rPr lang="en-US" sz="1600" b="1" dirty="0">
                <a:solidFill>
                  <a:schemeClr val="tx2"/>
                </a:solidFill>
                <a:latin typeface="DejaVuSans-Bold"/>
                <a:cs typeface="+mn-cs"/>
              </a:rPr>
              <a:t> = 0..TILES</a:t>
            </a:r>
            <a:r>
              <a:rPr lang="en-US" sz="1600" b="1" dirty="0" smtClean="0">
                <a:solidFill>
                  <a:schemeClr val="tx2"/>
                </a:solidFill>
                <a:latin typeface="DejaVuSans-Bold"/>
                <a:cs typeface="+mn-cs"/>
              </a:rPr>
              <a:t>-1</a:t>
            </a:r>
          </a:p>
          <a:p>
            <a:pPr marL="342900" indent="-342900" eaLnBrk="1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DejaVuSans-Bold"/>
                <a:cs typeface="+mn-cs"/>
              </a:rPr>
              <a:t>    </a:t>
            </a:r>
            <a:r>
              <a:rPr lang="en-US" sz="1600" b="1" dirty="0" err="1" smtClean="0">
                <a:solidFill>
                  <a:srgbClr val="FF0000"/>
                </a:solidFill>
                <a:latin typeface="DejaVuSans-Bold"/>
                <a:cs typeface="+mn-cs"/>
              </a:rPr>
              <a:t>starpu_Insert_Tas</a:t>
            </a:r>
            <a:r>
              <a:rPr lang="en-US" sz="1600" b="1" kern="0" dirty="0" err="1" smtClean="0">
                <a:solidFill>
                  <a:srgbClr val="FF0000"/>
                </a:solidFill>
                <a:latin typeface="DejaVuSans-Bold"/>
              </a:rPr>
              <a:t>k</a:t>
            </a:r>
            <a:r>
              <a:rPr lang="en-US" sz="1600" kern="0" dirty="0" err="1">
                <a:solidFill>
                  <a:srgbClr val="000000"/>
                </a:solidFill>
                <a:latin typeface="DejaVuSans-Bold"/>
              </a:rPr>
              <a:t>(</a:t>
            </a:r>
            <a:r>
              <a:rPr lang="en-US" sz="1600" kern="0" dirty="0" err="1" smtClean="0">
                <a:solidFill>
                  <a:schemeClr val="accent2"/>
                </a:solidFill>
                <a:latin typeface="DejaVuSans-Bold"/>
              </a:rPr>
              <a:t>DPOTRF</a:t>
            </a:r>
            <a:r>
              <a:rPr lang="en-US" sz="1600" kern="0" dirty="0" smtClean="0">
                <a:solidFill>
                  <a:srgbClr val="000000"/>
                </a:solidFill>
                <a:latin typeface="DejaVuSans-Bold"/>
              </a:rPr>
              <a:t>, …)</a:t>
            </a:r>
          </a:p>
          <a:p>
            <a:pPr marL="342900" indent="-342900" eaLnBrk="1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1600" b="1" dirty="0" smtClean="0">
                <a:solidFill>
                  <a:schemeClr val="tx2"/>
                </a:solidFill>
                <a:latin typeface="DejaVuSans-Bold"/>
                <a:cs typeface="+mn-cs"/>
              </a:rPr>
              <a:t>    FOR </a:t>
            </a:r>
            <a:r>
              <a:rPr lang="en-US" sz="1600" b="1" dirty="0" err="1" smtClean="0">
                <a:solidFill>
                  <a:schemeClr val="tx2"/>
                </a:solidFill>
                <a:latin typeface="DejaVuSans-Bold"/>
                <a:cs typeface="+mn-cs"/>
              </a:rPr>
              <a:t>m</a:t>
            </a:r>
            <a:r>
              <a:rPr lang="en-US" sz="1600" b="1" dirty="0" smtClean="0">
                <a:solidFill>
                  <a:schemeClr val="tx2"/>
                </a:solidFill>
                <a:latin typeface="DejaVuSans-Bold"/>
                <a:cs typeface="+mn-cs"/>
              </a:rPr>
              <a:t> = k+1..TILES-1</a:t>
            </a:r>
          </a:p>
          <a:p>
            <a:pPr marL="342900" indent="-342900" eaLnBrk="1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1600" b="1" kern="0" dirty="0" smtClean="0">
                <a:solidFill>
                  <a:srgbClr val="FF0000"/>
                </a:solidFill>
                <a:latin typeface="DejaVuSans-Bold"/>
              </a:rPr>
              <a:t>        </a:t>
            </a:r>
            <a:r>
              <a:rPr lang="en-US" sz="1600" b="1" kern="0" dirty="0" err="1" smtClean="0">
                <a:solidFill>
                  <a:srgbClr val="FF0000"/>
                </a:solidFill>
                <a:latin typeface="DejaVuSans-Bold"/>
              </a:rPr>
              <a:t>starpu_Insert_Task</a:t>
            </a:r>
            <a:r>
              <a:rPr lang="en-US" sz="1600" b="1" kern="0" dirty="0" err="1">
                <a:solidFill>
                  <a:srgbClr val="FF0000"/>
                </a:solidFill>
                <a:latin typeface="DejaVuSans-Bold"/>
              </a:rPr>
              <a:t>(</a:t>
            </a:r>
            <a:r>
              <a:rPr lang="en-US" sz="1600" kern="0" dirty="0" err="1">
                <a:solidFill>
                  <a:schemeClr val="accent2"/>
                </a:solidFill>
                <a:latin typeface="DejaVuSans-Bold"/>
              </a:rPr>
              <a:t>DTRSM</a:t>
            </a:r>
            <a:r>
              <a:rPr lang="en-US" sz="1600" kern="0" dirty="0">
                <a:solidFill>
                  <a:srgbClr val="000000"/>
                </a:solidFill>
                <a:latin typeface="DejaVuSans-Bold"/>
              </a:rPr>
              <a:t>, </a:t>
            </a:r>
            <a:r>
              <a:rPr lang="en-US" sz="1600" kern="0" dirty="0" smtClean="0">
                <a:solidFill>
                  <a:srgbClr val="000000"/>
                </a:solidFill>
                <a:latin typeface="DejaVuSans-Bold"/>
              </a:rPr>
              <a:t>…)</a:t>
            </a:r>
          </a:p>
          <a:p>
            <a:pPr marL="342900" indent="-342900" eaLnBrk="1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1600" b="1" dirty="0" smtClean="0">
                <a:solidFill>
                  <a:schemeClr val="tx2"/>
                </a:solidFill>
                <a:latin typeface="DejaVuSans-Bold"/>
                <a:cs typeface="+mn-cs"/>
              </a:rPr>
              <a:t>        FOR </a:t>
            </a:r>
            <a:r>
              <a:rPr lang="en-US" sz="1600" b="1" dirty="0" err="1">
                <a:solidFill>
                  <a:schemeClr val="tx2"/>
                </a:solidFill>
                <a:latin typeface="DejaVuSans-Bold"/>
                <a:cs typeface="+mn-cs"/>
              </a:rPr>
              <a:t>n</a:t>
            </a:r>
            <a:r>
              <a:rPr lang="en-US" sz="1600" b="1" dirty="0">
                <a:solidFill>
                  <a:schemeClr val="tx2"/>
                </a:solidFill>
                <a:latin typeface="DejaVuSans-Bold"/>
                <a:cs typeface="+mn-cs"/>
              </a:rPr>
              <a:t> = k+1..TILES</a:t>
            </a:r>
            <a:r>
              <a:rPr lang="en-US" sz="1600" b="1" dirty="0" smtClean="0">
                <a:solidFill>
                  <a:schemeClr val="tx2"/>
                </a:solidFill>
                <a:latin typeface="DejaVuSans-Bold"/>
                <a:cs typeface="+mn-cs"/>
              </a:rPr>
              <a:t>-1</a:t>
            </a:r>
          </a:p>
          <a:p>
            <a:pPr marL="342900" indent="-342900" eaLnBrk="1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1600" b="1" kern="0" dirty="0" smtClean="0">
                <a:solidFill>
                  <a:srgbClr val="FF0000"/>
                </a:solidFill>
                <a:latin typeface="DejaVuSans-Bold"/>
              </a:rPr>
              <a:t>            </a:t>
            </a:r>
            <a:r>
              <a:rPr lang="en-US" sz="1600" b="1" kern="0" dirty="0" err="1" smtClean="0">
                <a:solidFill>
                  <a:srgbClr val="FF0000"/>
                </a:solidFill>
                <a:latin typeface="DejaVuSans-Bold"/>
              </a:rPr>
              <a:t>starpu_Insert_Task</a:t>
            </a:r>
            <a:r>
              <a:rPr lang="en-US" sz="1600" b="1" kern="0" dirty="0" err="1">
                <a:solidFill>
                  <a:srgbClr val="FF0000"/>
                </a:solidFill>
                <a:latin typeface="DejaVuSans-Bold"/>
              </a:rPr>
              <a:t>(</a:t>
            </a:r>
            <a:r>
              <a:rPr lang="en-US" sz="1600" kern="0" dirty="0" err="1">
                <a:solidFill>
                  <a:schemeClr val="accent2"/>
                </a:solidFill>
                <a:latin typeface="DejaVuSans-Bold"/>
              </a:rPr>
              <a:t>DSYRK</a:t>
            </a:r>
            <a:r>
              <a:rPr lang="en-US" sz="1600" kern="0" dirty="0">
                <a:solidFill>
                  <a:srgbClr val="000000"/>
                </a:solidFill>
                <a:latin typeface="DejaVuSans-Bold"/>
              </a:rPr>
              <a:t>, …</a:t>
            </a:r>
            <a:r>
              <a:rPr lang="en-US" sz="1600" kern="0" dirty="0" smtClean="0">
                <a:solidFill>
                  <a:srgbClr val="000000"/>
                </a:solidFill>
                <a:latin typeface="DejaVuSans-Bold"/>
              </a:rPr>
              <a:t>)</a:t>
            </a:r>
          </a:p>
          <a:p>
            <a:pPr marL="342900" indent="-342900" eaLnBrk="1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1600" b="1" dirty="0" smtClean="0">
                <a:solidFill>
                  <a:schemeClr val="tx2"/>
                </a:solidFill>
                <a:latin typeface="DejaVuSans-Bold"/>
                <a:cs typeface="+mn-cs"/>
              </a:rPr>
              <a:t>            FOR </a:t>
            </a:r>
            <a:r>
              <a:rPr lang="en-US" sz="1600" b="1" dirty="0" err="1">
                <a:solidFill>
                  <a:schemeClr val="tx2"/>
                </a:solidFill>
                <a:latin typeface="DejaVuSans-Bold"/>
                <a:cs typeface="+mn-cs"/>
              </a:rPr>
              <a:t>m</a:t>
            </a:r>
            <a:r>
              <a:rPr lang="en-US" sz="1600" b="1" dirty="0">
                <a:solidFill>
                  <a:schemeClr val="tx2"/>
                </a:solidFill>
                <a:latin typeface="DejaVuSans-Bold"/>
                <a:cs typeface="+mn-cs"/>
              </a:rPr>
              <a:t> = n+1..TILES-</a:t>
            </a:r>
            <a:r>
              <a:rPr lang="en-US" sz="1600" b="1" dirty="0" smtClean="0">
                <a:solidFill>
                  <a:schemeClr val="tx2"/>
                </a:solidFill>
                <a:latin typeface="DejaVuSans-Bold"/>
                <a:cs typeface="+mn-cs"/>
              </a:rPr>
              <a:t>1</a:t>
            </a:r>
            <a:endParaRPr lang="en-US" sz="1600" b="1" kern="0" dirty="0" smtClean="0">
              <a:solidFill>
                <a:srgbClr val="000000"/>
              </a:solidFill>
              <a:latin typeface="DejaVuSans-Bold"/>
            </a:endParaRPr>
          </a:p>
          <a:p>
            <a:pPr marL="342900" indent="-342900" eaLnBrk="1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1600" b="1" kern="0" dirty="0" smtClean="0">
                <a:solidFill>
                  <a:srgbClr val="FF0000"/>
                </a:solidFill>
                <a:latin typeface="DejaVuSans-Bold"/>
              </a:rPr>
              <a:t>                </a:t>
            </a:r>
            <a:r>
              <a:rPr lang="en-US" sz="1600" b="1" kern="0" dirty="0" err="1" smtClean="0">
                <a:solidFill>
                  <a:srgbClr val="FF0000"/>
                </a:solidFill>
                <a:latin typeface="DejaVuSans-Bold"/>
              </a:rPr>
              <a:t>starpu_Insert_Task</a:t>
            </a:r>
            <a:r>
              <a:rPr lang="en-US" sz="1600" b="1" kern="0" dirty="0" err="1">
                <a:solidFill>
                  <a:srgbClr val="FF0000"/>
                </a:solidFill>
                <a:latin typeface="DejaVuSans-Bold"/>
              </a:rPr>
              <a:t>(</a:t>
            </a:r>
            <a:r>
              <a:rPr lang="en-US" sz="1600" kern="0" dirty="0" err="1">
                <a:solidFill>
                  <a:schemeClr val="accent2"/>
                </a:solidFill>
                <a:latin typeface="DejaVuSans-Bold"/>
              </a:rPr>
              <a:t>DGEMM</a:t>
            </a:r>
            <a:r>
              <a:rPr lang="en-US" sz="1600" kern="0" dirty="0">
                <a:solidFill>
                  <a:srgbClr val="000000"/>
                </a:solidFill>
                <a:latin typeface="DejaVuSans-Bold"/>
              </a:rPr>
              <a:t>, …)</a:t>
            </a:r>
            <a:endParaRPr lang="en-US" sz="1600" kern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219200"/>
            <a:ext cx="8915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  <a:buSzPct val="40000"/>
              <a:buFont typeface="Wingdings" charset="2"/>
              <a:buChar char="u"/>
            </a:pPr>
            <a:r>
              <a:rPr lang="en-US" sz="2000" b="1" dirty="0" smtClean="0"/>
              <a:t> Develop parallel </a:t>
            </a:r>
            <a:r>
              <a:rPr lang="en-US" sz="2000" b="1" dirty="0" err="1" smtClean="0"/>
              <a:t>multicore</a:t>
            </a:r>
            <a:r>
              <a:rPr lang="en-US" sz="2000" b="1" dirty="0" smtClean="0"/>
              <a:t> + </a:t>
            </a:r>
            <a:r>
              <a:rPr lang="en-US" sz="2000" b="1" dirty="0" err="1" smtClean="0"/>
              <a:t>multiGPU</a:t>
            </a:r>
            <a:r>
              <a:rPr lang="en-US" sz="2000" b="1" dirty="0" smtClean="0"/>
              <a:t> algorithms from </a:t>
            </a:r>
            <a:br>
              <a:rPr lang="en-US" sz="2000" b="1" dirty="0" smtClean="0"/>
            </a:br>
            <a:r>
              <a:rPr lang="en-US" sz="2000" b="1" dirty="0" smtClean="0"/>
              <a:t>   sequential algorithms</a:t>
            </a:r>
          </a:p>
          <a:p>
            <a:pPr>
              <a:buClr>
                <a:schemeClr val="accent2"/>
              </a:buClr>
              <a:buSzPct val="40000"/>
              <a:buFont typeface="Wingdings" charset="2"/>
              <a:buChar char="u"/>
            </a:pPr>
            <a:endParaRPr lang="en-US" sz="2000" b="1" dirty="0" smtClean="0"/>
          </a:p>
          <a:p>
            <a:pPr>
              <a:buClr>
                <a:schemeClr val="accent2"/>
              </a:buClr>
              <a:buSzPct val="40000"/>
              <a:buFont typeface="Wingdings" charset="2"/>
              <a:buChar char="u"/>
            </a:pPr>
            <a:endParaRPr lang="en-US" sz="2000" b="1" dirty="0" smtClean="0"/>
          </a:p>
          <a:p>
            <a:pPr>
              <a:buClr>
                <a:schemeClr val="accent2"/>
              </a:buClr>
              <a:buSzPct val="40000"/>
              <a:buFont typeface="Wingdings" charset="2"/>
              <a:buChar char="u"/>
            </a:pPr>
            <a:endParaRPr lang="en-US" sz="2000" b="1" dirty="0" smtClean="0"/>
          </a:p>
          <a:p>
            <a:pPr>
              <a:buClr>
                <a:schemeClr val="accent2"/>
              </a:buClr>
              <a:buSzPct val="40000"/>
              <a:buFont typeface="Wingdings" charset="2"/>
              <a:buChar char="u"/>
            </a:pPr>
            <a:endParaRPr lang="en-US" sz="2000" b="1" dirty="0" smtClean="0"/>
          </a:p>
          <a:p>
            <a:pPr>
              <a:buClr>
                <a:schemeClr val="accent2"/>
              </a:buClr>
              <a:buSzPct val="40000"/>
              <a:buFont typeface="Wingdings" charset="2"/>
              <a:buChar char="u"/>
            </a:pPr>
            <a:endParaRPr lang="en-US" sz="2000" b="1" dirty="0" smtClean="0"/>
          </a:p>
          <a:p>
            <a:pPr>
              <a:buClr>
                <a:schemeClr val="accent2"/>
              </a:buClr>
              <a:buSzPct val="40000"/>
              <a:buFont typeface="Wingdings" charset="2"/>
              <a:buChar char="u"/>
            </a:pPr>
            <a:endParaRPr lang="en-US" sz="2000" b="1" dirty="0" smtClean="0"/>
          </a:p>
          <a:p>
            <a:pPr>
              <a:buClr>
                <a:schemeClr val="accent2"/>
              </a:buClr>
              <a:buSzPct val="40000"/>
              <a:buFont typeface="Wingdings" charset="2"/>
              <a:buChar char="u"/>
            </a:pPr>
            <a:endParaRPr lang="en-US" sz="2000" b="1" dirty="0" smtClean="0"/>
          </a:p>
          <a:p>
            <a:pPr>
              <a:buClr>
                <a:schemeClr val="accent2"/>
              </a:buClr>
              <a:buSzPct val="40000"/>
              <a:buFont typeface="Wingdings" charset="2"/>
              <a:buChar char="u"/>
            </a:pPr>
            <a:endParaRPr lang="en-US" sz="2000" b="1" dirty="0" smtClean="0"/>
          </a:p>
          <a:p>
            <a:pPr>
              <a:buClr>
                <a:schemeClr val="accent2"/>
              </a:buClr>
              <a:buSzPct val="40000"/>
              <a:buFont typeface="Wingdings" charset="2"/>
              <a:buChar char="u"/>
            </a:pPr>
            <a:endParaRPr lang="en-US" sz="2000" b="1" dirty="0" smtClean="0"/>
          </a:p>
          <a:p>
            <a:pPr>
              <a:buClr>
                <a:schemeClr val="accent2"/>
              </a:buClr>
              <a:buSzPct val="40000"/>
              <a:buFont typeface="Wingdings" charset="2"/>
              <a:buChar char="u"/>
            </a:pPr>
            <a:endParaRPr lang="en-US" sz="2000" b="1" dirty="0" smtClean="0"/>
          </a:p>
          <a:p>
            <a:pPr>
              <a:buClr>
                <a:schemeClr val="accent2"/>
              </a:buClr>
              <a:buSzPct val="40000"/>
              <a:buFont typeface="Wingdings" charset="2"/>
              <a:buChar char="u"/>
            </a:pPr>
            <a:endParaRPr lang="en-US" sz="2000" b="1" dirty="0" smtClean="0"/>
          </a:p>
          <a:p>
            <a:pPr>
              <a:buClr>
                <a:schemeClr val="accent2"/>
              </a:buClr>
              <a:buSzPct val="40000"/>
              <a:buFont typeface="Wingdings" charset="2"/>
              <a:buChar char="u"/>
            </a:pPr>
            <a:endParaRPr lang="en-US" sz="2000" b="1" dirty="0" smtClean="0"/>
          </a:p>
          <a:p>
            <a:pPr>
              <a:buClr>
                <a:schemeClr val="accent2"/>
              </a:buClr>
              <a:buSzPct val="40000"/>
              <a:buFont typeface="Wingdings" charset="2"/>
              <a:buChar char="u"/>
            </a:pPr>
            <a:r>
              <a:rPr lang="en-US" sz="2000" b="1" dirty="0" smtClean="0"/>
              <a:t> Example to be given </a:t>
            </a:r>
            <a:r>
              <a:rPr lang="en-US" sz="2000" b="1" dirty="0" err="1" smtClean="0"/>
              <a:t>w</a:t>
            </a:r>
            <a:r>
              <a:rPr lang="en-US" sz="2000" b="1" dirty="0" smtClean="0"/>
              <a:t>/ QUARK scheduler (in PART II)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-154321"/>
            <a:ext cx="8228160" cy="1144921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/>
              <a:t>Performance scalability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676400"/>
            <a:ext cx="4155840" cy="291198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0" y="1244291"/>
            <a:ext cx="4976640" cy="561370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Statistics for </a:t>
            </a:r>
            <a:r>
              <a:rPr lang="en-US" sz="10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codelet</a:t>
            </a: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spotrf</a:t>
            </a:r>
            <a:endParaRPr lang="en-US" sz="1000" dirty="0">
              <a:solidFill>
                <a:srgbClr val="000000"/>
              </a:solidFill>
              <a:latin typeface="Cumberland AMT;Cumberland;Couri" pitchFamily="49" charset="0"/>
              <a:ea typeface="DejaVu Sans" charset="0"/>
              <a:cs typeface="DejaVu Sans" charset="0"/>
            </a:endParaRP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CUDA 0 (</a:t>
            </a:r>
            <a:r>
              <a:rPr lang="en-US" sz="10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Quadro</a:t>
            </a: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FX 5800) -&gt; 3 / 36 (8.33 %)‏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CUDA 1 (</a:t>
            </a:r>
            <a:r>
              <a:rPr lang="en-US" sz="10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Quadro</a:t>
            </a: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FX 5800) -&gt; 1 / 36 (2.78 %)‏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CUDA 2 (</a:t>
            </a:r>
            <a:r>
              <a:rPr lang="en-US" sz="10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Quadro</a:t>
            </a: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FX 5800) -&gt; 3 / 36 (8.33 %)‏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CPU 0 -&gt; 6 / 36 (16.67 %)‏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CPU 1 -&gt; 9 / 36 (25.00 %)‏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CPU 2 -&gt; 4 / 36 (11.11 %)‏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CPU 3 -&gt; 6 / 36 (16.67 %)‏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CPU 4 -&gt; 4 / 36 (11.11 %)‏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Statistics for </a:t>
            </a:r>
            <a:r>
              <a:rPr lang="en-US" sz="10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codelet</a:t>
            </a: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ssyrk</a:t>
            </a:r>
            <a:endParaRPr lang="en-US" sz="1000" dirty="0">
              <a:solidFill>
                <a:srgbClr val="000000"/>
              </a:solidFill>
              <a:latin typeface="Cumberland AMT;Cumberland;Couri" pitchFamily="49" charset="0"/>
              <a:ea typeface="DejaVu Sans" charset="0"/>
              <a:cs typeface="DejaVu Sans" charset="0"/>
            </a:endParaRP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CUDA 0 (</a:t>
            </a:r>
            <a:r>
              <a:rPr lang="en-US" sz="10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Quadro</a:t>
            </a: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FX 5800) -&gt; 41 / 630 (6.51 %)‏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CUDA 1 (</a:t>
            </a:r>
            <a:r>
              <a:rPr lang="en-US" sz="10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Quadro</a:t>
            </a: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FX 5800) -&gt; 40 / 630 (6.35 %)‏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CUDA 2 (</a:t>
            </a:r>
            <a:r>
              <a:rPr lang="en-US" sz="10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Quadro</a:t>
            </a: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FX 5800) -&gt; 49 / 630 (7.78 %)‏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CPU 0 -&gt; 105 / 630 (16.67 %)‏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CPU 1 -&gt; 85 / 630 (13.49 %)‏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CPU 2 -&gt; 105 / 630 (16.67 %)‏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CPU 3 -&gt; 102 / 630 (16.19 %)‏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CPU 4 -&gt; 103 / 630 (16.35 %)‏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Statistics for </a:t>
            </a:r>
            <a:r>
              <a:rPr lang="en-US" sz="10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codelet</a:t>
            </a: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strsm</a:t>
            </a:r>
            <a:endParaRPr lang="en-US" sz="1000" dirty="0">
              <a:solidFill>
                <a:srgbClr val="000000"/>
              </a:solidFill>
              <a:latin typeface="Cumberland AMT;Cumberland;Couri" pitchFamily="49" charset="0"/>
              <a:ea typeface="DejaVu Sans" charset="0"/>
              <a:cs typeface="DejaVu Sans" charset="0"/>
            </a:endParaRP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CUDA 0 (</a:t>
            </a:r>
            <a:r>
              <a:rPr lang="en-US" sz="10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Quadro</a:t>
            </a: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FX 5800) -&gt; 125 / 630 (19.84 %)‏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CUDA 1 (</a:t>
            </a:r>
            <a:r>
              <a:rPr lang="en-US" sz="10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Quadro</a:t>
            </a: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FX 5800) -&gt; 127 / 630 (20.16 %)‏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CUDA 2 (</a:t>
            </a:r>
            <a:r>
              <a:rPr lang="en-US" sz="10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Quadro</a:t>
            </a: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FX 5800) -&gt; 122 / 630 (19.37 %)‏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CPU 0 -&gt; 50 / 630 (7.94 %)‏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CPU 1 -&gt; 52 / 630 (8.25 %)‏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CPU 2 -&gt; 52 / 630 (8.25 %)‏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CPU 3 -&gt; 54 / 630 (8.57 %)‏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CPU 4 -&gt; 48 / 630 (7.62 %)‏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Statistics for </a:t>
            </a:r>
            <a:r>
              <a:rPr lang="en-US" sz="10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codelet</a:t>
            </a: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</a:t>
            </a:r>
            <a:r>
              <a:rPr lang="en-US" sz="10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sgemm</a:t>
            </a:r>
            <a:endParaRPr lang="en-US" sz="1000" dirty="0">
              <a:solidFill>
                <a:srgbClr val="000000"/>
              </a:solidFill>
              <a:latin typeface="Cumberland AMT;Cumberland;Couri" pitchFamily="49" charset="0"/>
              <a:ea typeface="DejaVu Sans" charset="0"/>
              <a:cs typeface="DejaVu Sans" charset="0"/>
            </a:endParaRP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CUDA 0 (</a:t>
            </a:r>
            <a:r>
              <a:rPr lang="en-US" sz="10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Quadro</a:t>
            </a: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FX 5800) -&gt; 2258 / 7140 (31.62 %)‏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CUDA 1 (</a:t>
            </a:r>
            <a:r>
              <a:rPr lang="en-US" sz="10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Quadro</a:t>
            </a: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FX 5800) -&gt; 2182 / 7140 (30.56 %)‏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CUDA 2 (</a:t>
            </a:r>
            <a:r>
              <a:rPr lang="en-US" sz="10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Quadro</a:t>
            </a: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FX 5800) -&gt; 2261 / 7140 (31.67 %)‏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CPU 0 -&gt; 87 / 7140 (1.22 %)‏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CPU 1 -&gt; 94 / 7140 (1.32 %)‏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CPU 2 -&gt; 85 / 7140 (1.19 %)‏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CPU 3 -&gt; 85 / 7140 (1.19 %)‏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0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       CPU 4 -&gt; 88 / 7140 (1.23 %)‏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419600" y="1244291"/>
            <a:ext cx="4724400" cy="3384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Performance of </a:t>
            </a:r>
            <a:r>
              <a:rPr lang="en-US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Cholesky</a:t>
            </a: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 factorization in SP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191000" y="4529276"/>
            <a:ext cx="2280960" cy="2160227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lIns="81639" tIns="40820" rIns="81639" bIns="40820">
            <a:prstTxWarp prst="textNoShape">
              <a:avLst/>
            </a:prstTxWarp>
          </a:bodyPr>
          <a:lstStyle/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100" b="1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SGEMM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1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gpu</a:t>
            </a:r>
            <a:r>
              <a:rPr lang="en-US" sz="11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: 333.04 </a:t>
            </a:r>
            <a:r>
              <a:rPr lang="en-US" sz="11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GFlop/s</a:t>
            </a:r>
            <a:endParaRPr lang="en-US" sz="1100" dirty="0">
              <a:solidFill>
                <a:srgbClr val="000000"/>
              </a:solidFill>
              <a:latin typeface="Cumberland AMT;Cumberland;Couri" pitchFamily="49" charset="0"/>
              <a:ea typeface="DejaVu Sans" charset="0"/>
              <a:cs typeface="DejaVu Sans" charset="0"/>
            </a:endParaRP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1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cpu</a:t>
            </a:r>
            <a:r>
              <a:rPr lang="en-US" sz="11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:  20.06 </a:t>
            </a:r>
            <a:r>
              <a:rPr lang="en-US" sz="11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GFlop/s</a:t>
            </a:r>
            <a:endParaRPr lang="en-US" sz="1100" dirty="0">
              <a:solidFill>
                <a:srgbClr val="000000"/>
              </a:solidFill>
              <a:latin typeface="Cumberland AMT;Cumberland;Couri" pitchFamily="49" charset="0"/>
              <a:ea typeface="DejaVu Sans" charset="0"/>
              <a:cs typeface="DejaVu Sans" charset="0"/>
            </a:endParaRP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100" b="1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STRSM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1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gpu</a:t>
            </a:r>
            <a:r>
              <a:rPr lang="en-US" sz="11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:  59.46 </a:t>
            </a:r>
            <a:r>
              <a:rPr lang="en-US" sz="11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GFlop/s</a:t>
            </a:r>
            <a:endParaRPr lang="en-US" sz="1100" dirty="0">
              <a:solidFill>
                <a:srgbClr val="000000"/>
              </a:solidFill>
              <a:latin typeface="Cumberland AMT;Cumberland;Couri" pitchFamily="49" charset="0"/>
              <a:ea typeface="DejaVu Sans" charset="0"/>
              <a:cs typeface="DejaVu Sans" charset="0"/>
            </a:endParaRP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1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cpu</a:t>
            </a:r>
            <a:r>
              <a:rPr lang="en-US" sz="11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:  18.96 </a:t>
            </a:r>
            <a:r>
              <a:rPr lang="en-US" sz="11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GFlop/s</a:t>
            </a:r>
            <a:endParaRPr lang="en-US" sz="1100" dirty="0">
              <a:solidFill>
                <a:srgbClr val="000000"/>
              </a:solidFill>
              <a:latin typeface="Cumberland AMT;Cumberland;Couri" pitchFamily="49" charset="0"/>
              <a:ea typeface="DejaVu Sans" charset="0"/>
              <a:cs typeface="DejaVu Sans" charset="0"/>
            </a:endParaRP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100" b="1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SSYRK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1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gpu</a:t>
            </a:r>
            <a:r>
              <a:rPr lang="en-US" sz="11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: 298.74 </a:t>
            </a:r>
            <a:r>
              <a:rPr lang="en-US" sz="11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GFlop/s</a:t>
            </a:r>
            <a:endParaRPr lang="en-US" sz="1100" dirty="0">
              <a:solidFill>
                <a:srgbClr val="000000"/>
              </a:solidFill>
              <a:latin typeface="Cumberland AMT;Cumberland;Couri" pitchFamily="49" charset="0"/>
              <a:ea typeface="DejaVu Sans" charset="0"/>
              <a:cs typeface="DejaVu Sans" charset="0"/>
            </a:endParaRP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1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cpu</a:t>
            </a:r>
            <a:r>
              <a:rPr lang="en-US" sz="11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:  19.50 </a:t>
            </a:r>
            <a:r>
              <a:rPr lang="en-US" sz="11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GFlop/s</a:t>
            </a:r>
            <a:endParaRPr lang="en-US" sz="1100" dirty="0">
              <a:solidFill>
                <a:srgbClr val="000000"/>
              </a:solidFill>
              <a:latin typeface="Cumberland AMT;Cumberland;Couri" pitchFamily="49" charset="0"/>
              <a:ea typeface="DejaVu Sans" charset="0"/>
              <a:cs typeface="DejaVu Sans" charset="0"/>
            </a:endParaRP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100" b="1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SPOTRF</a:t>
            </a: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1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gpu</a:t>
            </a:r>
            <a:r>
              <a:rPr lang="en-US" sz="11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:  57.51 </a:t>
            </a:r>
            <a:r>
              <a:rPr lang="en-US" sz="11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GFlop/s</a:t>
            </a:r>
            <a:endParaRPr lang="en-US" sz="1100" dirty="0">
              <a:solidFill>
                <a:srgbClr val="000000"/>
              </a:solidFill>
              <a:latin typeface="Cumberland AMT;Cumberland;Couri" pitchFamily="49" charset="0"/>
              <a:ea typeface="DejaVu Sans" charset="0"/>
              <a:cs typeface="DejaVu Sans" charset="0"/>
            </a:endParaRP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</a:tabLst>
            </a:pPr>
            <a:r>
              <a:rPr lang="en-US" sz="11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 </a:t>
            </a:r>
            <a:r>
              <a:rPr lang="en-US" sz="11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cpu</a:t>
            </a:r>
            <a:r>
              <a:rPr lang="en-US" sz="1100" dirty="0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 :  17.45 </a:t>
            </a:r>
            <a:r>
              <a:rPr lang="en-US" sz="1100" dirty="0" err="1">
                <a:solidFill>
                  <a:srgbClr val="000000"/>
                </a:solidFill>
                <a:latin typeface="Cumberland AMT;Cumberland;Couri" pitchFamily="49" charset="0"/>
                <a:ea typeface="DejaVu Sans" charset="0"/>
                <a:cs typeface="DejaVu Sans" charset="0"/>
              </a:rPr>
              <a:t>GFlop/s</a:t>
            </a:r>
            <a:endParaRPr lang="en-US" sz="1100" dirty="0">
              <a:solidFill>
                <a:srgbClr val="000000"/>
              </a:solidFill>
              <a:latin typeface="Cumberland AMT;Cumberland;Couri" pitchFamily="49" charset="0"/>
              <a:ea typeface="DejaVu Sans" charset="0"/>
              <a:cs typeface="DejaVu Sans" charset="0"/>
            </a:endParaRPr>
          </a:p>
          <a:p>
            <a:pPr>
              <a:lnSpc>
                <a:spcPct val="93000"/>
              </a:lnSpc>
              <a:tabLst>
                <a:tab pos="656650" algn="l"/>
                <a:tab pos="1313299" algn="l"/>
                <a:tab pos="1969949" algn="l"/>
              </a:tabLst>
            </a:pPr>
            <a:endParaRPr lang="en-US" sz="900" dirty="0">
              <a:solidFill>
                <a:srgbClr val="000000"/>
              </a:solidFill>
              <a:latin typeface="Cumberland AMT;Cumberland;Couri" pitchFamily="49" charset="0"/>
              <a:ea typeface="DejaVu Sans" charset="0"/>
              <a:cs typeface="DejaVu Sans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0" y="4747736"/>
            <a:ext cx="3505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27200" lvl="1" indent="-573088" eaLnBrk="1">
              <a:lnSpc>
                <a:spcPct val="100000"/>
              </a:lnSpc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1400" dirty="0" smtClean="0"/>
              <a:t>5 CPUs (Nehalem) + 3 </a:t>
            </a:r>
            <a:r>
              <a:rPr lang="en-US" sz="1400" dirty="0" err="1" smtClean="0"/>
              <a:t>GPUs</a:t>
            </a:r>
            <a:r>
              <a:rPr lang="en-US" sz="1400" dirty="0" smtClean="0"/>
              <a:t> (FX5800)</a:t>
            </a:r>
          </a:p>
          <a:p>
            <a:pPr marL="1727200" lvl="1" indent="-573088" eaLnBrk="1">
              <a:lnSpc>
                <a:spcPct val="100000"/>
              </a:lnSpc>
              <a:buSzPct val="75000"/>
              <a:buFont typeface="Symbol" charset="2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 sz="1400" dirty="0" smtClean="0"/>
              <a:t>Efficiency &gt; 100%</a:t>
            </a:r>
            <a:endParaRPr lang="en-US" sz="1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456480" y="1219809"/>
            <a:ext cx="7102080" cy="854009"/>
          </a:xfrm>
        </p:spPr>
        <p:txBody>
          <a:bodyPr lIns="81639" tIns="42452" rIns="81639" bIns="42452"/>
          <a:lstStyle/>
          <a:p>
            <a:pPr marL="391686" indent="-293764" eaLnBrk="1"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2200" dirty="0"/>
              <a:t> </a:t>
            </a:r>
            <a:r>
              <a:rPr lang="en-US" sz="1800" dirty="0">
                <a:solidFill>
                  <a:srgbClr val="1782BF"/>
                </a:solidFill>
              </a:rPr>
              <a:t>QR factorization</a:t>
            </a:r>
            <a:endParaRPr lang="en-US" sz="1800" dirty="0" smtClean="0">
              <a:solidFill>
                <a:srgbClr val="1782BF"/>
              </a:solidFill>
            </a:endParaRPr>
          </a:p>
          <a:p>
            <a:pPr marL="1566743" lvl="1" indent="-519848" eaLnBrk="1">
              <a:buSzPct val="75000"/>
              <a:buFont typeface="Symbol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US" sz="1600" dirty="0" smtClean="0"/>
              <a:t>System: 16 </a:t>
            </a:r>
            <a:r>
              <a:rPr lang="en-US" sz="1600" dirty="0"/>
              <a:t>CPUs (AMD) + 4 </a:t>
            </a:r>
            <a:r>
              <a:rPr lang="en-US" sz="1600" dirty="0" err="1"/>
              <a:t>GPUs</a:t>
            </a:r>
            <a:r>
              <a:rPr lang="en-US" sz="1600" dirty="0"/>
              <a:t> (C1060)</a:t>
            </a:r>
          </a:p>
        </p:txBody>
      </p:sp>
      <p:sp>
        <p:nvSpPr>
          <p:cNvPr id="819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-443791"/>
            <a:ext cx="8229600" cy="1434391"/>
          </a:xfrm>
        </p:spPr>
        <p:txBody>
          <a:bodyPr lIns="81639" tIns="42452" rIns="81639" bIns="42452" anchor="b"/>
          <a:lstStyle/>
          <a:p>
            <a:pPr eaLnBrk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/>
              <a:t>PLASMA &amp; </a:t>
            </a:r>
            <a:r>
              <a:rPr lang="en-US" dirty="0"/>
              <a:t>MAGMA with </a:t>
            </a:r>
            <a:r>
              <a:rPr lang="en-US" dirty="0" err="1"/>
              <a:t>StarPU</a:t>
            </a:r>
            <a:endParaRPr lang="en-US" dirty="0"/>
          </a:p>
        </p:txBody>
      </p:sp>
      <p:pic>
        <p:nvPicPr>
          <p:cNvPr id="81924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00" y="2193351"/>
            <a:ext cx="6641280" cy="4664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4880" y="6247376"/>
            <a:ext cx="2128320" cy="470930"/>
          </a:xfrm>
          <a:prstGeom prst="rect">
            <a:avLst/>
          </a:prstGeom>
          <a:noFill/>
        </p:spPr>
        <p:txBody>
          <a:bodyPr lIns="82945" tIns="41473" rIns="82945" bIns="41473"/>
          <a:lstStyle/>
          <a:p>
            <a:fld id="{77F65CEE-BD4D-6045-A2A3-1983BEDB4CD2}" type="slidenum">
              <a:rPr lang="en-US" smtClean="0"/>
              <a:pPr/>
              <a:t>79</a:t>
            </a:fld>
            <a:r>
              <a:rPr lang="en-US" smtClean="0"/>
              <a:t>/34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8160" cy="914400"/>
          </a:xfrm>
          <a:solidFill>
            <a:srgbClr val="FFFFFF"/>
          </a:solidFill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Hardware Trends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0801" y="757519"/>
            <a:ext cx="4893120" cy="373287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444307"/>
          </a:xfrm>
          <a:ln/>
        </p:spPr>
        <p:txBody>
          <a:bodyPr tIns="16001"/>
          <a:lstStyle/>
          <a:p>
            <a:pPr marL="391686" indent="-293764">
              <a:buSzPct val="39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800" dirty="0"/>
              <a:t>Power consumption and the</a:t>
            </a:r>
            <a:br>
              <a:rPr lang="en-US" sz="1800" dirty="0"/>
            </a:br>
            <a:r>
              <a:rPr lang="en-US" sz="1800" dirty="0"/>
              <a:t>move towards </a:t>
            </a:r>
            <a:r>
              <a:rPr lang="en-US" sz="1800" dirty="0" err="1" smtClean="0"/>
              <a:t>multicore</a:t>
            </a:r>
            <a:endParaRPr lang="en-US" sz="1800" dirty="0" smtClean="0"/>
          </a:p>
          <a:p>
            <a:pPr marL="391686" indent="-293764">
              <a:buSzPct val="39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800" dirty="0" smtClean="0"/>
              <a:t>Hybrid architectures</a:t>
            </a:r>
          </a:p>
          <a:p>
            <a:pPr marL="391686" indent="-293764">
              <a:buSzPct val="39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800" dirty="0" smtClean="0"/>
              <a:t>GPU</a:t>
            </a:r>
          </a:p>
          <a:p>
            <a:pPr marL="391686" indent="-293764">
              <a:buSzPct val="39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800" dirty="0" smtClean="0"/>
              <a:t>Hybrid </a:t>
            </a:r>
            <a:r>
              <a:rPr lang="en-US" sz="1800" dirty="0"/>
              <a:t>GPU-based systems</a:t>
            </a:r>
          </a:p>
          <a:p>
            <a:pPr marL="1026736" lvl="1" indent="-519848">
              <a:buSzPct val="59000"/>
              <a:buFont typeface="Times New Roman" charset="0"/>
              <a:buChar char="–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500" dirty="0"/>
              <a:t>CPU and GPU to get integrated</a:t>
            </a:r>
            <a:br>
              <a:rPr lang="en-US" sz="1500" dirty="0"/>
            </a:br>
            <a:r>
              <a:rPr lang="en-US" sz="1500" dirty="0"/>
              <a:t>(NVIDIA to make ARM CPU </a:t>
            </a:r>
            <a:br>
              <a:rPr lang="en-US" sz="1500" dirty="0"/>
            </a:br>
            <a:r>
              <a:rPr lang="en-US" sz="1500" dirty="0"/>
              <a:t> cores alongside </a:t>
            </a:r>
            <a:r>
              <a:rPr lang="en-US" sz="1500" dirty="0" err="1"/>
              <a:t>GPUs</a:t>
            </a:r>
            <a:r>
              <a:rPr lang="en-US" sz="1500" dirty="0"/>
              <a:t>) 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4400" y="4650249"/>
            <a:ext cx="2488320" cy="16590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3188160" y="5446652"/>
            <a:ext cx="1866240" cy="501173"/>
          </a:xfrm>
          <a:prstGeom prst="leftRightArrow">
            <a:avLst>
              <a:gd name="adj1" fmla="val 50000"/>
              <a:gd name="adj2" fmla="val 74138"/>
            </a:avLst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2358720" y="5347282"/>
            <a:ext cx="829440" cy="829527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3818880" y="5217669"/>
            <a:ext cx="62496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00"/>
                </a:solidFill>
                <a:ea typeface="DejaVu Sans" charset="0"/>
                <a:cs typeface="DejaVu Sans" charset="0"/>
              </a:rPr>
              <a:t>DMA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3636001" y="5862856"/>
            <a:ext cx="1039680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PCI-</a:t>
            </a:r>
            <a:r>
              <a:rPr lang="en-US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e</a:t>
            </a: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 3.0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3745441" y="5543143"/>
            <a:ext cx="900000" cy="2880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36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en-US" sz="1500" b="1" dirty="0">
                <a:solidFill>
                  <a:srgbClr val="800000"/>
                </a:solidFill>
                <a:ea typeface="DejaVu Sans" charset="0"/>
                <a:cs typeface="DejaVu Sans" charset="0"/>
              </a:rPr>
              <a:t>7.5 GB/</a:t>
            </a:r>
            <a:r>
              <a:rPr lang="en-US" sz="1500" b="1" dirty="0" err="1">
                <a:solidFill>
                  <a:srgbClr val="800000"/>
                </a:solidFill>
                <a:ea typeface="DejaVu Sans" charset="0"/>
                <a:cs typeface="DejaVu Sans" charset="0"/>
              </a:rPr>
              <a:t>s</a:t>
            </a:r>
            <a:endParaRPr lang="en-US" sz="1500" b="1" dirty="0">
              <a:solidFill>
                <a:srgbClr val="8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2347200" y="4834588"/>
            <a:ext cx="911520" cy="28803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3620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en-US" sz="1500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x86 host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2334241" y="5469695"/>
            <a:ext cx="912960" cy="545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</a:tabLst>
            </a:pP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   host</a:t>
            </a:r>
            <a:b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</a:br>
            <a:r>
              <a:rPr lang="en-US" dirty="0">
                <a:solidFill>
                  <a:srgbClr val="000000"/>
                </a:solidFill>
                <a:ea typeface="DejaVu Sans" charset="0"/>
                <a:cs typeface="DejaVu Sans" charset="0"/>
              </a:rPr>
              <a:t>memory</a:t>
            </a:r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2249280" y="4725137"/>
            <a:ext cx="1054080" cy="1517919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Scheduling using QUARK</a:t>
            </a:r>
            <a:endParaRPr lang="en-US" dirty="0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1741488" y="1246188"/>
            <a:ext cx="0" cy="17018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346075" y="1281113"/>
            <a:ext cx="77788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6"/>
          <p:cNvSpPr>
            <a:spLocks/>
          </p:cNvSpPr>
          <p:nvPr/>
        </p:nvSpPr>
        <p:spPr bwMode="auto">
          <a:xfrm>
            <a:off x="422275" y="1281113"/>
            <a:ext cx="77788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7"/>
          <p:cNvSpPr>
            <a:spLocks/>
          </p:cNvSpPr>
          <p:nvPr/>
        </p:nvSpPr>
        <p:spPr bwMode="auto">
          <a:xfrm>
            <a:off x="498475" y="1281113"/>
            <a:ext cx="77788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8"/>
          <p:cNvSpPr>
            <a:spLocks/>
          </p:cNvSpPr>
          <p:nvPr/>
        </p:nvSpPr>
        <p:spPr bwMode="auto">
          <a:xfrm>
            <a:off x="576263" y="1281113"/>
            <a:ext cx="76200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9"/>
          <p:cNvSpPr>
            <a:spLocks/>
          </p:cNvSpPr>
          <p:nvPr/>
        </p:nvSpPr>
        <p:spPr bwMode="auto">
          <a:xfrm>
            <a:off x="652463" y="1281113"/>
            <a:ext cx="77787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0"/>
          <p:cNvSpPr>
            <a:spLocks/>
          </p:cNvSpPr>
          <p:nvPr/>
        </p:nvSpPr>
        <p:spPr bwMode="auto">
          <a:xfrm>
            <a:off x="728663" y="1281113"/>
            <a:ext cx="77787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1"/>
          <p:cNvSpPr>
            <a:spLocks/>
          </p:cNvSpPr>
          <p:nvPr/>
        </p:nvSpPr>
        <p:spPr bwMode="auto">
          <a:xfrm>
            <a:off x="804863" y="1281113"/>
            <a:ext cx="77787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2"/>
          <p:cNvSpPr>
            <a:spLocks/>
          </p:cNvSpPr>
          <p:nvPr/>
        </p:nvSpPr>
        <p:spPr bwMode="auto">
          <a:xfrm>
            <a:off x="881063" y="1281113"/>
            <a:ext cx="77787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3"/>
          <p:cNvSpPr>
            <a:spLocks/>
          </p:cNvSpPr>
          <p:nvPr/>
        </p:nvSpPr>
        <p:spPr bwMode="auto">
          <a:xfrm>
            <a:off x="957263" y="1281113"/>
            <a:ext cx="77787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4"/>
          <p:cNvSpPr>
            <a:spLocks/>
          </p:cNvSpPr>
          <p:nvPr/>
        </p:nvSpPr>
        <p:spPr bwMode="auto">
          <a:xfrm>
            <a:off x="1033463" y="1281113"/>
            <a:ext cx="77787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5"/>
          <p:cNvSpPr>
            <a:spLocks/>
          </p:cNvSpPr>
          <p:nvPr/>
        </p:nvSpPr>
        <p:spPr bwMode="auto">
          <a:xfrm>
            <a:off x="1109663" y="1281113"/>
            <a:ext cx="77787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6"/>
          <p:cNvSpPr>
            <a:spLocks/>
          </p:cNvSpPr>
          <p:nvPr/>
        </p:nvSpPr>
        <p:spPr bwMode="auto">
          <a:xfrm>
            <a:off x="1187450" y="1281113"/>
            <a:ext cx="76200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7"/>
          <p:cNvSpPr>
            <a:spLocks/>
          </p:cNvSpPr>
          <p:nvPr/>
        </p:nvSpPr>
        <p:spPr bwMode="auto">
          <a:xfrm>
            <a:off x="1263650" y="1281113"/>
            <a:ext cx="77788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8"/>
          <p:cNvSpPr>
            <a:spLocks/>
          </p:cNvSpPr>
          <p:nvPr/>
        </p:nvSpPr>
        <p:spPr bwMode="auto">
          <a:xfrm>
            <a:off x="1339850" y="1281113"/>
            <a:ext cx="77788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19"/>
          <p:cNvSpPr>
            <a:spLocks/>
          </p:cNvSpPr>
          <p:nvPr/>
        </p:nvSpPr>
        <p:spPr bwMode="auto">
          <a:xfrm>
            <a:off x="1416050" y="1281113"/>
            <a:ext cx="77788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20"/>
          <p:cNvSpPr>
            <a:spLocks/>
          </p:cNvSpPr>
          <p:nvPr/>
        </p:nvSpPr>
        <p:spPr bwMode="auto">
          <a:xfrm>
            <a:off x="1492250" y="1281113"/>
            <a:ext cx="77788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21"/>
          <p:cNvSpPr>
            <a:spLocks/>
          </p:cNvSpPr>
          <p:nvPr/>
        </p:nvSpPr>
        <p:spPr bwMode="auto">
          <a:xfrm>
            <a:off x="1568450" y="1281113"/>
            <a:ext cx="77788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2"/>
          <p:cNvSpPr>
            <a:spLocks/>
          </p:cNvSpPr>
          <p:nvPr/>
        </p:nvSpPr>
        <p:spPr bwMode="auto">
          <a:xfrm>
            <a:off x="1644650" y="1281113"/>
            <a:ext cx="77788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3"/>
          <p:cNvSpPr>
            <a:spLocks/>
          </p:cNvSpPr>
          <p:nvPr/>
        </p:nvSpPr>
        <p:spPr bwMode="auto">
          <a:xfrm>
            <a:off x="1722438" y="1281113"/>
            <a:ext cx="22225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4"/>
          <p:cNvSpPr>
            <a:spLocks/>
          </p:cNvSpPr>
          <p:nvPr/>
        </p:nvSpPr>
        <p:spPr bwMode="auto">
          <a:xfrm>
            <a:off x="1743075" y="1282700"/>
            <a:ext cx="77788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5"/>
          <p:cNvSpPr>
            <a:spLocks/>
          </p:cNvSpPr>
          <p:nvPr/>
        </p:nvSpPr>
        <p:spPr bwMode="auto">
          <a:xfrm>
            <a:off x="1819275" y="1282700"/>
            <a:ext cx="77788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6"/>
          <p:cNvSpPr>
            <a:spLocks/>
          </p:cNvSpPr>
          <p:nvPr/>
        </p:nvSpPr>
        <p:spPr bwMode="auto">
          <a:xfrm>
            <a:off x="1971675" y="1282700"/>
            <a:ext cx="77788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27"/>
          <p:cNvSpPr>
            <a:spLocks/>
          </p:cNvSpPr>
          <p:nvPr/>
        </p:nvSpPr>
        <p:spPr bwMode="auto">
          <a:xfrm>
            <a:off x="1895475" y="1282700"/>
            <a:ext cx="77788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28"/>
          <p:cNvSpPr>
            <a:spLocks/>
          </p:cNvSpPr>
          <p:nvPr/>
        </p:nvSpPr>
        <p:spPr bwMode="auto">
          <a:xfrm>
            <a:off x="2124075" y="1282700"/>
            <a:ext cx="77788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29"/>
          <p:cNvSpPr>
            <a:spLocks/>
          </p:cNvSpPr>
          <p:nvPr/>
        </p:nvSpPr>
        <p:spPr bwMode="auto">
          <a:xfrm>
            <a:off x="2047875" y="1282700"/>
            <a:ext cx="77788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0"/>
          <p:cNvSpPr>
            <a:spLocks/>
          </p:cNvSpPr>
          <p:nvPr/>
        </p:nvSpPr>
        <p:spPr bwMode="auto">
          <a:xfrm>
            <a:off x="1739900" y="2552700"/>
            <a:ext cx="458788" cy="365125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31"/>
          <p:cNvSpPr>
            <a:spLocks/>
          </p:cNvSpPr>
          <p:nvPr/>
        </p:nvSpPr>
        <p:spPr bwMode="auto">
          <a:xfrm>
            <a:off x="266700" y="1282700"/>
            <a:ext cx="76200" cy="16383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100000">
                <a:srgbClr val="464658"/>
              </a:gs>
            </a:gsLst>
            <a:lin ang="5400000" scaled="1"/>
          </a:gra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2514600" y="1295401"/>
            <a:ext cx="6629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20802" rIns="92075" bIns="46038" numCol="1" anchor="t" anchorCtr="0" compatLnSpc="1">
            <a:prstTxWarp prst="textNoShape">
              <a:avLst/>
            </a:prstTxWarp>
          </a:bodyPr>
          <a:lstStyle/>
          <a:p>
            <a:pPr marL="391686" marR="0" lvl="0" indent="-29376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40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Register tasks &amp; dependencies in 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QUARK (similar to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StarPU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</a:t>
            </a:r>
          </a:p>
          <a:p>
            <a:pPr marL="391686" marR="0" lvl="0" indent="-29376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40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Need a layer/mechanism to handle </a:t>
            </a:r>
            <a:b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CPU-GPU communications </a:t>
            </a:r>
          </a:p>
          <a:p>
            <a:pPr marL="391686" marR="0" lvl="0" indent="-29376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40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US" sz="2400" b="1" kern="0" dirty="0" smtClean="0">
                <a:solidFill>
                  <a:schemeClr val="tx2"/>
                </a:solidFill>
                <a:latin typeface="+mn-lt"/>
                <a:cs typeface="+mn-cs"/>
              </a:rPr>
              <a:t>Use MAGMA and LAPACK/</a:t>
            </a:r>
            <a:r>
              <a:rPr lang="en-US" sz="2400" b="1" kern="0" dirty="0" err="1" smtClean="0">
                <a:solidFill>
                  <a:schemeClr val="tx2"/>
                </a:solidFill>
                <a:latin typeface="+mn-lt"/>
                <a:cs typeface="+mn-cs"/>
              </a:rPr>
              <a:t>ScaLAPACK</a:t>
            </a:r>
            <a:r>
              <a:rPr kumimoji="0" 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</a:rPr>
            </a:b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QR for GPU + </a:t>
            </a:r>
            <a:r>
              <a:rPr lang="en-US" dirty="0" err="1" smtClean="0"/>
              <a:t>Multicore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644900"/>
            <a:ext cx="8915400" cy="3136900"/>
          </a:xfrm>
          <a:prstGeom prst="rect">
            <a:avLst/>
          </a:prstGeom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1741488" y="1246188"/>
            <a:ext cx="0" cy="17018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346075" y="1281113"/>
            <a:ext cx="77788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6"/>
          <p:cNvSpPr>
            <a:spLocks/>
          </p:cNvSpPr>
          <p:nvPr/>
        </p:nvSpPr>
        <p:spPr bwMode="auto">
          <a:xfrm>
            <a:off x="422275" y="1281113"/>
            <a:ext cx="77788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7"/>
          <p:cNvSpPr>
            <a:spLocks/>
          </p:cNvSpPr>
          <p:nvPr/>
        </p:nvSpPr>
        <p:spPr bwMode="auto">
          <a:xfrm>
            <a:off x="498475" y="1281113"/>
            <a:ext cx="77788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8"/>
          <p:cNvSpPr>
            <a:spLocks/>
          </p:cNvSpPr>
          <p:nvPr/>
        </p:nvSpPr>
        <p:spPr bwMode="auto">
          <a:xfrm>
            <a:off x="576263" y="1281113"/>
            <a:ext cx="76200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9"/>
          <p:cNvSpPr>
            <a:spLocks/>
          </p:cNvSpPr>
          <p:nvPr/>
        </p:nvSpPr>
        <p:spPr bwMode="auto">
          <a:xfrm>
            <a:off x="652463" y="1281113"/>
            <a:ext cx="77787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0"/>
          <p:cNvSpPr>
            <a:spLocks/>
          </p:cNvSpPr>
          <p:nvPr/>
        </p:nvSpPr>
        <p:spPr bwMode="auto">
          <a:xfrm>
            <a:off x="728663" y="1281113"/>
            <a:ext cx="77787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1"/>
          <p:cNvSpPr>
            <a:spLocks/>
          </p:cNvSpPr>
          <p:nvPr/>
        </p:nvSpPr>
        <p:spPr bwMode="auto">
          <a:xfrm>
            <a:off x="804863" y="1281113"/>
            <a:ext cx="77787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2"/>
          <p:cNvSpPr>
            <a:spLocks/>
          </p:cNvSpPr>
          <p:nvPr/>
        </p:nvSpPr>
        <p:spPr bwMode="auto">
          <a:xfrm>
            <a:off x="881063" y="1281113"/>
            <a:ext cx="77787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3"/>
          <p:cNvSpPr>
            <a:spLocks/>
          </p:cNvSpPr>
          <p:nvPr/>
        </p:nvSpPr>
        <p:spPr bwMode="auto">
          <a:xfrm>
            <a:off x="957263" y="1281113"/>
            <a:ext cx="77787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4"/>
          <p:cNvSpPr>
            <a:spLocks/>
          </p:cNvSpPr>
          <p:nvPr/>
        </p:nvSpPr>
        <p:spPr bwMode="auto">
          <a:xfrm>
            <a:off x="1033463" y="1281113"/>
            <a:ext cx="77787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5"/>
          <p:cNvSpPr>
            <a:spLocks/>
          </p:cNvSpPr>
          <p:nvPr/>
        </p:nvSpPr>
        <p:spPr bwMode="auto">
          <a:xfrm>
            <a:off x="1109663" y="1281113"/>
            <a:ext cx="77787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6"/>
          <p:cNvSpPr>
            <a:spLocks/>
          </p:cNvSpPr>
          <p:nvPr/>
        </p:nvSpPr>
        <p:spPr bwMode="auto">
          <a:xfrm>
            <a:off x="1187450" y="1281113"/>
            <a:ext cx="76200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7"/>
          <p:cNvSpPr>
            <a:spLocks/>
          </p:cNvSpPr>
          <p:nvPr/>
        </p:nvSpPr>
        <p:spPr bwMode="auto">
          <a:xfrm>
            <a:off x="1263650" y="1281113"/>
            <a:ext cx="77788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8"/>
          <p:cNvSpPr>
            <a:spLocks/>
          </p:cNvSpPr>
          <p:nvPr/>
        </p:nvSpPr>
        <p:spPr bwMode="auto">
          <a:xfrm>
            <a:off x="1339850" y="1281113"/>
            <a:ext cx="77788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19"/>
          <p:cNvSpPr>
            <a:spLocks/>
          </p:cNvSpPr>
          <p:nvPr/>
        </p:nvSpPr>
        <p:spPr bwMode="auto">
          <a:xfrm>
            <a:off x="1416050" y="1281113"/>
            <a:ext cx="77788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20"/>
          <p:cNvSpPr>
            <a:spLocks/>
          </p:cNvSpPr>
          <p:nvPr/>
        </p:nvSpPr>
        <p:spPr bwMode="auto">
          <a:xfrm>
            <a:off x="1492250" y="1281113"/>
            <a:ext cx="77788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21"/>
          <p:cNvSpPr>
            <a:spLocks/>
          </p:cNvSpPr>
          <p:nvPr/>
        </p:nvSpPr>
        <p:spPr bwMode="auto">
          <a:xfrm>
            <a:off x="1568450" y="1281113"/>
            <a:ext cx="77788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2"/>
          <p:cNvSpPr>
            <a:spLocks/>
          </p:cNvSpPr>
          <p:nvPr/>
        </p:nvSpPr>
        <p:spPr bwMode="auto">
          <a:xfrm>
            <a:off x="1644650" y="1281113"/>
            <a:ext cx="77788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3"/>
          <p:cNvSpPr>
            <a:spLocks/>
          </p:cNvSpPr>
          <p:nvPr/>
        </p:nvSpPr>
        <p:spPr bwMode="auto">
          <a:xfrm>
            <a:off x="1722438" y="1281113"/>
            <a:ext cx="22225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4"/>
          <p:cNvSpPr>
            <a:spLocks/>
          </p:cNvSpPr>
          <p:nvPr/>
        </p:nvSpPr>
        <p:spPr bwMode="auto">
          <a:xfrm>
            <a:off x="1743075" y="1282700"/>
            <a:ext cx="77788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5"/>
          <p:cNvSpPr>
            <a:spLocks/>
          </p:cNvSpPr>
          <p:nvPr/>
        </p:nvSpPr>
        <p:spPr bwMode="auto">
          <a:xfrm>
            <a:off x="1819275" y="1282700"/>
            <a:ext cx="77788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6"/>
          <p:cNvSpPr>
            <a:spLocks/>
          </p:cNvSpPr>
          <p:nvPr/>
        </p:nvSpPr>
        <p:spPr bwMode="auto">
          <a:xfrm>
            <a:off x="1971675" y="1282700"/>
            <a:ext cx="77788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27"/>
          <p:cNvSpPr>
            <a:spLocks/>
          </p:cNvSpPr>
          <p:nvPr/>
        </p:nvSpPr>
        <p:spPr bwMode="auto">
          <a:xfrm>
            <a:off x="1895475" y="1282700"/>
            <a:ext cx="77788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28"/>
          <p:cNvSpPr>
            <a:spLocks/>
          </p:cNvSpPr>
          <p:nvPr/>
        </p:nvSpPr>
        <p:spPr bwMode="auto">
          <a:xfrm>
            <a:off x="2124075" y="1282700"/>
            <a:ext cx="77788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29"/>
          <p:cNvSpPr>
            <a:spLocks/>
          </p:cNvSpPr>
          <p:nvPr/>
        </p:nvSpPr>
        <p:spPr bwMode="auto">
          <a:xfrm>
            <a:off x="2047875" y="1282700"/>
            <a:ext cx="77788" cy="1635125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0"/>
          <p:cNvSpPr>
            <a:spLocks/>
          </p:cNvSpPr>
          <p:nvPr/>
        </p:nvSpPr>
        <p:spPr bwMode="auto">
          <a:xfrm>
            <a:off x="1739900" y="2552700"/>
            <a:ext cx="458788" cy="365125"/>
          </a:xfrm>
          <a:prstGeom prst="rect">
            <a:avLst/>
          </a:prstGeom>
          <a:solidFill>
            <a:schemeClr val="accent1"/>
          </a:solidFill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31"/>
          <p:cNvSpPr>
            <a:spLocks/>
          </p:cNvSpPr>
          <p:nvPr/>
        </p:nvSpPr>
        <p:spPr bwMode="auto">
          <a:xfrm>
            <a:off x="266700" y="1282700"/>
            <a:ext cx="76200" cy="16383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100000">
                <a:srgbClr val="464658"/>
              </a:gs>
            </a:gsLst>
            <a:lin ang="5400000" scaled="1"/>
          </a:gra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3"/>
          <p:cNvSpPr>
            <a:spLocks/>
          </p:cNvSpPr>
          <p:nvPr/>
        </p:nvSpPr>
        <p:spPr bwMode="auto">
          <a:xfrm>
            <a:off x="3276600" y="3200400"/>
            <a:ext cx="5604975" cy="353943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dirty="0" smtClean="0">
                <a:latin typeface="Calibri" charset="0"/>
                <a:ea typeface="Calibri" charset="0"/>
                <a:cs typeface="Calibri" charset="0"/>
                <a:sym typeface="Calibri" charset="0"/>
              </a:rPr>
              <a:t>Hybrid QR factorization </a:t>
            </a:r>
            <a:r>
              <a:rPr lang="en-US" sz="1800" b="1" dirty="0" smtClean="0">
                <a:latin typeface="Calibri" charset="0"/>
                <a:ea typeface="Calibri" charset="0"/>
                <a:cs typeface="Calibri" charset="0"/>
                <a:sym typeface="Calibri" charset="0"/>
              </a:rPr>
              <a:t>t</a:t>
            </a:r>
            <a:r>
              <a:rPr lang="en-US" sz="1800" b="1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race </a:t>
            </a:r>
            <a:r>
              <a:rPr lang="en-US" sz="18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for matrix of size 3360 </a:t>
            </a:r>
            <a:r>
              <a:rPr lang="en-US" sz="1800" dirty="0" err="1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x</a:t>
            </a:r>
            <a:r>
              <a:rPr lang="en-US" sz="18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 3360</a:t>
            </a:r>
          </a:p>
        </p:txBody>
      </p:sp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2514600" y="1295401"/>
            <a:ext cx="6629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20802" rIns="92075" bIns="46038" numCol="1" anchor="t" anchorCtr="0" compatLnSpc="1">
            <a:prstTxWarp prst="textNoShape">
              <a:avLst/>
            </a:prstTxWarp>
          </a:bodyPr>
          <a:lstStyle/>
          <a:p>
            <a:pPr marL="391686" marR="0" lvl="0" indent="-29376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40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Parallel,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dynamically scheduled panel factorizations (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 QUARK) on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multicore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91686" marR="0" lvl="0" indent="-29376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40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Parallel updates on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multicore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91686" marR="0" lvl="0" indent="-293764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40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Parallel updates on GPU</a:t>
            </a:r>
            <a:r>
              <a:rPr kumimoji="0" 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+mn-lt"/>
              </a:rPr>
            </a:b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n-lt"/>
            </a:endParaRPr>
          </a:p>
        </p:txBody>
      </p:sp>
      <p:cxnSp>
        <p:nvCxnSpPr>
          <p:cNvPr id="39" name="Straight Arrow Connector 38"/>
          <p:cNvCxnSpPr/>
          <p:nvPr/>
        </p:nvCxnSpPr>
        <p:spPr bwMode="auto">
          <a:xfrm rot="10800000">
            <a:off x="381000" y="1752600"/>
            <a:ext cx="2362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rot="5400000">
            <a:off x="76200" y="2133600"/>
            <a:ext cx="3048000" cy="2286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 rot="10800000">
            <a:off x="1981200" y="2209800"/>
            <a:ext cx="6096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rot="5400000">
            <a:off x="1143000" y="2590800"/>
            <a:ext cx="1676400" cy="1219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 rot="10800000">
            <a:off x="1219200" y="2514600"/>
            <a:ext cx="137160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 rot="5400000">
            <a:off x="419100" y="3238500"/>
            <a:ext cx="2590800" cy="1752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7772400" cy="1104900"/>
          </a:xfrm>
        </p:spPr>
        <p:txBody>
          <a:bodyPr/>
          <a:lstStyle/>
          <a:p>
            <a:r>
              <a:rPr lang="en-US" dirty="0" smtClean="0"/>
              <a:t>A QR for GPU + </a:t>
            </a:r>
            <a:r>
              <a:rPr lang="en-US" dirty="0" err="1" smtClean="0"/>
              <a:t>Multicore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381000"/>
            <a:ext cx="9601200" cy="711430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534840" y="-152400"/>
            <a:ext cx="8228160" cy="1062832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Current and future work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152400"/>
            <a:ext cx="8228160" cy="1062832"/>
          </a:xfrm>
        </p:spPr>
        <p:txBody>
          <a:bodyPr tIns="35203"/>
          <a:lstStyle/>
          <a:p>
            <a:pPr eaLnBrk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 smtClean="0"/>
              <a:t>Sparse iterative solvers</a:t>
            </a:r>
            <a:endParaRPr lang="en-US" dirty="0"/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732480" y="1659054"/>
            <a:ext cx="5160960" cy="4147635"/>
          </a:xfrm>
        </p:spPr>
        <p:txBody>
          <a:bodyPr tIns="16001"/>
          <a:lstStyle/>
          <a:p>
            <a:pPr marL="391686" indent="-293764" eaLnBrk="1">
              <a:buSzPct val="52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800" dirty="0"/>
              <a:t>The hybridization approach naturally works</a:t>
            </a:r>
            <a:br>
              <a:rPr lang="en-US" sz="1800" dirty="0"/>
            </a:br>
            <a:r>
              <a:rPr lang="en-US" sz="1800" dirty="0"/>
              <a:t>[e.g., Richardson iteration in mixed-precision</a:t>
            </a:r>
            <a:br>
              <a:rPr lang="en-US" sz="1800" dirty="0"/>
            </a:br>
            <a:r>
              <a:rPr lang="en-US" sz="1800" dirty="0"/>
              <a:t> iterative refinement solvers, </a:t>
            </a:r>
            <a:r>
              <a:rPr lang="en-US" sz="1800" dirty="0" err="1"/>
              <a:t>Krylov</a:t>
            </a:r>
            <a:r>
              <a:rPr lang="en-US" sz="1800" dirty="0"/>
              <a:t> space</a:t>
            </a:r>
            <a:br>
              <a:rPr lang="en-US" sz="1800" dirty="0"/>
            </a:br>
            <a:r>
              <a:rPr lang="en-US" sz="1800" dirty="0"/>
              <a:t> iterative solvers and </a:t>
            </a:r>
            <a:r>
              <a:rPr lang="en-US" sz="1800" dirty="0" err="1"/>
              <a:t>eigen</a:t>
            </a:r>
            <a:r>
              <a:rPr lang="en-US" sz="1800" dirty="0"/>
              <a:t>-solvers ]</a:t>
            </a:r>
          </a:p>
          <a:p>
            <a:pPr marL="391686" indent="-293764" eaLnBrk="1">
              <a:buSzPct val="52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800" dirty="0"/>
              <a:t>Fast sparse matrix-vector product on </a:t>
            </a:r>
            <a:r>
              <a:rPr lang="en-US" sz="1800" dirty="0" smtClean="0"/>
              <a:t>Fermi</a:t>
            </a:r>
          </a:p>
          <a:p>
            <a:pPr marL="391686" indent="-293764" eaLnBrk="1">
              <a:buSzPct val="52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800" dirty="0" smtClean="0"/>
              <a:t>Explore </a:t>
            </a:r>
            <a:r>
              <a:rPr lang="en-US" sz="1800" dirty="0"/>
              <a:t>ideas to reduce communication</a:t>
            </a:r>
            <a:br>
              <a:rPr lang="en-US" sz="1800" dirty="0"/>
            </a:br>
            <a:r>
              <a:rPr lang="en-US" sz="1800" dirty="0"/>
              <a:t>[ e.g., mixed precision, reduced storage </a:t>
            </a:r>
            <a:r>
              <a:rPr lang="en-US" sz="1800" dirty="0" smtClean="0"/>
              <a:t>for </a:t>
            </a:r>
            <a:r>
              <a:rPr lang="en-US" sz="1800" dirty="0"/>
              <a:t>integers for the indexing, etc. </a:t>
            </a:r>
            <a:r>
              <a:rPr lang="en-US" sz="1800" dirty="0" smtClean="0"/>
              <a:t>]</a:t>
            </a:r>
          </a:p>
          <a:p>
            <a:pPr marL="391686" indent="-293764" eaLnBrk="1">
              <a:buSzPct val="52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800" dirty="0" smtClean="0"/>
              <a:t>Need </a:t>
            </a:r>
            <a:r>
              <a:rPr lang="en-US" sz="1800" dirty="0"/>
              <a:t>high bandwidth</a:t>
            </a:r>
          </a:p>
        </p:txBody>
      </p:sp>
      <p:pic>
        <p:nvPicPr>
          <p:cNvPr id="5018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00" y="1311978"/>
            <a:ext cx="3657600" cy="45623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534840" y="-152400"/>
            <a:ext cx="8228160" cy="1062832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Current and future work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4465909"/>
          </a:xfrm>
          <a:ln/>
        </p:spPr>
        <p:txBody>
          <a:bodyPr tIns="22401"/>
          <a:lstStyle/>
          <a:p>
            <a:pPr marL="391686" indent="-293764">
              <a:buSzPct val="28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500" dirty="0"/>
              <a:t>Hybrid algorithms</a:t>
            </a:r>
          </a:p>
          <a:p>
            <a:pPr marL="1566743" lvl="1" indent="-519848">
              <a:buSzPct val="75000"/>
              <a:buFont typeface="Symbol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800" dirty="0"/>
              <a:t>Further expend functionality</a:t>
            </a:r>
          </a:p>
          <a:p>
            <a:pPr marL="1566743" lvl="1" indent="-519848">
              <a:buSzPct val="75000"/>
              <a:buFont typeface="Symbol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800" dirty="0"/>
              <a:t>New highly parallel algorithms of optimized communication and synchronization</a:t>
            </a:r>
          </a:p>
          <a:p>
            <a:pPr marL="391686" indent="-293764">
              <a:buSzPct val="28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500" dirty="0" err="1"/>
              <a:t>OpenCL</a:t>
            </a:r>
            <a:r>
              <a:rPr lang="en-US" sz="2500" dirty="0"/>
              <a:t> support</a:t>
            </a:r>
          </a:p>
          <a:p>
            <a:pPr marL="1566743" lvl="1" indent="-519848">
              <a:buSzPct val="75000"/>
              <a:buFont typeface="Symbol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800" dirty="0"/>
              <a:t>To be derived from </a:t>
            </a:r>
            <a:r>
              <a:rPr lang="en-US" sz="1800" dirty="0" err="1"/>
              <a:t>OpenCL</a:t>
            </a:r>
            <a:r>
              <a:rPr lang="en-US" sz="1800" dirty="0"/>
              <a:t> BLAS</a:t>
            </a:r>
          </a:p>
          <a:p>
            <a:pPr marL="391686" indent="-293764">
              <a:buSzPct val="28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500" dirty="0" err="1"/>
              <a:t>Autotuning</a:t>
            </a:r>
            <a:r>
              <a:rPr lang="en-US" sz="2500" dirty="0"/>
              <a:t> framework</a:t>
            </a:r>
          </a:p>
          <a:p>
            <a:pPr marL="1566743" lvl="1" indent="-519848">
              <a:buSzPct val="75000"/>
              <a:buFont typeface="Symbol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800" dirty="0"/>
              <a:t>On both high level algorithms &amp; BLAS</a:t>
            </a:r>
          </a:p>
          <a:p>
            <a:pPr marL="391686" indent="-293764">
              <a:buSzPct val="28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500" dirty="0"/>
              <a:t>Multi-GPU algorithms</a:t>
            </a:r>
          </a:p>
          <a:p>
            <a:pPr marL="1566743" lvl="1" indent="-519848">
              <a:buSzPct val="75000"/>
              <a:buFont typeface="Symbol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 err="1"/>
              <a:t>StarPU</a:t>
            </a:r>
            <a:r>
              <a:rPr lang="en-US" sz="2000" dirty="0"/>
              <a:t> scheduling</a:t>
            </a:r>
            <a:br>
              <a:rPr lang="en-US" sz="2000" dirty="0"/>
            </a:br>
            <a:endParaRPr lang="en-US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DPLASMA (Work in progress)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382000" cy="4114800"/>
          </a:xfrm>
        </p:spPr>
        <p:txBody>
          <a:bodyPr/>
          <a:lstStyle/>
          <a:p>
            <a:r>
              <a:rPr lang="en-US" sz="2800" dirty="0" smtClean="0"/>
              <a:t>Provide a framework for distributed execution of a DAG</a:t>
            </a:r>
          </a:p>
          <a:p>
            <a:pPr lvl="1"/>
            <a:r>
              <a:rPr lang="en-US" dirty="0" smtClean="0"/>
              <a:t>Taking in account the properties of the hardware and the network (cores and accelerators)</a:t>
            </a:r>
          </a:p>
          <a:p>
            <a:pPr lvl="1"/>
            <a:r>
              <a:rPr lang="en-US" dirty="0" smtClean="0"/>
              <a:t>Minimizing the impact on the system (CPU and memory waste)</a:t>
            </a:r>
          </a:p>
          <a:p>
            <a:r>
              <a:rPr lang="en-US" sz="2800" dirty="0" smtClean="0"/>
              <a:t>Let the user describe the algorithms based on data dependencies between tasks</a:t>
            </a:r>
          </a:p>
          <a:p>
            <a:pPr lvl="1"/>
            <a:r>
              <a:rPr lang="en-US" dirty="0" smtClean="0"/>
              <a:t>Language to be defined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DPLASMA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50" y="1371600"/>
            <a:ext cx="7727950" cy="4114800"/>
          </a:xfrm>
        </p:spPr>
        <p:txBody>
          <a:bodyPr/>
          <a:lstStyle/>
          <a:p>
            <a:r>
              <a:rPr lang="en-US" dirty="0" smtClean="0"/>
              <a:t>Distribute the DAG analysis</a:t>
            </a:r>
          </a:p>
          <a:p>
            <a:pPr lvl="1"/>
            <a:r>
              <a:rPr lang="en-US" dirty="0" smtClean="0"/>
              <a:t>The DAG is never completely unrolled</a:t>
            </a:r>
          </a:p>
          <a:p>
            <a:pPr lvl="1"/>
            <a:r>
              <a:rPr lang="en-US" dirty="0" smtClean="0"/>
              <a:t>Each node only unrolls it’s own portion of the DAG</a:t>
            </a:r>
          </a:p>
          <a:p>
            <a:r>
              <a:rPr lang="en-US" dirty="0" smtClean="0"/>
              <a:t>Minimize the data transfers</a:t>
            </a:r>
          </a:p>
          <a:p>
            <a:r>
              <a:rPr lang="en-US" dirty="0" smtClean="0"/>
              <a:t>Overlap communication and computations</a:t>
            </a:r>
          </a:p>
          <a:p>
            <a:r>
              <a:rPr lang="en-US" dirty="0" smtClean="0"/>
              <a:t>Many possible extensions on the scheduling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533400" y="-228600"/>
            <a:ext cx="8228160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Conclusions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3653471"/>
          </a:xfrm>
          <a:ln/>
        </p:spPr>
        <p:txBody>
          <a:bodyPr tIns="19201"/>
          <a:lstStyle/>
          <a:p>
            <a:pPr marL="391686" indent="-293764">
              <a:buSzPct val="43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i="1" dirty="0">
                <a:solidFill>
                  <a:srgbClr val="800000"/>
                </a:solidFill>
              </a:rPr>
              <a:t>Linear and </a:t>
            </a:r>
            <a:r>
              <a:rPr lang="en-US" sz="2200" i="1" dirty="0" err="1">
                <a:solidFill>
                  <a:srgbClr val="800000"/>
                </a:solidFill>
              </a:rPr>
              <a:t>eigenvalue</a:t>
            </a:r>
            <a:r>
              <a:rPr lang="en-US" sz="2200" i="1" dirty="0">
                <a:solidFill>
                  <a:srgbClr val="800000"/>
                </a:solidFill>
              </a:rPr>
              <a:t> solvers can be significantly accelerated on systems of </a:t>
            </a:r>
            <a:r>
              <a:rPr lang="en-US" sz="2200" i="1" dirty="0" err="1">
                <a:solidFill>
                  <a:srgbClr val="800000"/>
                </a:solidFill>
              </a:rPr>
              <a:t>multicore</a:t>
            </a:r>
            <a:r>
              <a:rPr lang="en-US" sz="2200" i="1" dirty="0">
                <a:solidFill>
                  <a:srgbClr val="800000"/>
                </a:solidFill>
              </a:rPr>
              <a:t> and GPU architectures</a:t>
            </a:r>
          </a:p>
          <a:p>
            <a:pPr marL="391686" indent="-293764">
              <a:buSzPct val="43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>
                <a:solidFill>
                  <a:srgbClr val="800000"/>
                </a:solidFill>
              </a:rPr>
              <a:t>Many-core architectures with accelerators (e.g., </a:t>
            </a:r>
            <a:r>
              <a:rPr lang="en-US" sz="2200" dirty="0" err="1">
                <a:solidFill>
                  <a:srgbClr val="800000"/>
                </a:solidFill>
              </a:rPr>
              <a:t>GPUs</a:t>
            </a:r>
            <a:r>
              <a:rPr lang="en-US" sz="2200" dirty="0">
                <a:solidFill>
                  <a:srgbClr val="800000"/>
                </a:solidFill>
              </a:rPr>
              <a:t>) are the future of high performance scientific computing</a:t>
            </a:r>
          </a:p>
          <a:p>
            <a:pPr marL="391686" indent="-293764">
              <a:buSzPct val="43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>
                <a:solidFill>
                  <a:srgbClr val="800000"/>
                </a:solidFill>
              </a:rPr>
              <a:t>Challenge: Fundamental libraries will need to be redesigned/rewritten to take advantage of the emerging </a:t>
            </a:r>
            <a:br>
              <a:rPr lang="en-US" sz="2200" dirty="0">
                <a:solidFill>
                  <a:srgbClr val="800000"/>
                </a:solidFill>
              </a:rPr>
            </a:br>
            <a:r>
              <a:rPr lang="en-US" sz="2200" dirty="0">
                <a:solidFill>
                  <a:srgbClr val="800000"/>
                </a:solidFill>
              </a:rPr>
              <a:t>many-core architectures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534840" y="-228600"/>
            <a:ext cx="8228160" cy="1144921"/>
          </a:xfrm>
          <a:ln/>
        </p:spPr>
        <p:txBody>
          <a:bodyPr tIns="35203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dirty="0"/>
              <a:t>Collaborators / Support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0240" y="1700819"/>
            <a:ext cx="1440000" cy="10829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880" y="4769781"/>
            <a:ext cx="2016000" cy="50693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29600" y="4562399"/>
            <a:ext cx="898560" cy="89865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61280" y="1746904"/>
            <a:ext cx="1347840" cy="10829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65440" y="2904785"/>
            <a:ext cx="2004480" cy="4147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482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6481" y="1604329"/>
            <a:ext cx="8228160" cy="5507138"/>
          </a:xfrm>
          <a:ln/>
        </p:spPr>
        <p:txBody>
          <a:bodyPr tIns="19201"/>
          <a:lstStyle/>
          <a:p>
            <a:pPr marL="391686" indent="-293764">
              <a:buSzPct val="32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>
                <a:solidFill>
                  <a:srgbClr val="800000"/>
                </a:solidFill>
              </a:rPr>
              <a:t>MAGMA</a:t>
            </a:r>
            <a:r>
              <a:rPr lang="en-US" sz="2200" dirty="0"/>
              <a:t> [Matrix Algebra on GPU</a:t>
            </a:r>
            <a:br>
              <a:rPr lang="en-US" sz="2200" dirty="0"/>
            </a:br>
            <a:r>
              <a:rPr lang="en-US" sz="2200" dirty="0"/>
              <a:t>and </a:t>
            </a:r>
            <a:r>
              <a:rPr lang="en-US" sz="2200" dirty="0" err="1"/>
              <a:t>Multicore</a:t>
            </a:r>
            <a:r>
              <a:rPr lang="en-US" sz="2200" dirty="0"/>
              <a:t> Architectures] team</a:t>
            </a:r>
            <a:br>
              <a:rPr lang="en-US" sz="2200" dirty="0"/>
            </a:br>
            <a:r>
              <a:rPr lang="en-US" sz="2200" dirty="0">
                <a:hlinkClick r:id="rId8"/>
              </a:rPr>
              <a:t>http://icl.cs.utk.edu/magma/</a:t>
            </a:r>
            <a:r>
              <a:rPr lang="en-US" sz="1300" dirty="0"/>
              <a:t/>
            </a:r>
            <a:br>
              <a:rPr lang="en-US" sz="1300" dirty="0"/>
            </a:br>
            <a:endParaRPr lang="en-US" sz="1300" dirty="0"/>
          </a:p>
          <a:p>
            <a:pPr marL="391686" indent="-293764">
              <a:buSzPct val="32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>
                <a:solidFill>
                  <a:srgbClr val="800000"/>
                </a:solidFill>
              </a:rPr>
              <a:t>PLASMA</a:t>
            </a:r>
            <a:r>
              <a:rPr lang="en-US" sz="2200" dirty="0"/>
              <a:t> [Parallel Linear Algebra</a:t>
            </a:r>
            <a:br>
              <a:rPr lang="en-US" sz="2200" dirty="0"/>
            </a:br>
            <a:r>
              <a:rPr lang="en-US" sz="2200" dirty="0"/>
              <a:t>for Scalable </a:t>
            </a:r>
            <a:r>
              <a:rPr lang="en-US" sz="2200" dirty="0" err="1"/>
              <a:t>Multicore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Architectures] team</a:t>
            </a:r>
            <a:br>
              <a:rPr lang="en-US" sz="2200" dirty="0"/>
            </a:br>
            <a:r>
              <a:rPr lang="en-US" sz="2200" dirty="0">
                <a:hlinkClick r:id="rId9"/>
              </a:rPr>
              <a:t>http://icl.cs.utk.edu/plasma</a:t>
            </a:r>
            <a:r>
              <a:rPr lang="en-US" sz="2200" dirty="0"/>
              <a:t/>
            </a:r>
            <a:br>
              <a:rPr lang="en-US" sz="2200" dirty="0"/>
            </a:br>
            <a:endParaRPr lang="en-US" sz="2200" dirty="0"/>
          </a:p>
          <a:p>
            <a:pPr marL="391686" indent="-293764">
              <a:buSzPct val="32000"/>
              <a:buFont typeface="Wingdings" charset="2"/>
              <a:buChar char="u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/>
              <a:t>Collaborating partners</a:t>
            </a:r>
            <a:endParaRPr lang="en-US" sz="2200" dirty="0" smtClean="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1500" dirty="0" smtClean="0"/>
              <a:t>     University </a:t>
            </a:r>
            <a:r>
              <a:rPr lang="en-US" sz="1500" dirty="0"/>
              <a:t>of Tennessee, Knoxville</a:t>
            </a:r>
            <a:br>
              <a:rPr lang="en-US" sz="1500" dirty="0"/>
            </a:br>
            <a:r>
              <a:rPr lang="en-US" sz="1500" dirty="0"/>
              <a:t>University of California, Berkeley</a:t>
            </a:r>
            <a:br>
              <a:rPr lang="en-US" sz="1500" dirty="0"/>
            </a:br>
            <a:r>
              <a:rPr lang="en-US" sz="1500" dirty="0"/>
              <a:t>University of Colorado, Denver</a:t>
            </a:r>
            <a:br>
              <a:rPr lang="en-US" sz="1500" dirty="0"/>
            </a:br>
            <a:r>
              <a:rPr lang="en-US" sz="1500" dirty="0"/>
              <a:t/>
            </a:r>
            <a:br>
              <a:rPr lang="en-US" sz="1500" dirty="0"/>
            </a:br>
            <a:r>
              <a:rPr lang="en-US" sz="1500" dirty="0"/>
              <a:t>INRIA, France</a:t>
            </a:r>
            <a:br>
              <a:rPr lang="en-US" sz="1500" dirty="0"/>
            </a:br>
            <a:r>
              <a:rPr lang="en-US" sz="1500" dirty="0"/>
              <a:t>KAUST, Saudi Arabia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37760" y="3492368"/>
            <a:ext cx="1036800" cy="95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4825" name="Picture 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464960" y="3525490"/>
            <a:ext cx="1036800" cy="8295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675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Performance Development in Top500</a:t>
            </a:r>
            <a:endParaRPr lang="en-US" dirty="0"/>
          </a:p>
        </p:txBody>
      </p:sp>
      <p:graphicFrame>
        <p:nvGraphicFramePr>
          <p:cNvPr id="7" name="Chart 6"/>
          <p:cNvGraphicFramePr/>
          <p:nvPr/>
        </p:nvGraphicFramePr>
        <p:xfrm>
          <a:off x="252527" y="1119982"/>
          <a:ext cx="8434273" cy="4899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179839" y="5029470"/>
            <a:ext cx="942648" cy="238525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  <a:effectLst/>
        </p:spPr>
        <p:txBody>
          <a:bodyPr wrap="none" lIns="27429" tIns="22858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4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   1 </a:t>
            </a:r>
            <a:r>
              <a:rPr lang="en-US" sz="1400" b="1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Gflop/s</a:t>
            </a:r>
            <a:endParaRPr lang="en-US" sz="1400" b="1" dirty="0">
              <a:solidFill>
                <a:srgbClr val="000000"/>
              </a:solidFill>
              <a:latin typeface="Trebuchet MS"/>
              <a:ea typeface="Trebuchet MS"/>
              <a:cs typeface="Trebuchet MS"/>
            </a:endParaRPr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193494" y="4040212"/>
            <a:ext cx="919477" cy="238525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  <a:effectLst/>
        </p:spPr>
        <p:txBody>
          <a:bodyPr wrap="none" lIns="18286" tIns="22858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4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   </a:t>
            </a:r>
            <a:r>
              <a:rPr lang="en-US" sz="14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1 </a:t>
            </a:r>
            <a:r>
              <a:rPr lang="en-US" sz="1400" b="1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Tflop/s</a:t>
            </a:r>
            <a:endParaRPr lang="en-US" sz="1400" b="1" dirty="0">
              <a:solidFill>
                <a:srgbClr val="000000"/>
              </a:solidFill>
              <a:latin typeface="Trebuchet MS"/>
              <a:ea typeface="Trebuchet MS"/>
              <a:cs typeface="Trebuchet MS"/>
            </a:endParaRP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103456" y="5343709"/>
            <a:ext cx="1018976" cy="238525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  <a:effectLst/>
        </p:spPr>
        <p:txBody>
          <a:bodyPr wrap="none" lIns="18286" tIns="22858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4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 100 </a:t>
            </a:r>
            <a:r>
              <a:rPr lang="en-US" sz="1400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Mflop/s</a:t>
            </a:r>
            <a:endParaRPr lang="en-US" sz="1400" dirty="0">
              <a:solidFill>
                <a:srgbClr val="000000"/>
              </a:solidFill>
              <a:latin typeface="Trebuchet MS"/>
              <a:ea typeface="Trebuchet MS"/>
              <a:cs typeface="Trebuchet MS"/>
            </a:endParaRP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252528" y="4343381"/>
            <a:ext cx="958926" cy="238525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  <a:effectLst/>
        </p:spPr>
        <p:txBody>
          <a:bodyPr wrap="none" lIns="18286" tIns="22858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4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100 </a:t>
            </a:r>
            <a:r>
              <a:rPr lang="en-US" sz="1400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Gflop/s</a:t>
            </a:r>
            <a:endParaRPr lang="en-US" sz="1400" dirty="0">
              <a:solidFill>
                <a:srgbClr val="000000"/>
              </a:solidFill>
              <a:latin typeface="Trebuchet MS"/>
              <a:ea typeface="Trebuchet MS"/>
              <a:cs typeface="Trebuchet MS"/>
            </a:endParaRPr>
          </a:p>
        </p:txBody>
      </p:sp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218073" y="3273603"/>
            <a:ext cx="938501" cy="238525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  <a:effectLst/>
        </p:spPr>
        <p:txBody>
          <a:bodyPr wrap="none" lIns="18286" tIns="22858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4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100 </a:t>
            </a:r>
            <a:r>
              <a:rPr lang="en-US" sz="1400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Tflop/s</a:t>
            </a:r>
            <a:endParaRPr lang="en-US" sz="1400" dirty="0">
              <a:solidFill>
                <a:srgbClr val="000000"/>
              </a:solidFill>
              <a:latin typeface="Trebuchet MS"/>
              <a:ea typeface="Trebuchet MS"/>
              <a:cs typeface="Trebuchet MS"/>
            </a:endParaRPr>
          </a:p>
        </p:txBody>
      </p:sp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193323" y="4684863"/>
            <a:ext cx="972953" cy="238525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  <a:effectLst/>
        </p:spPr>
        <p:txBody>
          <a:bodyPr wrap="none" lIns="18286" tIns="22858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4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  10 </a:t>
            </a:r>
            <a:r>
              <a:rPr lang="en-US" sz="1400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Gflop/s</a:t>
            </a:r>
            <a:endParaRPr lang="en-US" sz="1400" dirty="0">
              <a:solidFill>
                <a:srgbClr val="000000"/>
              </a:solidFill>
              <a:latin typeface="Trebuchet MS"/>
              <a:ea typeface="Trebuchet MS"/>
              <a:cs typeface="Trebuchet MS"/>
            </a:endParaRPr>
          </a:p>
        </p:txBody>
      </p:sp>
      <p:sp>
        <p:nvSpPr>
          <p:cNvPr id="14" name="Text Box 30"/>
          <p:cNvSpPr txBox="1">
            <a:spLocks noChangeArrowheads="1"/>
          </p:cNvSpPr>
          <p:nvPr/>
        </p:nvSpPr>
        <p:spPr bwMode="auto">
          <a:xfrm>
            <a:off x="206807" y="3664032"/>
            <a:ext cx="952527" cy="238525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  <a:effectLst/>
        </p:spPr>
        <p:txBody>
          <a:bodyPr wrap="none" lIns="18286" tIns="22858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4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  10 </a:t>
            </a:r>
            <a:r>
              <a:rPr lang="en-US" sz="1400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Tflop/s</a:t>
            </a:r>
            <a:endParaRPr lang="en-US" sz="1400" dirty="0">
              <a:solidFill>
                <a:srgbClr val="000000"/>
              </a:solidFill>
              <a:latin typeface="Trebuchet MS"/>
              <a:ea typeface="Trebuchet MS"/>
              <a:cs typeface="Trebuchet MS"/>
            </a:endParaRP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141690" y="2978420"/>
            <a:ext cx="972339" cy="238525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  <a:effectLst/>
        </p:spPr>
        <p:txBody>
          <a:bodyPr wrap="none" lIns="18286" tIns="22858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4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   </a:t>
            </a:r>
            <a:r>
              <a:rPr lang="en-US" sz="14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 1 </a:t>
            </a:r>
            <a:r>
              <a:rPr lang="en-US" sz="1400" b="1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Pflop/s</a:t>
            </a:r>
            <a:endParaRPr lang="en-US" sz="1400" b="1" dirty="0">
              <a:solidFill>
                <a:srgbClr val="000000"/>
              </a:solidFill>
              <a:latin typeface="Trebuchet MS"/>
              <a:ea typeface="Trebuchet MS"/>
              <a:cs typeface="Trebuchet MS"/>
            </a:endParaRPr>
          </a:p>
        </p:txBody>
      </p:sp>
      <p:sp>
        <p:nvSpPr>
          <p:cNvPr id="16" name="Text Box 39"/>
          <p:cNvSpPr txBox="1">
            <a:spLocks noChangeArrowheads="1"/>
          </p:cNvSpPr>
          <p:nvPr/>
        </p:nvSpPr>
        <p:spPr bwMode="auto">
          <a:xfrm>
            <a:off x="179840" y="2226637"/>
            <a:ext cx="937624" cy="238525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  <a:effectLst/>
        </p:spPr>
        <p:txBody>
          <a:bodyPr wrap="none" lIns="18286" tIns="22858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4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100 </a:t>
            </a:r>
            <a:r>
              <a:rPr lang="en-US" sz="1400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Pflop/s</a:t>
            </a:r>
            <a:endParaRPr lang="en-US" sz="1400" dirty="0">
              <a:solidFill>
                <a:srgbClr val="000000"/>
              </a:solidFill>
              <a:latin typeface="Trebuchet MS"/>
              <a:ea typeface="Trebuchet MS"/>
              <a:cs typeface="Trebuchet MS"/>
            </a:endParaRPr>
          </a:p>
        </p:txBody>
      </p:sp>
      <p:sp>
        <p:nvSpPr>
          <p:cNvPr id="17" name="Text Box 40"/>
          <p:cNvSpPr txBox="1">
            <a:spLocks noChangeArrowheads="1"/>
          </p:cNvSpPr>
          <p:nvPr/>
        </p:nvSpPr>
        <p:spPr bwMode="auto">
          <a:xfrm>
            <a:off x="103456" y="2545636"/>
            <a:ext cx="951650" cy="238525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  <a:effectLst/>
        </p:spPr>
        <p:txBody>
          <a:bodyPr wrap="none" lIns="18286" tIns="22858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4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  10 </a:t>
            </a:r>
            <a:r>
              <a:rPr lang="en-US" sz="1400" dirty="0" err="1">
                <a:solidFill>
                  <a:srgbClr val="000000"/>
                </a:solidFill>
                <a:latin typeface="Trebuchet MS"/>
                <a:ea typeface="Trebuchet MS"/>
                <a:cs typeface="Trebuchet MS"/>
              </a:rPr>
              <a:t>Pflop/s</a:t>
            </a:r>
            <a:endParaRPr lang="en-US" sz="1400" dirty="0">
              <a:solidFill>
                <a:srgbClr val="000000"/>
              </a:solidFill>
              <a:latin typeface="Trebuchet MS"/>
              <a:ea typeface="Trebuchet MS"/>
              <a:cs typeface="Trebuchet MS"/>
            </a:endParaRPr>
          </a:p>
        </p:txBody>
      </p:sp>
      <p:sp>
        <p:nvSpPr>
          <p:cNvPr id="25" name="Rectangle 10"/>
          <p:cNvSpPr txBox="1">
            <a:spLocks noChangeArrowheads="1"/>
          </p:cNvSpPr>
          <p:nvPr/>
        </p:nvSpPr>
        <p:spPr bwMode="auto">
          <a:xfrm>
            <a:off x="4305300" y="2819400"/>
            <a:ext cx="533400" cy="3048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36572" tIns="27429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600" b="1" dirty="0">
                <a:solidFill>
                  <a:srgbClr val="993366"/>
                </a:solidFill>
                <a:latin typeface="Calibri"/>
                <a:ea typeface="Calibri"/>
                <a:cs typeface="Calibri"/>
              </a:rPr>
              <a:t>N=1</a:t>
            </a:r>
          </a:p>
        </p:txBody>
      </p:sp>
      <p:sp>
        <p:nvSpPr>
          <p:cNvPr id="26" name="Rectangle 11"/>
          <p:cNvSpPr txBox="1">
            <a:spLocks noChangeArrowheads="1"/>
          </p:cNvSpPr>
          <p:nvPr/>
        </p:nvSpPr>
        <p:spPr bwMode="auto">
          <a:xfrm>
            <a:off x="4240225" y="4100616"/>
            <a:ext cx="663550" cy="242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36572" tIns="27429" rIns="0" bIns="0" anchor="t" upright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600" b="1" dirty="0">
                <a:solidFill>
                  <a:srgbClr val="969696"/>
                </a:solidFill>
                <a:latin typeface="Calibri"/>
                <a:ea typeface="Calibri"/>
                <a:cs typeface="Calibri"/>
              </a:rPr>
              <a:t>N=500</a:t>
            </a:r>
          </a:p>
        </p:txBody>
      </p:sp>
      <p:sp>
        <p:nvSpPr>
          <p:cNvPr id="18" name="4-Point Star 17"/>
          <p:cNvSpPr/>
          <p:nvPr/>
        </p:nvSpPr>
        <p:spPr>
          <a:xfrm>
            <a:off x="2819400" y="3962400"/>
            <a:ext cx="228600" cy="304800"/>
          </a:xfrm>
          <a:prstGeom prst="star4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19" name="4-Point Star 18"/>
          <p:cNvSpPr/>
          <p:nvPr/>
        </p:nvSpPr>
        <p:spPr>
          <a:xfrm>
            <a:off x="5334000" y="2895600"/>
            <a:ext cx="228600" cy="304800"/>
          </a:xfrm>
          <a:prstGeom prst="star4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0" name="4-Point Star 19"/>
          <p:cNvSpPr/>
          <p:nvPr/>
        </p:nvSpPr>
        <p:spPr>
          <a:xfrm>
            <a:off x="-76200" y="5029200"/>
            <a:ext cx="228600" cy="304800"/>
          </a:xfrm>
          <a:prstGeom prst="star4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8077200" y="1828800"/>
            <a:ext cx="320040" cy="32004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7" name="4-Point Star 26"/>
          <p:cNvSpPr/>
          <p:nvPr/>
        </p:nvSpPr>
        <p:spPr>
          <a:xfrm>
            <a:off x="4343400" y="3276600"/>
            <a:ext cx="228600" cy="304800"/>
          </a:xfrm>
          <a:prstGeom prst="star4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8" name="4-Point Star 27"/>
          <p:cNvSpPr/>
          <p:nvPr/>
        </p:nvSpPr>
        <p:spPr>
          <a:xfrm>
            <a:off x="3352800" y="3581400"/>
            <a:ext cx="228600" cy="304800"/>
          </a:xfrm>
          <a:prstGeom prst="star4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9" name="4-Point Star 28"/>
          <p:cNvSpPr/>
          <p:nvPr/>
        </p:nvSpPr>
        <p:spPr>
          <a:xfrm>
            <a:off x="2438400" y="4114800"/>
            <a:ext cx="228600" cy="304800"/>
          </a:xfrm>
          <a:prstGeom prst="star4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30" name="4-Point Star 29"/>
          <p:cNvSpPr/>
          <p:nvPr/>
        </p:nvSpPr>
        <p:spPr>
          <a:xfrm>
            <a:off x="1752600" y="4191000"/>
            <a:ext cx="228600" cy="304800"/>
          </a:xfrm>
          <a:prstGeom prst="star4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31" name="4-Point Star 30"/>
          <p:cNvSpPr/>
          <p:nvPr/>
        </p:nvSpPr>
        <p:spPr>
          <a:xfrm>
            <a:off x="1066800" y="4495800"/>
            <a:ext cx="228600" cy="304800"/>
          </a:xfrm>
          <a:prstGeom prst="star4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32" name="4-Point Star 31"/>
          <p:cNvSpPr/>
          <p:nvPr/>
        </p:nvSpPr>
        <p:spPr>
          <a:xfrm>
            <a:off x="457200" y="4876800"/>
            <a:ext cx="228600" cy="304800"/>
          </a:xfrm>
          <a:prstGeom prst="star4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33" name="4-Point Star 32"/>
          <p:cNvSpPr/>
          <p:nvPr/>
        </p:nvSpPr>
        <p:spPr>
          <a:xfrm>
            <a:off x="3962400" y="3505200"/>
            <a:ext cx="228600" cy="304800"/>
          </a:xfrm>
          <a:prstGeom prst="star4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41" name="Line Callout 1 (Accent Bar) 40"/>
          <p:cNvSpPr/>
          <p:nvPr/>
        </p:nvSpPr>
        <p:spPr>
          <a:xfrm>
            <a:off x="6781800" y="3124201"/>
            <a:ext cx="1143000" cy="914400"/>
          </a:xfrm>
          <a:prstGeom prst="accentCallout1">
            <a:avLst>
              <a:gd name="adj1" fmla="val 18750"/>
              <a:gd name="adj2" fmla="val -8333"/>
              <a:gd name="adj3" fmla="val -10075"/>
              <a:gd name="adj4" fmla="val -11694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Gordon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Bell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Winners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4" name="5-Point Star 33"/>
          <p:cNvSpPr/>
          <p:nvPr/>
        </p:nvSpPr>
        <p:spPr>
          <a:xfrm>
            <a:off x="7239000" y="2235201"/>
            <a:ext cx="228600" cy="228600"/>
          </a:xfrm>
          <a:prstGeom prst="star5">
            <a:avLst/>
          </a:prstGeom>
          <a:solidFill>
            <a:srgbClr val="FF0000">
              <a:alpha val="31000"/>
            </a:srgbClr>
          </a:solidFill>
          <a:ln>
            <a:solidFill>
              <a:srgbClr val="FF0000">
                <a:alpha val="17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36" name="5-Point Star 35"/>
          <p:cNvSpPr/>
          <p:nvPr/>
        </p:nvSpPr>
        <p:spPr>
          <a:xfrm>
            <a:off x="6248400" y="2641600"/>
            <a:ext cx="152400" cy="152400"/>
          </a:xfrm>
          <a:prstGeom prst="star5">
            <a:avLst/>
          </a:prstGeom>
          <a:solidFill>
            <a:srgbClr val="FF0000">
              <a:alpha val="26000"/>
            </a:srgbClr>
          </a:solidFill>
          <a:ln>
            <a:solidFill>
              <a:srgbClr val="FF0000">
                <a:alpha val="16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3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1" grpId="0" animBg="1"/>
      <p:bldP spid="34" grpId="0" animBg="1"/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AUTODATETIMEENABLED" val="1"/>
  <p:tag name="AUTODATETIMEFORMAT" val="$COUNTUPMM"/>
  <p:tag name="AUTODATETIMEFLAGS" val="4"/>
</p:tagLst>
</file>

<file path=ppt/theme/theme1.xml><?xml version="1.0" encoding="utf-8"?>
<a:theme xmlns:a="http://schemas.openxmlformats.org/drawingml/2006/main" name="tech">
  <a:themeElements>
    <a:clrScheme name="">
      <a:dk1>
        <a:srgbClr val="000000"/>
      </a:dk1>
      <a:lt1>
        <a:srgbClr val="FFFFFF"/>
      </a:lt1>
      <a:dk2>
        <a:srgbClr val="000099"/>
      </a:dk2>
      <a:lt2>
        <a:srgbClr val="000099"/>
      </a:lt2>
      <a:accent1>
        <a:srgbClr val="FF6633"/>
      </a:accent1>
      <a:accent2>
        <a:srgbClr val="CC0000"/>
      </a:accent2>
      <a:accent3>
        <a:srgbClr val="FFFFFF"/>
      </a:accent3>
      <a:accent4>
        <a:srgbClr val="000000"/>
      </a:accent4>
      <a:accent5>
        <a:srgbClr val="FFB8AD"/>
      </a:accent5>
      <a:accent6>
        <a:srgbClr val="B90000"/>
      </a:accent6>
      <a:hlink>
        <a:srgbClr val="FF0000"/>
      </a:hlink>
      <a:folHlink>
        <a:srgbClr val="9C3F0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07763" dir="18900000" algn="ctr" rotWithShape="0">
            <a:srgbClr val="868686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07763" dir="18900000" algn="ctr" rotWithShape="0">
            <a:srgbClr val="868686"/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  <a:cs typeface="Arial" pitchFamily="34" charset="0"/>
          </a:defRPr>
        </a:defPPr>
      </a:lstStyle>
    </a:lnDef>
  </a:objectDefaults>
  <a:extraClrSchemeLst>
    <a:extraClrScheme>
      <a:clrScheme name="tech 1">
        <a:dk1>
          <a:srgbClr val="000099"/>
        </a:dk1>
        <a:lt1>
          <a:srgbClr val="FFFFFF"/>
        </a:lt1>
        <a:dk2>
          <a:srgbClr val="0000FF"/>
        </a:dk2>
        <a:lt2>
          <a:srgbClr val="FFFF00"/>
        </a:lt2>
        <a:accent1>
          <a:srgbClr val="FF6633"/>
        </a:accent1>
        <a:accent2>
          <a:srgbClr val="FF00FF"/>
        </a:accent2>
        <a:accent3>
          <a:srgbClr val="AAAAFF"/>
        </a:accent3>
        <a:accent4>
          <a:srgbClr val="DADADA"/>
        </a:accent4>
        <a:accent5>
          <a:srgbClr val="FFB8AD"/>
        </a:accent5>
        <a:accent6>
          <a:srgbClr val="E700E7"/>
        </a:accent6>
        <a:hlink>
          <a:srgbClr val="FF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ch 2">
        <a:dk1>
          <a:srgbClr val="000066"/>
        </a:dk1>
        <a:lt1>
          <a:srgbClr val="CCECFF"/>
        </a:lt1>
        <a:dk2>
          <a:srgbClr val="000080"/>
        </a:dk2>
        <a:lt2>
          <a:srgbClr val="000000"/>
        </a:lt2>
        <a:accent1>
          <a:srgbClr val="9999FF"/>
        </a:accent1>
        <a:accent2>
          <a:srgbClr val="CC00FF"/>
        </a:accent2>
        <a:accent3>
          <a:srgbClr val="E2F4FF"/>
        </a:accent3>
        <a:accent4>
          <a:srgbClr val="000056"/>
        </a:accent4>
        <a:accent5>
          <a:srgbClr val="CAC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ch 4">
        <a:dk1>
          <a:srgbClr val="000000"/>
        </a:dk1>
        <a:lt1>
          <a:srgbClr val="FFFFFF"/>
        </a:lt1>
        <a:dk2>
          <a:srgbClr val="660033"/>
        </a:dk2>
        <a:lt2>
          <a:srgbClr val="FFFF66"/>
        </a:lt2>
        <a:accent1>
          <a:srgbClr val="FF0033"/>
        </a:accent1>
        <a:accent2>
          <a:srgbClr val="CC6600"/>
        </a:accent2>
        <a:accent3>
          <a:srgbClr val="B8AAAD"/>
        </a:accent3>
        <a:accent4>
          <a:srgbClr val="DADADA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icl</Template>
  <TotalTime>72166</TotalTime>
  <Words>6004</Words>
  <Application>Microsoft Macintosh PowerPoint</Application>
  <PresentationFormat>On-screen Show (4:3)</PresentationFormat>
  <Paragraphs>987</Paragraphs>
  <Slides>89</Slides>
  <Notes>57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89</vt:i4>
      </vt:variant>
    </vt:vector>
  </HeadingPairs>
  <TitlesOfParts>
    <vt:vector size="90" baseType="lpstr">
      <vt:lpstr>tech</vt:lpstr>
      <vt:lpstr> Matrix Algebra on GPU and  Multicore Architectures</vt:lpstr>
      <vt:lpstr>Outline</vt:lpstr>
      <vt:lpstr>Part I: Outline</vt:lpstr>
      <vt:lpstr>Part I: Outline          Goals</vt:lpstr>
      <vt:lpstr>About ICL</vt:lpstr>
      <vt:lpstr>Science and Engineering Drivers</vt:lpstr>
      <vt:lpstr>Simulation enables fundamental  advances in basic science</vt:lpstr>
      <vt:lpstr>Hardware Trends</vt:lpstr>
      <vt:lpstr>Performance Development in Top500</vt:lpstr>
      <vt:lpstr>36rd List: The TOP10</vt:lpstr>
      <vt:lpstr>36rd List: The TOP10</vt:lpstr>
      <vt:lpstr>Commodity plus Accelerators </vt:lpstr>
      <vt:lpstr>Future Computer Systems</vt:lpstr>
      <vt:lpstr>Slide 14</vt:lpstr>
      <vt:lpstr>A New Generation of Software</vt:lpstr>
      <vt:lpstr>Slide 16</vt:lpstr>
      <vt:lpstr>A New Generation of Software</vt:lpstr>
      <vt:lpstr>A New Generation of Software</vt:lpstr>
      <vt:lpstr>A New Generation of Software</vt:lpstr>
      <vt:lpstr>Challenges of using GPUs</vt:lpstr>
      <vt:lpstr>Slide 21</vt:lpstr>
      <vt:lpstr>PLASMA Parallel Linear Algebra Software for Multicore Architectures </vt:lpstr>
      <vt:lpstr>PLASMA  Parallel Linear Algebra Software for Multicore Architectures </vt:lpstr>
      <vt:lpstr>LAPACK  LU </vt:lpstr>
      <vt:lpstr>Parallel tasks in LU </vt:lpstr>
      <vt:lpstr>PLASMA Scheduling Dynamic Scheduling: Tile LU Trace</vt:lpstr>
      <vt:lpstr>Pipelining: Cholesky Inversion</vt:lpstr>
      <vt:lpstr>Big DAGs: No Global Critical Path</vt:lpstr>
      <vt:lpstr>PLASMA Performance (QR, 48 cores) </vt:lpstr>
      <vt:lpstr>MAGMA Matrix Algebra on GPU and Multicore Architectures </vt:lpstr>
      <vt:lpstr>MAGMA Software Stack </vt:lpstr>
      <vt:lpstr>MAGMA 1.0 </vt:lpstr>
      <vt:lpstr>Slide 33</vt:lpstr>
      <vt:lpstr>Slide 34</vt:lpstr>
      <vt:lpstr>Slide 35</vt:lpstr>
      <vt:lpstr>Slide 36</vt:lpstr>
      <vt:lpstr>MAGMA 1.0 </vt:lpstr>
      <vt:lpstr>MAGMA BLAS</vt:lpstr>
      <vt:lpstr>MAGMA BLAS</vt:lpstr>
      <vt:lpstr>MAGMA BLAS</vt:lpstr>
      <vt:lpstr>MAGMA BLAS</vt:lpstr>
      <vt:lpstr>Methodology overview </vt:lpstr>
      <vt:lpstr>Methodology overview </vt:lpstr>
      <vt:lpstr>Statically Scheduled One-Sided Factorizations (LU, QR, and Cholesky)</vt:lpstr>
      <vt:lpstr>A hybrid algorithm example </vt:lpstr>
      <vt:lpstr>Hybrid algorithms</vt:lpstr>
      <vt:lpstr>Results – one sided factorizations</vt:lpstr>
      <vt:lpstr>Slide 48</vt:lpstr>
      <vt:lpstr>Mixed Precision Methods</vt:lpstr>
      <vt:lpstr>Mixed Precision Methods</vt:lpstr>
      <vt:lpstr>Idea Goes Something Like This…</vt:lpstr>
      <vt:lpstr>Mixed-Precision Iterative Refinement</vt:lpstr>
      <vt:lpstr>Mixed-Precision Iterative Refinement</vt:lpstr>
      <vt:lpstr>Results – linear solvers</vt:lpstr>
      <vt:lpstr>Slide 55</vt:lpstr>
      <vt:lpstr>Slide 56</vt:lpstr>
      <vt:lpstr>Two-sided matrix factorizations</vt:lpstr>
      <vt:lpstr>Statically Scheduled Two-Sided Factorizations [ Hessenber, tridiagonal, and bidiagonal reductions ]</vt:lpstr>
      <vt:lpstr>Slide 59</vt:lpstr>
      <vt:lpstr>Results – two sided factorizations</vt:lpstr>
      <vt:lpstr>Slide 61</vt:lpstr>
      <vt:lpstr>Slide 62</vt:lpstr>
      <vt:lpstr>MAGMA BLAS</vt:lpstr>
      <vt:lpstr>MAGMA BLAS</vt:lpstr>
      <vt:lpstr>GEMM for Fermi</vt:lpstr>
      <vt:lpstr>Autotuning</vt:lpstr>
      <vt:lpstr>BACUGen – autotuning of GEMM </vt:lpstr>
      <vt:lpstr>BACUGen – autotuning of GEMM </vt:lpstr>
      <vt:lpstr>BACUGen – autotuning of GEMM </vt:lpstr>
      <vt:lpstr>BACUGen – autotuning of GEMM </vt:lpstr>
      <vt:lpstr>SYMV example</vt:lpstr>
      <vt:lpstr>SYMV example</vt:lpstr>
      <vt:lpstr>SYMV example</vt:lpstr>
      <vt:lpstr>Multicore + multi-GPU algorithms</vt:lpstr>
      <vt:lpstr>Multicore + multi-GPU algorithms</vt:lpstr>
      <vt:lpstr>The StarPU runtime system</vt:lpstr>
      <vt:lpstr>Productivity</vt:lpstr>
      <vt:lpstr>Performance scalability</vt:lpstr>
      <vt:lpstr>PLASMA &amp; MAGMA with StarPU</vt:lpstr>
      <vt:lpstr>Scheduling using QUARK</vt:lpstr>
      <vt:lpstr>A QR for GPU + Multicore</vt:lpstr>
      <vt:lpstr>A QR for GPU + Multicore</vt:lpstr>
      <vt:lpstr>Current and future work</vt:lpstr>
      <vt:lpstr>Sparse iterative solvers</vt:lpstr>
      <vt:lpstr>Current and future work</vt:lpstr>
      <vt:lpstr>DPLASMA (Work in progress)</vt:lpstr>
      <vt:lpstr>DPLASMA</vt:lpstr>
      <vt:lpstr>Conclusions</vt:lpstr>
      <vt:lpstr>Collaborators / Support</vt:lpstr>
    </vt:vector>
  </TitlesOfParts>
  <Company>University of Tennessee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Survey of Computer Architecture</dc:title>
  <dc:creator>Jack Dongarra</dc:creator>
  <cp:lastModifiedBy>Stanimire Tomov</cp:lastModifiedBy>
  <cp:revision>1177</cp:revision>
  <cp:lastPrinted>2010-01-31T21:01:54Z</cp:lastPrinted>
  <dcterms:created xsi:type="dcterms:W3CDTF">2011-06-13T11:19:16Z</dcterms:created>
  <dcterms:modified xsi:type="dcterms:W3CDTF">2011-06-13T11:22:52Z</dcterms:modified>
</cp:coreProperties>
</file>