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57" r:id="rId2"/>
    <p:sldId id="259" r:id="rId3"/>
    <p:sldId id="309" r:id="rId4"/>
    <p:sldId id="278" r:id="rId5"/>
    <p:sldId id="258" r:id="rId6"/>
    <p:sldId id="279" r:id="rId7"/>
    <p:sldId id="280" r:id="rId8"/>
    <p:sldId id="281" r:id="rId9"/>
    <p:sldId id="275" r:id="rId10"/>
    <p:sldId id="262" r:id="rId11"/>
    <p:sldId id="274" r:id="rId12"/>
    <p:sldId id="277" r:id="rId13"/>
    <p:sldId id="296" r:id="rId14"/>
    <p:sldId id="292" r:id="rId15"/>
    <p:sldId id="301" r:id="rId16"/>
    <p:sldId id="302" r:id="rId17"/>
    <p:sldId id="303" r:id="rId18"/>
    <p:sldId id="304" r:id="rId19"/>
    <p:sldId id="305" r:id="rId20"/>
    <p:sldId id="306" r:id="rId21"/>
    <p:sldId id="307" r:id="rId22"/>
    <p:sldId id="308" r:id="rId23"/>
    <p:sldId id="293" r:id="rId24"/>
    <p:sldId id="294" r:id="rId25"/>
    <p:sldId id="295" r:id="rId26"/>
    <p:sldId id="297" r:id="rId27"/>
    <p:sldId id="263" r:id="rId28"/>
    <p:sldId id="265" r:id="rId29"/>
    <p:sldId id="276" r:id="rId30"/>
  </p:sldIdLst>
  <p:sldSz cx="9144000" cy="6858000" type="screen4x3"/>
  <p:notesSz cx="7099300" cy="10234613"/>
  <p:defaultTextStyle>
    <a:defPPr>
      <a:defRPr lang="en-US"/>
    </a:defPPr>
    <a:lvl1pPr algn="l" rtl="0" fontAlgn="base">
      <a:spcBef>
        <a:spcPct val="0"/>
      </a:spcBef>
      <a:spcAft>
        <a:spcPct val="0"/>
      </a:spcAft>
      <a:defRPr b="1" i="1" kern="1200">
        <a:solidFill>
          <a:schemeClr val="tx1"/>
        </a:solidFill>
        <a:latin typeface="Arial" charset="0"/>
        <a:ea typeface="+mn-ea"/>
        <a:cs typeface="+mn-cs"/>
      </a:defRPr>
    </a:lvl1pPr>
    <a:lvl2pPr marL="457200" algn="l" rtl="0" fontAlgn="base">
      <a:spcBef>
        <a:spcPct val="0"/>
      </a:spcBef>
      <a:spcAft>
        <a:spcPct val="0"/>
      </a:spcAft>
      <a:defRPr b="1" i="1" kern="1200">
        <a:solidFill>
          <a:schemeClr val="tx1"/>
        </a:solidFill>
        <a:latin typeface="Arial" charset="0"/>
        <a:ea typeface="+mn-ea"/>
        <a:cs typeface="+mn-cs"/>
      </a:defRPr>
    </a:lvl2pPr>
    <a:lvl3pPr marL="914400" algn="l" rtl="0" fontAlgn="base">
      <a:spcBef>
        <a:spcPct val="0"/>
      </a:spcBef>
      <a:spcAft>
        <a:spcPct val="0"/>
      </a:spcAft>
      <a:defRPr b="1" i="1" kern="1200">
        <a:solidFill>
          <a:schemeClr val="tx1"/>
        </a:solidFill>
        <a:latin typeface="Arial" charset="0"/>
        <a:ea typeface="+mn-ea"/>
        <a:cs typeface="+mn-cs"/>
      </a:defRPr>
    </a:lvl3pPr>
    <a:lvl4pPr marL="1371600" algn="l" rtl="0" fontAlgn="base">
      <a:spcBef>
        <a:spcPct val="0"/>
      </a:spcBef>
      <a:spcAft>
        <a:spcPct val="0"/>
      </a:spcAft>
      <a:defRPr b="1" i="1" kern="1200">
        <a:solidFill>
          <a:schemeClr val="tx1"/>
        </a:solidFill>
        <a:latin typeface="Arial" charset="0"/>
        <a:ea typeface="+mn-ea"/>
        <a:cs typeface="+mn-cs"/>
      </a:defRPr>
    </a:lvl4pPr>
    <a:lvl5pPr marL="1828800" algn="l" rtl="0" fontAlgn="base">
      <a:spcBef>
        <a:spcPct val="0"/>
      </a:spcBef>
      <a:spcAft>
        <a:spcPct val="0"/>
      </a:spcAft>
      <a:defRPr b="1" i="1" kern="1200">
        <a:solidFill>
          <a:schemeClr val="tx1"/>
        </a:solidFill>
        <a:latin typeface="Arial" charset="0"/>
        <a:ea typeface="+mn-ea"/>
        <a:cs typeface="+mn-cs"/>
      </a:defRPr>
    </a:lvl5pPr>
    <a:lvl6pPr marL="2286000" algn="l" defTabSz="914400" rtl="0" eaLnBrk="1" latinLnBrk="0" hangingPunct="1">
      <a:defRPr b="1" i="1" kern="1200">
        <a:solidFill>
          <a:schemeClr val="tx1"/>
        </a:solidFill>
        <a:latin typeface="Arial" charset="0"/>
        <a:ea typeface="+mn-ea"/>
        <a:cs typeface="+mn-cs"/>
      </a:defRPr>
    </a:lvl6pPr>
    <a:lvl7pPr marL="2743200" algn="l" defTabSz="914400" rtl="0" eaLnBrk="1" latinLnBrk="0" hangingPunct="1">
      <a:defRPr b="1" i="1" kern="1200">
        <a:solidFill>
          <a:schemeClr val="tx1"/>
        </a:solidFill>
        <a:latin typeface="Arial" charset="0"/>
        <a:ea typeface="+mn-ea"/>
        <a:cs typeface="+mn-cs"/>
      </a:defRPr>
    </a:lvl7pPr>
    <a:lvl8pPr marL="3200400" algn="l" defTabSz="914400" rtl="0" eaLnBrk="1" latinLnBrk="0" hangingPunct="1">
      <a:defRPr b="1" i="1" kern="1200">
        <a:solidFill>
          <a:schemeClr val="tx1"/>
        </a:solidFill>
        <a:latin typeface="Arial" charset="0"/>
        <a:ea typeface="+mn-ea"/>
        <a:cs typeface="+mn-cs"/>
      </a:defRPr>
    </a:lvl8pPr>
    <a:lvl9pPr marL="3657600" algn="l" defTabSz="914400" rtl="0" eaLnBrk="1" latinLnBrk="0" hangingPunct="1">
      <a:defRPr b="1"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DA6D00"/>
    <a:srgbClr val="000099"/>
    <a:srgbClr val="339966"/>
    <a:srgbClr val="33CC33"/>
    <a:srgbClr val="004635"/>
    <a:srgbClr val="005E5C"/>
    <a:srgbClr val="0000CC"/>
    <a:srgbClr val="008000"/>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snapToGrid="0">
      <p:cViewPr varScale="1">
        <p:scale>
          <a:sx n="96" d="100"/>
          <a:sy n="96" d="100"/>
        </p:scale>
        <p:origin x="-120" y="-372"/>
      </p:cViewPr>
      <p:guideLst>
        <p:guide orient="horz" pos="973"/>
        <p:guide pos="14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9047" tIns="49523" rIns="99047" bIns="49523" rtlCol="0"/>
          <a:lstStyle>
            <a:lvl1pPr algn="l">
              <a:defRPr sz="1300"/>
            </a:lvl1pPr>
          </a:lstStyle>
          <a:p>
            <a:endParaRPr lang="en-US"/>
          </a:p>
        </p:txBody>
      </p:sp>
      <p:sp>
        <p:nvSpPr>
          <p:cNvPr id="3" name="Date Placeholder 2"/>
          <p:cNvSpPr>
            <a:spLocks noGrp="1"/>
          </p:cNvSpPr>
          <p:nvPr>
            <p:ph type="dt" sz="quarter" idx="1"/>
          </p:nvPr>
        </p:nvSpPr>
        <p:spPr>
          <a:xfrm>
            <a:off x="4021295" y="0"/>
            <a:ext cx="3076363" cy="511731"/>
          </a:xfrm>
          <a:prstGeom prst="rect">
            <a:avLst/>
          </a:prstGeom>
        </p:spPr>
        <p:txBody>
          <a:bodyPr vert="horz" lIns="99047" tIns="49523" rIns="99047" bIns="49523" rtlCol="0"/>
          <a:lstStyle>
            <a:lvl1pPr algn="r">
              <a:defRPr sz="1300"/>
            </a:lvl1pPr>
          </a:lstStyle>
          <a:p>
            <a:fld id="{5002011F-7F72-4800-B1A6-F1BDDE9C14C9}" type="datetimeFigureOut">
              <a:rPr lang="en-US" smtClean="0"/>
              <a:pPr/>
              <a:t>4/1/2011</a:t>
            </a:fld>
            <a:endParaRPr lang="en-US"/>
          </a:p>
        </p:txBody>
      </p:sp>
      <p:sp>
        <p:nvSpPr>
          <p:cNvPr id="4" name="Footer Placeholder 3"/>
          <p:cNvSpPr>
            <a:spLocks noGrp="1"/>
          </p:cNvSpPr>
          <p:nvPr>
            <p:ph type="ftr" sz="quarter" idx="2"/>
          </p:nvPr>
        </p:nvSpPr>
        <p:spPr>
          <a:xfrm>
            <a:off x="1" y="9721106"/>
            <a:ext cx="3076363" cy="511731"/>
          </a:xfrm>
          <a:prstGeom prst="rect">
            <a:avLst/>
          </a:prstGeom>
        </p:spPr>
        <p:txBody>
          <a:bodyPr vert="horz" lIns="99047" tIns="49523" rIns="99047" bIns="49523" rtlCol="0" anchor="b"/>
          <a:lstStyle>
            <a:lvl1pPr algn="l">
              <a:defRPr sz="1300"/>
            </a:lvl1pPr>
          </a:lstStyle>
          <a:p>
            <a:endParaRPr lang="en-US"/>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lIns="99047" tIns="49523" rIns="99047" bIns="49523" rtlCol="0" anchor="b"/>
          <a:lstStyle>
            <a:lvl1pPr algn="r">
              <a:defRPr sz="1300"/>
            </a:lvl1pPr>
          </a:lstStyle>
          <a:p>
            <a:fld id="{B36AAB0F-9511-4FF8-95FE-4323623284C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76363" cy="511731"/>
          </a:xfrm>
          <a:prstGeom prst="rect">
            <a:avLst/>
          </a:prstGeom>
          <a:noFill/>
          <a:ln w="9525">
            <a:noFill/>
            <a:miter lim="800000"/>
            <a:headEnd/>
            <a:tailEnd/>
          </a:ln>
          <a:effectLst/>
        </p:spPr>
        <p:txBody>
          <a:bodyPr vert="horz" wrap="square" lIns="99047" tIns="49523" rIns="99047" bIns="49523" numCol="1" anchor="t" anchorCtr="0" compatLnSpc="1">
            <a:prstTxWarp prst="textNoShape">
              <a:avLst/>
            </a:prstTxWarp>
          </a:bodyPr>
          <a:lstStyle>
            <a:lvl1pPr algn="l" eaLnBrk="1" hangingPunct="1">
              <a:defRPr sz="1300" b="0" i="0"/>
            </a:lvl1pPr>
          </a:lstStyle>
          <a:p>
            <a:pPr>
              <a:defRPr/>
            </a:pPr>
            <a:endParaRPr lang="en-US"/>
          </a:p>
        </p:txBody>
      </p:sp>
      <p:sp>
        <p:nvSpPr>
          <p:cNvPr id="77827" name="Rectangle 3"/>
          <p:cNvSpPr>
            <a:spLocks noGrp="1" noChangeArrowheads="1"/>
          </p:cNvSpPr>
          <p:nvPr>
            <p:ph type="dt" idx="1"/>
          </p:nvPr>
        </p:nvSpPr>
        <p:spPr bwMode="auto">
          <a:xfrm>
            <a:off x="4021295" y="0"/>
            <a:ext cx="3076363" cy="511731"/>
          </a:xfrm>
          <a:prstGeom prst="rect">
            <a:avLst/>
          </a:prstGeom>
          <a:noFill/>
          <a:ln w="9525">
            <a:noFill/>
            <a:miter lim="800000"/>
            <a:headEnd/>
            <a:tailEnd/>
          </a:ln>
          <a:effectLst/>
        </p:spPr>
        <p:txBody>
          <a:bodyPr vert="horz" wrap="square" lIns="99047" tIns="49523" rIns="99047" bIns="49523" numCol="1" anchor="t" anchorCtr="0" compatLnSpc="1">
            <a:prstTxWarp prst="textNoShape">
              <a:avLst/>
            </a:prstTxWarp>
          </a:bodyPr>
          <a:lstStyle>
            <a:lvl1pPr algn="r" eaLnBrk="1" hangingPunct="1">
              <a:defRPr sz="1300" b="0" i="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92188" y="766763"/>
            <a:ext cx="5116512" cy="3838575"/>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709931" y="4861441"/>
            <a:ext cx="5679440" cy="4605576"/>
          </a:xfrm>
          <a:prstGeom prst="rect">
            <a:avLst/>
          </a:prstGeom>
          <a:noFill/>
          <a:ln w="9525">
            <a:noFill/>
            <a:miter lim="800000"/>
            <a:headEnd/>
            <a:tailEnd/>
          </a:ln>
          <a:effectLst/>
        </p:spPr>
        <p:txBody>
          <a:bodyPr vert="horz" wrap="square" lIns="99047" tIns="49523" rIns="99047" bIns="495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1" y="9721106"/>
            <a:ext cx="3076363" cy="511731"/>
          </a:xfrm>
          <a:prstGeom prst="rect">
            <a:avLst/>
          </a:prstGeom>
          <a:noFill/>
          <a:ln w="9525">
            <a:noFill/>
            <a:miter lim="800000"/>
            <a:headEnd/>
            <a:tailEnd/>
          </a:ln>
          <a:effectLst/>
        </p:spPr>
        <p:txBody>
          <a:bodyPr vert="horz" wrap="square" lIns="99047" tIns="49523" rIns="99047" bIns="49523" numCol="1" anchor="b" anchorCtr="0" compatLnSpc="1">
            <a:prstTxWarp prst="textNoShape">
              <a:avLst/>
            </a:prstTxWarp>
          </a:bodyPr>
          <a:lstStyle>
            <a:lvl1pPr algn="l" eaLnBrk="1" hangingPunct="1">
              <a:defRPr sz="1300" b="0" i="0"/>
            </a:lvl1pPr>
          </a:lstStyle>
          <a:p>
            <a:pPr>
              <a:defRPr/>
            </a:pPr>
            <a:endParaRPr lang="en-US"/>
          </a:p>
        </p:txBody>
      </p:sp>
      <p:sp>
        <p:nvSpPr>
          <p:cNvPr id="77831" name="Rectangle 7"/>
          <p:cNvSpPr>
            <a:spLocks noGrp="1" noChangeArrowheads="1"/>
          </p:cNvSpPr>
          <p:nvPr>
            <p:ph type="sldNum" sz="quarter" idx="5"/>
          </p:nvPr>
        </p:nvSpPr>
        <p:spPr bwMode="auto">
          <a:xfrm>
            <a:off x="4021295" y="9721106"/>
            <a:ext cx="3076363" cy="511731"/>
          </a:xfrm>
          <a:prstGeom prst="rect">
            <a:avLst/>
          </a:prstGeom>
          <a:noFill/>
          <a:ln w="9525">
            <a:noFill/>
            <a:miter lim="800000"/>
            <a:headEnd/>
            <a:tailEnd/>
          </a:ln>
          <a:effectLst/>
        </p:spPr>
        <p:txBody>
          <a:bodyPr vert="horz" wrap="square" lIns="99047" tIns="49523" rIns="99047" bIns="49523" numCol="1" anchor="b" anchorCtr="0" compatLnSpc="1">
            <a:prstTxWarp prst="textNoShape">
              <a:avLst/>
            </a:prstTxWarp>
          </a:bodyPr>
          <a:lstStyle>
            <a:lvl1pPr algn="r" eaLnBrk="1" hangingPunct="1">
              <a:defRPr sz="1300" b="0" i="0"/>
            </a:lvl1pPr>
          </a:lstStyle>
          <a:p>
            <a:pPr>
              <a:defRPr/>
            </a:pPr>
            <a:fld id="{41D88378-3017-4128-8569-D3E39388A94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A7903F62-72A0-4B88-9E4C-0AC2D50A1E35}" type="slidenum">
              <a:rPr lang="en-US"/>
              <a:pPr>
                <a:defRPr/>
              </a:pPr>
              <a:t>‹#›</a:t>
            </a:fld>
            <a:endParaRPr lang="en-US" dirty="0"/>
          </a:p>
        </p:txBody>
      </p:sp>
      <p:pic>
        <p:nvPicPr>
          <p:cNvPr id="5" name="Picture 4" descr="CISML-Logo.png"/>
          <p:cNvPicPr>
            <a:picLocks noChangeAspect="1"/>
          </p:cNvPicPr>
          <p:nvPr userDrawn="1"/>
        </p:nvPicPr>
        <p:blipFill>
          <a:blip r:embed="rId2" cstate="print"/>
          <a:stretch>
            <a:fillRect/>
          </a:stretch>
        </p:blipFill>
        <p:spPr>
          <a:xfrm>
            <a:off x="6841864" y="6213937"/>
            <a:ext cx="2302136" cy="644063"/>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Slide Number Placeholder 3"/>
          <p:cNvSpPr>
            <a:spLocks noGrp="1"/>
          </p:cNvSpPr>
          <p:nvPr>
            <p:ph type="sldNum" sz="quarter" idx="10"/>
          </p:nvPr>
        </p:nvSpPr>
        <p:spPr/>
        <p:txBody>
          <a:bodyPr/>
          <a:lstStyle>
            <a:lvl1pPr>
              <a:defRPr/>
            </a:lvl1pPr>
          </a:lstStyle>
          <a:p>
            <a:pPr>
              <a:defRPr/>
            </a:pPr>
            <a:fld id="{FAF17EB2-4713-42F4-9414-4759F7448CFE}"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160338"/>
            <a:ext cx="2187575" cy="6097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7638" y="160338"/>
            <a:ext cx="6413500" cy="6097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Slide Number Placeholder 3"/>
          <p:cNvSpPr>
            <a:spLocks noGrp="1"/>
          </p:cNvSpPr>
          <p:nvPr>
            <p:ph type="sldNum" sz="quarter" idx="10"/>
          </p:nvPr>
        </p:nvSpPr>
        <p:spPr/>
        <p:txBody>
          <a:bodyPr/>
          <a:lstStyle>
            <a:lvl1pPr>
              <a:defRPr/>
            </a:lvl1pPr>
          </a:lstStyle>
          <a:p>
            <a:pPr>
              <a:defRPr/>
            </a:pPr>
            <a:fld id="{8B5279BD-A75B-44D3-A50F-71232DBB259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rgbClr val="DA6D00"/>
                </a:solidFill>
              </a:defRPr>
            </a:lvl2pPr>
            <a:lvl3pPr>
              <a:defRPr>
                <a:solidFill>
                  <a:srgbClr val="DA6D00"/>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Slide Number Placeholder 3"/>
          <p:cNvSpPr>
            <a:spLocks noGrp="1"/>
          </p:cNvSpPr>
          <p:nvPr>
            <p:ph type="sldNum" sz="quarter" idx="10"/>
          </p:nvPr>
        </p:nvSpPr>
        <p:spPr/>
        <p:txBody>
          <a:bodyPr/>
          <a:lstStyle>
            <a:lvl1pPr>
              <a:defRPr/>
            </a:lvl1pPr>
          </a:lstStyle>
          <a:p>
            <a:pPr>
              <a:defRPr/>
            </a:pPr>
            <a:fld id="{5E4116C0-99ED-4DE0-B219-07A6599B416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20" name="Slide Number Placeholder 3"/>
          <p:cNvSpPr>
            <a:spLocks noGrp="1"/>
          </p:cNvSpPr>
          <p:nvPr>
            <p:ph type="sldNum" sz="quarter" idx="10"/>
          </p:nvPr>
        </p:nvSpPr>
        <p:spPr/>
        <p:txBody>
          <a:bodyPr/>
          <a:lstStyle>
            <a:lvl1pPr>
              <a:defRPr/>
            </a:lvl1pPr>
          </a:lstStyle>
          <a:p>
            <a:pPr>
              <a:defRPr/>
            </a:pPr>
            <a:fld id="{CF8F5E17-A977-48B1-A68B-E8AA0D6C525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1463" y="1066800"/>
            <a:ext cx="4238625" cy="519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066800"/>
            <a:ext cx="4238625" cy="519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Slide Number Placeholder 4"/>
          <p:cNvSpPr>
            <a:spLocks noGrp="1"/>
          </p:cNvSpPr>
          <p:nvPr>
            <p:ph type="sldNum" sz="quarter" idx="10"/>
          </p:nvPr>
        </p:nvSpPr>
        <p:spPr/>
        <p:txBody>
          <a:bodyPr/>
          <a:lstStyle>
            <a:lvl1pPr>
              <a:defRPr/>
            </a:lvl1pPr>
          </a:lstStyle>
          <a:p>
            <a:pPr>
              <a:defRPr/>
            </a:pPr>
            <a:fld id="{28A68E74-F5F5-4BC0-A5EC-D6E1C89DCC1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056" y="155766"/>
            <a:ext cx="8229600" cy="72205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Slide Number Placeholder 6"/>
          <p:cNvSpPr>
            <a:spLocks noGrp="1"/>
          </p:cNvSpPr>
          <p:nvPr>
            <p:ph type="sldNum" sz="quarter" idx="10"/>
          </p:nvPr>
        </p:nvSpPr>
        <p:spPr/>
        <p:txBody>
          <a:bodyPr/>
          <a:lstStyle>
            <a:lvl1pPr>
              <a:defRPr/>
            </a:lvl1pPr>
          </a:lstStyle>
          <a:p>
            <a:pPr>
              <a:defRPr/>
            </a:pPr>
            <a:fld id="{A9BFD610-63B3-4818-BBED-EB771D259FB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9" name="Slide Number Placeholder 2"/>
          <p:cNvSpPr>
            <a:spLocks noGrp="1"/>
          </p:cNvSpPr>
          <p:nvPr>
            <p:ph type="sldNum" sz="quarter" idx="10"/>
          </p:nvPr>
        </p:nvSpPr>
        <p:spPr/>
        <p:txBody>
          <a:bodyPr/>
          <a:lstStyle>
            <a:lvl1pPr>
              <a:defRPr/>
            </a:lvl1pPr>
          </a:lstStyle>
          <a:p>
            <a:pPr>
              <a:defRPr/>
            </a:pPr>
            <a:fld id="{5CD9DA4A-6562-4554-AD8B-BD9C6DF62FDF}"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8" name="Slide Number Placeholder 1"/>
          <p:cNvSpPr>
            <a:spLocks noGrp="1"/>
          </p:cNvSpPr>
          <p:nvPr>
            <p:ph type="sldNum" sz="quarter" idx="10"/>
          </p:nvPr>
        </p:nvSpPr>
        <p:spPr/>
        <p:txBody>
          <a:bodyPr/>
          <a:lstStyle>
            <a:lvl1pPr>
              <a:defRPr/>
            </a:lvl1pPr>
          </a:lstStyle>
          <a:p>
            <a:pPr>
              <a:defRPr/>
            </a:pPr>
            <a:fld id="{B715063B-94E0-4CA8-BA43-92198DE5978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Slide Number Placeholder 4"/>
          <p:cNvSpPr>
            <a:spLocks noGrp="1"/>
          </p:cNvSpPr>
          <p:nvPr>
            <p:ph type="sldNum" sz="quarter" idx="10"/>
          </p:nvPr>
        </p:nvSpPr>
        <p:spPr/>
        <p:txBody>
          <a:bodyPr/>
          <a:lstStyle>
            <a:lvl1pPr>
              <a:defRPr/>
            </a:lvl1pPr>
          </a:lstStyle>
          <a:p>
            <a:pPr>
              <a:defRPr/>
            </a:pPr>
            <a:fld id="{CCE7FE07-BA4A-4373-9029-3BCCC30F71B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Slide Number Placeholder 4"/>
          <p:cNvSpPr>
            <a:spLocks noGrp="1"/>
          </p:cNvSpPr>
          <p:nvPr>
            <p:ph type="sldNum" sz="quarter" idx="10"/>
          </p:nvPr>
        </p:nvSpPr>
        <p:spPr/>
        <p:txBody>
          <a:bodyPr/>
          <a:lstStyle>
            <a:lvl1pPr>
              <a:defRPr/>
            </a:lvl1pPr>
          </a:lstStyle>
          <a:p>
            <a:pPr>
              <a:defRPr/>
            </a:pPr>
            <a:fld id="{44F83FC9-154E-4CA4-BD05-7EC4F8685D05}"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0" y="0"/>
            <a:ext cx="9144000" cy="914400"/>
          </a:xfrm>
          <a:prstGeom prst="rect">
            <a:avLst/>
          </a:prstGeom>
          <a:gradFill>
            <a:gsLst>
              <a:gs pos="100000">
                <a:srgbClr val="005E5C"/>
              </a:gs>
              <a:gs pos="38000">
                <a:srgbClr val="004635">
                  <a:alpha val="78000"/>
                </a:srgbClr>
              </a:gs>
              <a:gs pos="4000">
                <a:schemeClr val="accent1">
                  <a:tint val="23500"/>
                  <a:satMod val="160000"/>
                </a:schemeClr>
              </a:gs>
            </a:gsLst>
            <a:lin ang="10800000" scaled="0"/>
          </a:gradFill>
          <a:ln w="9525">
            <a:noFill/>
            <a:miter lim="800000"/>
            <a:headEnd/>
            <a:tailEnd/>
          </a:ln>
          <a:effectLst/>
        </p:spPr>
        <p:txBody>
          <a:bodyPr wrap="none" anchor="ctr"/>
          <a:lstStyle/>
          <a:p>
            <a:pPr algn="ctr" eaLnBrk="0" hangingPunct="0">
              <a:defRPr/>
            </a:pPr>
            <a:endParaRPr lang="en-US"/>
          </a:p>
        </p:txBody>
      </p:sp>
      <p:sp>
        <p:nvSpPr>
          <p:cNvPr id="1027" name="Rectangle 4"/>
          <p:cNvSpPr>
            <a:spLocks noGrp="1" noChangeArrowheads="1"/>
          </p:cNvSpPr>
          <p:nvPr>
            <p:ph type="title"/>
          </p:nvPr>
        </p:nvSpPr>
        <p:spPr bwMode="gray">
          <a:xfrm>
            <a:off x="147638" y="160338"/>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5"/>
          <p:cNvSpPr>
            <a:spLocks noGrp="1" noChangeArrowheads="1"/>
          </p:cNvSpPr>
          <p:nvPr>
            <p:ph type="body" idx="1"/>
          </p:nvPr>
        </p:nvSpPr>
        <p:spPr bwMode="auto">
          <a:xfrm>
            <a:off x="271463" y="1066800"/>
            <a:ext cx="8629650" cy="519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991" name="Rectangle 7"/>
          <p:cNvSpPr>
            <a:spLocks noGrp="1" noChangeArrowheads="1"/>
          </p:cNvSpPr>
          <p:nvPr>
            <p:ph type="sldNum" sz="quarter" idx="4"/>
          </p:nvPr>
        </p:nvSpPr>
        <p:spPr bwMode="auto">
          <a:xfrm>
            <a:off x="0" y="6721475"/>
            <a:ext cx="139700" cy="136525"/>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900">
                <a:solidFill>
                  <a:srgbClr val="000066"/>
                </a:solidFill>
              </a:defRPr>
            </a:lvl1pPr>
          </a:lstStyle>
          <a:p>
            <a:pPr>
              <a:defRPr/>
            </a:pPr>
            <a:fld id="{C08750FB-2E79-420E-9E2E-2B24C6C8547A}" type="slidenum">
              <a:rPr lang="en-US"/>
              <a:pPr>
                <a:defRPr/>
              </a:pPr>
              <a:t>‹#›</a:t>
            </a:fld>
            <a:endParaRPr lang="en-US" dirty="0"/>
          </a:p>
        </p:txBody>
      </p:sp>
      <p:pic>
        <p:nvPicPr>
          <p:cNvPr id="6" name="Picture 5" descr="CISML-Logo.png"/>
          <p:cNvPicPr>
            <a:picLocks noChangeAspect="1"/>
          </p:cNvPicPr>
          <p:nvPr userDrawn="1"/>
        </p:nvPicPr>
        <p:blipFill>
          <a:blip r:embed="rId13" cstate="print"/>
          <a:stretch>
            <a:fillRect/>
          </a:stretch>
        </p:blipFill>
        <p:spPr>
          <a:xfrm>
            <a:off x="6841864" y="6213937"/>
            <a:ext cx="2302136" cy="64406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b="1" i="1">
          <a:solidFill>
            <a:schemeClr val="bg1"/>
          </a:solidFill>
          <a:latin typeface="+mj-lt"/>
          <a:ea typeface="+mj-ea"/>
          <a:cs typeface="+mj-cs"/>
        </a:defRPr>
      </a:lvl1pPr>
      <a:lvl2pPr algn="l" rtl="0" eaLnBrk="0" fontAlgn="base" hangingPunct="0">
        <a:spcBef>
          <a:spcPct val="0"/>
        </a:spcBef>
        <a:spcAft>
          <a:spcPct val="0"/>
        </a:spcAft>
        <a:defRPr sz="2800" b="1" i="1">
          <a:solidFill>
            <a:schemeClr val="bg1"/>
          </a:solidFill>
          <a:latin typeface="Arial" charset="0"/>
        </a:defRPr>
      </a:lvl2pPr>
      <a:lvl3pPr algn="l" rtl="0" eaLnBrk="0" fontAlgn="base" hangingPunct="0">
        <a:spcBef>
          <a:spcPct val="0"/>
        </a:spcBef>
        <a:spcAft>
          <a:spcPct val="0"/>
        </a:spcAft>
        <a:defRPr sz="2800" b="1" i="1">
          <a:solidFill>
            <a:schemeClr val="bg1"/>
          </a:solidFill>
          <a:latin typeface="Arial" charset="0"/>
        </a:defRPr>
      </a:lvl3pPr>
      <a:lvl4pPr algn="l" rtl="0" eaLnBrk="0" fontAlgn="base" hangingPunct="0">
        <a:spcBef>
          <a:spcPct val="0"/>
        </a:spcBef>
        <a:spcAft>
          <a:spcPct val="0"/>
        </a:spcAft>
        <a:defRPr sz="2800" b="1" i="1">
          <a:solidFill>
            <a:schemeClr val="bg1"/>
          </a:solidFill>
          <a:latin typeface="Arial" charset="0"/>
        </a:defRPr>
      </a:lvl4pPr>
      <a:lvl5pPr algn="l" rtl="0" eaLnBrk="0" fontAlgn="base" hangingPunct="0">
        <a:spcBef>
          <a:spcPct val="0"/>
        </a:spcBef>
        <a:spcAft>
          <a:spcPct val="0"/>
        </a:spcAft>
        <a:defRPr sz="2800" b="1" i="1">
          <a:solidFill>
            <a:schemeClr val="bg1"/>
          </a:solidFill>
          <a:latin typeface="Arial" charset="0"/>
        </a:defRPr>
      </a:lvl5pPr>
      <a:lvl6pPr marL="457200" algn="l" rtl="0" fontAlgn="base">
        <a:spcBef>
          <a:spcPct val="0"/>
        </a:spcBef>
        <a:spcAft>
          <a:spcPct val="0"/>
        </a:spcAft>
        <a:defRPr sz="2800" b="1" i="1">
          <a:solidFill>
            <a:schemeClr val="bg1"/>
          </a:solidFill>
          <a:latin typeface="Arial" charset="0"/>
        </a:defRPr>
      </a:lvl6pPr>
      <a:lvl7pPr marL="914400" algn="l" rtl="0" fontAlgn="base">
        <a:spcBef>
          <a:spcPct val="0"/>
        </a:spcBef>
        <a:spcAft>
          <a:spcPct val="0"/>
        </a:spcAft>
        <a:defRPr sz="2800" b="1" i="1">
          <a:solidFill>
            <a:schemeClr val="bg1"/>
          </a:solidFill>
          <a:latin typeface="Arial" charset="0"/>
        </a:defRPr>
      </a:lvl7pPr>
      <a:lvl8pPr marL="1371600" algn="l" rtl="0" fontAlgn="base">
        <a:spcBef>
          <a:spcPct val="0"/>
        </a:spcBef>
        <a:spcAft>
          <a:spcPct val="0"/>
        </a:spcAft>
        <a:defRPr sz="2800" b="1" i="1">
          <a:solidFill>
            <a:schemeClr val="bg1"/>
          </a:solidFill>
          <a:latin typeface="Arial" charset="0"/>
        </a:defRPr>
      </a:lvl8pPr>
      <a:lvl9pPr marL="1828800" algn="l" rtl="0" fontAlgn="base">
        <a:spcBef>
          <a:spcPct val="0"/>
        </a:spcBef>
        <a:spcAft>
          <a:spcPct val="0"/>
        </a:spcAft>
        <a:defRPr sz="2800" b="1" i="1">
          <a:solidFill>
            <a:schemeClr val="bg1"/>
          </a:solidFill>
          <a:latin typeface="Arial" charset="0"/>
        </a:defRPr>
      </a:lvl9pPr>
    </p:titleStyle>
    <p:bodyStyle>
      <a:lvl1pPr marL="234950" indent="-234950" algn="l" rtl="0" eaLnBrk="0" fontAlgn="base" hangingPunct="0">
        <a:spcBef>
          <a:spcPct val="60000"/>
        </a:spcBef>
        <a:spcAft>
          <a:spcPct val="0"/>
        </a:spcAft>
        <a:buFont typeface="Wingdings" pitchFamily="2" charset="2"/>
        <a:buChar char="§"/>
        <a:tabLst>
          <a:tab pos="566738" algn="l"/>
        </a:tabLst>
        <a:defRPr sz="2000" b="1">
          <a:solidFill>
            <a:schemeClr val="tx1"/>
          </a:solidFill>
          <a:latin typeface="+mn-lt"/>
          <a:ea typeface="+mn-ea"/>
          <a:cs typeface="+mn-cs"/>
        </a:defRPr>
      </a:lvl1pPr>
      <a:lvl2pPr marL="566738" indent="-217488" algn="l" rtl="0" eaLnBrk="0" fontAlgn="base" hangingPunct="0">
        <a:spcBef>
          <a:spcPct val="20000"/>
        </a:spcBef>
        <a:spcAft>
          <a:spcPct val="0"/>
        </a:spcAft>
        <a:buChar char="–"/>
        <a:tabLst>
          <a:tab pos="566738" algn="l"/>
        </a:tabLst>
        <a:defRPr b="1" i="1">
          <a:solidFill>
            <a:srgbClr val="006666"/>
          </a:solidFill>
          <a:latin typeface="+mn-lt"/>
        </a:defRPr>
      </a:lvl2pPr>
      <a:lvl3pPr marL="855663" indent="-174625" algn="l" rtl="0" eaLnBrk="0" fontAlgn="base" hangingPunct="0">
        <a:spcBef>
          <a:spcPct val="20000"/>
        </a:spcBef>
        <a:spcAft>
          <a:spcPct val="0"/>
        </a:spcAft>
        <a:buChar char="•"/>
        <a:tabLst>
          <a:tab pos="566738" algn="l"/>
        </a:tabLst>
        <a:defRPr sz="1600" b="1">
          <a:solidFill>
            <a:srgbClr val="006666"/>
          </a:solidFill>
          <a:latin typeface="+mn-lt"/>
        </a:defRPr>
      </a:lvl3pPr>
      <a:lvl4pPr marL="1146175" indent="-176213" algn="l" rtl="0" eaLnBrk="0" fontAlgn="base" hangingPunct="0">
        <a:spcBef>
          <a:spcPct val="20000"/>
        </a:spcBef>
        <a:spcAft>
          <a:spcPct val="0"/>
        </a:spcAft>
        <a:buChar char="–"/>
        <a:tabLst>
          <a:tab pos="566738" algn="l"/>
        </a:tabLst>
        <a:defRPr sz="1600" b="1">
          <a:solidFill>
            <a:schemeClr val="tx1"/>
          </a:solidFill>
          <a:latin typeface="+mn-lt"/>
        </a:defRPr>
      </a:lvl4pPr>
      <a:lvl5pPr marL="1490663" indent="-179388" algn="l" rtl="0" eaLnBrk="0" fontAlgn="base" hangingPunct="0">
        <a:spcBef>
          <a:spcPct val="20000"/>
        </a:spcBef>
        <a:spcAft>
          <a:spcPct val="0"/>
        </a:spcAft>
        <a:buChar char="•"/>
        <a:tabLst>
          <a:tab pos="566738" algn="l"/>
        </a:tabLst>
        <a:defRPr sz="1600" b="1">
          <a:solidFill>
            <a:schemeClr val="tx1"/>
          </a:solidFill>
          <a:latin typeface="+mn-lt"/>
        </a:defRPr>
      </a:lvl5pPr>
      <a:lvl6pPr marL="1947863" indent="-179388" algn="l" rtl="0" fontAlgn="base">
        <a:spcBef>
          <a:spcPct val="20000"/>
        </a:spcBef>
        <a:spcAft>
          <a:spcPct val="0"/>
        </a:spcAft>
        <a:buChar char="•"/>
        <a:tabLst>
          <a:tab pos="566738" algn="l"/>
        </a:tabLst>
        <a:defRPr sz="1600" b="1">
          <a:solidFill>
            <a:schemeClr val="tx1"/>
          </a:solidFill>
          <a:latin typeface="+mn-lt"/>
        </a:defRPr>
      </a:lvl6pPr>
      <a:lvl7pPr marL="2405063" indent="-179388" algn="l" rtl="0" fontAlgn="base">
        <a:spcBef>
          <a:spcPct val="20000"/>
        </a:spcBef>
        <a:spcAft>
          <a:spcPct val="0"/>
        </a:spcAft>
        <a:buChar char="•"/>
        <a:tabLst>
          <a:tab pos="566738" algn="l"/>
        </a:tabLst>
        <a:defRPr sz="1600" b="1">
          <a:solidFill>
            <a:schemeClr val="tx1"/>
          </a:solidFill>
          <a:latin typeface="+mn-lt"/>
        </a:defRPr>
      </a:lvl7pPr>
      <a:lvl8pPr marL="2862263" indent="-179388" algn="l" rtl="0" fontAlgn="base">
        <a:spcBef>
          <a:spcPct val="20000"/>
        </a:spcBef>
        <a:spcAft>
          <a:spcPct val="0"/>
        </a:spcAft>
        <a:buChar char="•"/>
        <a:tabLst>
          <a:tab pos="566738" algn="l"/>
        </a:tabLst>
        <a:defRPr sz="1600" b="1">
          <a:solidFill>
            <a:schemeClr val="tx1"/>
          </a:solidFill>
          <a:latin typeface="+mn-lt"/>
        </a:defRPr>
      </a:lvl8pPr>
      <a:lvl9pPr marL="3319463" indent="-179388" algn="l" rtl="0" fontAlgn="base">
        <a:spcBef>
          <a:spcPct val="20000"/>
        </a:spcBef>
        <a:spcAft>
          <a:spcPct val="0"/>
        </a:spcAft>
        <a:buChar char="•"/>
        <a:tabLst>
          <a:tab pos="566738" algn="l"/>
        </a:tabLst>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hyperlink" Target="http://computablegenomix.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Microsoft_Office_Word_97_-_2003_Document2.doc"/><Relationship Id="rId4" Type="http://schemas.openxmlformats.org/officeDocument/2006/relationships/oleObject" Target="../embeddings/Microsoft_Office_Word_97_-_2003_Document1.doc"/></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isml.utk.edu/" TargetMode="External"/><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a:off x="591671" y="4819974"/>
            <a:ext cx="7939143" cy="1752600"/>
          </a:xfrm>
        </p:spPr>
        <p:txBody>
          <a:bodyPr/>
          <a:lstStyle/>
          <a:p>
            <a:pPr eaLnBrk="1" hangingPunct="1"/>
            <a:r>
              <a:rPr lang="en-US" dirty="0" smtClean="0">
                <a:solidFill>
                  <a:srgbClr val="006666"/>
                </a:solidFill>
              </a:rPr>
              <a:t>Presented </a:t>
            </a:r>
            <a:r>
              <a:rPr lang="en-US" dirty="0" smtClean="0">
                <a:solidFill>
                  <a:srgbClr val="006666"/>
                </a:solidFill>
              </a:rPr>
              <a:t>by:  </a:t>
            </a:r>
            <a:r>
              <a:rPr lang="en-US" dirty="0" smtClean="0"/>
              <a:t>Dr. Lynne Parker, Director</a:t>
            </a:r>
          </a:p>
          <a:p>
            <a:pPr eaLnBrk="1" hangingPunct="1"/>
            <a:r>
              <a:rPr lang="en-US" dirty="0" smtClean="0">
                <a:solidFill>
                  <a:srgbClr val="006666"/>
                </a:solidFill>
              </a:rPr>
              <a:t>April 1, 2011</a:t>
            </a:r>
            <a:endParaRPr lang="en-US" dirty="0" smtClean="0">
              <a:solidFill>
                <a:srgbClr val="006666"/>
              </a:solidFill>
            </a:endParaRPr>
          </a:p>
        </p:txBody>
      </p:sp>
      <p:pic>
        <p:nvPicPr>
          <p:cNvPr id="21" name="Picture 20" descr="CISML-Logo-Type.png"/>
          <p:cNvPicPr>
            <a:picLocks noChangeAspect="1"/>
          </p:cNvPicPr>
          <p:nvPr/>
        </p:nvPicPr>
        <p:blipFill>
          <a:blip r:embed="rId3" cstate="print"/>
          <a:stretch>
            <a:fillRect/>
          </a:stretch>
        </p:blipFill>
        <p:spPr>
          <a:xfrm>
            <a:off x="968188" y="1150545"/>
            <a:ext cx="7207624" cy="2965382"/>
          </a:xfrm>
          <a:prstGeom prst="rect">
            <a:avLst/>
          </a:prstGeom>
        </p:spPr>
      </p:pic>
      <p:sp>
        <p:nvSpPr>
          <p:cNvPr id="25" name="Rectangle 24"/>
          <p:cNvSpPr/>
          <p:nvPr/>
        </p:nvSpPr>
        <p:spPr bwMode="auto">
          <a:xfrm>
            <a:off x="6400800" y="5943600"/>
            <a:ext cx="2743200" cy="914400"/>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47638" y="160338"/>
            <a:ext cx="8736718" cy="609600"/>
          </a:xfrm>
        </p:spPr>
        <p:txBody>
          <a:bodyPr/>
          <a:lstStyle/>
          <a:p>
            <a:pPr eaLnBrk="1" hangingPunct="1"/>
            <a:r>
              <a:rPr lang="en-US" dirty="0" smtClean="0"/>
              <a:t>External Funding Opportunities (</a:t>
            </a:r>
            <a:r>
              <a:rPr lang="en-US" dirty="0" err="1" smtClean="0"/>
              <a:t>con’t</a:t>
            </a:r>
            <a:r>
              <a:rPr lang="en-US" dirty="0" smtClean="0"/>
              <a:t>.)</a:t>
            </a:r>
          </a:p>
        </p:txBody>
      </p:sp>
      <p:sp>
        <p:nvSpPr>
          <p:cNvPr id="21506" name="Content Placeholder 2"/>
          <p:cNvSpPr>
            <a:spLocks noGrp="1"/>
          </p:cNvSpPr>
          <p:nvPr>
            <p:ph idx="1"/>
          </p:nvPr>
        </p:nvSpPr>
        <p:spPr>
          <a:xfrm>
            <a:off x="0" y="989368"/>
            <a:ext cx="6551318" cy="5191125"/>
          </a:xfrm>
        </p:spPr>
        <p:txBody>
          <a:bodyPr/>
          <a:lstStyle/>
          <a:p>
            <a:pPr eaLnBrk="1" hangingPunct="1"/>
            <a:r>
              <a:rPr lang="en-US" dirty="0" smtClean="0"/>
              <a:t>DARPA’s recent relevant programs:</a:t>
            </a:r>
          </a:p>
          <a:p>
            <a:pPr lvl="1" eaLnBrk="1" hangingPunct="1"/>
            <a:r>
              <a:rPr lang="en-US" i="0" u="sng" dirty="0" smtClean="0"/>
              <a:t>Bootstrapped Learning:</a:t>
            </a:r>
            <a:r>
              <a:rPr lang="en-US" i="0" dirty="0" smtClean="0"/>
              <a:t>  </a:t>
            </a:r>
            <a:r>
              <a:rPr lang="en-US" dirty="0" smtClean="0">
                <a:solidFill>
                  <a:srgbClr val="006666"/>
                </a:solidFill>
              </a:rPr>
              <a:t>automated system learns from human teacher</a:t>
            </a:r>
          </a:p>
          <a:p>
            <a:pPr lvl="1" eaLnBrk="1" hangingPunct="1"/>
            <a:r>
              <a:rPr lang="en-US" i="0" u="sng" dirty="0" smtClean="0"/>
              <a:t>Integrated Learning:</a:t>
            </a:r>
            <a:r>
              <a:rPr lang="en-US" i="0" dirty="0" smtClean="0"/>
              <a:t>  </a:t>
            </a:r>
            <a:r>
              <a:rPr lang="en-US" dirty="0" smtClean="0">
                <a:solidFill>
                  <a:srgbClr val="006666"/>
                </a:solidFill>
              </a:rPr>
              <a:t>automated system opportunistically assembles knowledge from many sources in order to learn</a:t>
            </a:r>
          </a:p>
          <a:p>
            <a:pPr lvl="1" eaLnBrk="1" hangingPunct="1"/>
            <a:r>
              <a:rPr lang="en-US" i="0" u="sng" dirty="0" err="1" smtClean="0"/>
              <a:t>LANdroids</a:t>
            </a:r>
            <a:r>
              <a:rPr lang="en-US" u="sng" dirty="0" smtClean="0"/>
              <a:t>:</a:t>
            </a:r>
            <a:r>
              <a:rPr lang="en-US" dirty="0" smtClean="0"/>
              <a:t>  </a:t>
            </a:r>
            <a:r>
              <a:rPr lang="en-US" dirty="0" smtClean="0">
                <a:solidFill>
                  <a:srgbClr val="006666"/>
                </a:solidFill>
              </a:rPr>
              <a:t>intelligent autonomous radio relay nodes</a:t>
            </a:r>
          </a:p>
          <a:p>
            <a:pPr lvl="1" eaLnBrk="1" hangingPunct="1"/>
            <a:r>
              <a:rPr lang="en-US" i="0" u="sng" dirty="0" smtClean="0"/>
              <a:t>Machine Reading:</a:t>
            </a:r>
            <a:r>
              <a:rPr lang="en-US" dirty="0" smtClean="0"/>
              <a:t>  </a:t>
            </a:r>
            <a:r>
              <a:rPr lang="en-US" dirty="0" smtClean="0">
                <a:solidFill>
                  <a:srgbClr val="006666"/>
                </a:solidFill>
              </a:rPr>
              <a:t>text engine that captures knowledge from text</a:t>
            </a:r>
          </a:p>
          <a:p>
            <a:pPr lvl="1" eaLnBrk="1" hangingPunct="1"/>
            <a:r>
              <a:rPr lang="en-US" i="0" u="sng" dirty="0" smtClean="0"/>
              <a:t>Personalized Assistant that Learns:</a:t>
            </a:r>
            <a:r>
              <a:rPr lang="en-US" i="0" dirty="0" smtClean="0"/>
              <a:t>  </a:t>
            </a:r>
            <a:r>
              <a:rPr lang="en-US" dirty="0" smtClean="0">
                <a:solidFill>
                  <a:srgbClr val="006666"/>
                </a:solidFill>
              </a:rPr>
              <a:t>cognitive systems that act as assistants</a:t>
            </a:r>
          </a:p>
          <a:p>
            <a:pPr lvl="1" eaLnBrk="1" hangingPunct="1"/>
            <a:r>
              <a:rPr lang="en-US" i="0" u="sng" dirty="0" smtClean="0"/>
              <a:t>Transfer Learning</a:t>
            </a:r>
            <a:r>
              <a:rPr lang="en-US" i="0" dirty="0" smtClean="0"/>
              <a:t>:</a:t>
            </a:r>
            <a:r>
              <a:rPr lang="en-US" dirty="0" smtClean="0"/>
              <a:t>  </a:t>
            </a:r>
            <a:r>
              <a:rPr lang="en-US" dirty="0" smtClean="0">
                <a:solidFill>
                  <a:srgbClr val="006666"/>
                </a:solidFill>
              </a:rPr>
              <a:t>reusing knowledge derived in one domain to solve problems in other domains</a:t>
            </a:r>
          </a:p>
          <a:p>
            <a:pPr lvl="1" eaLnBrk="1" hangingPunct="1"/>
            <a:r>
              <a:rPr lang="en-US" i="0" u="sng" dirty="0" smtClean="0"/>
              <a:t>Persistent Operational Surface Surveillance and Engagement:  </a:t>
            </a:r>
            <a:r>
              <a:rPr lang="en-US" dirty="0" smtClean="0">
                <a:solidFill>
                  <a:srgbClr val="006666"/>
                </a:solidFill>
              </a:rPr>
              <a:t>integrated suite of heterogeneous sensors that can perform pattern analysis to extract early warnings of certain activities</a:t>
            </a:r>
          </a:p>
          <a:p>
            <a:pPr lvl="3" eaLnBrk="1" hangingPunct="1">
              <a:buNone/>
            </a:pPr>
            <a:endParaRPr lang="en-US" dirty="0" smtClean="0"/>
          </a:p>
        </p:txBody>
      </p:sp>
      <p:sp>
        <p:nvSpPr>
          <p:cNvPr id="21507" name="Slide Number Placeholder 3"/>
          <p:cNvSpPr>
            <a:spLocks noGrp="1"/>
          </p:cNvSpPr>
          <p:nvPr>
            <p:ph type="sldNum" sz="quarter" idx="10"/>
          </p:nvPr>
        </p:nvSpPr>
        <p:spPr>
          <a:noFill/>
        </p:spPr>
        <p:txBody>
          <a:bodyPr/>
          <a:lstStyle/>
          <a:p>
            <a:fld id="{E0A738E0-BBDF-48A1-A46A-E12A151BDB48}" type="slidenum">
              <a:rPr lang="en-US" smtClean="0"/>
              <a:pPr/>
              <a:t>10</a:t>
            </a:fld>
            <a:endParaRPr lang="en-US" smtClean="0"/>
          </a:p>
        </p:txBody>
      </p:sp>
      <p:pic>
        <p:nvPicPr>
          <p:cNvPr id="45060" name="Picture 4"/>
          <p:cNvPicPr>
            <a:picLocks noChangeAspect="1" noChangeArrowheads="1"/>
          </p:cNvPicPr>
          <p:nvPr/>
        </p:nvPicPr>
        <p:blipFill>
          <a:blip r:embed="rId3" cstate="print"/>
          <a:srcRect/>
          <a:stretch>
            <a:fillRect/>
          </a:stretch>
        </p:blipFill>
        <p:spPr bwMode="auto">
          <a:xfrm>
            <a:off x="6143222" y="2757419"/>
            <a:ext cx="2588654" cy="1495667"/>
          </a:xfrm>
          <a:prstGeom prst="rect">
            <a:avLst/>
          </a:prstGeom>
          <a:noFill/>
          <a:ln w="9525">
            <a:noFill/>
            <a:miter lim="800000"/>
            <a:headEnd/>
            <a:tailEnd/>
          </a:ln>
        </p:spPr>
      </p:pic>
      <p:pic>
        <p:nvPicPr>
          <p:cNvPr id="6" name="Picture 5" descr="darpa-bootstrapped-learning.jpeg"/>
          <p:cNvPicPr>
            <a:picLocks noChangeAspect="1"/>
          </p:cNvPicPr>
          <p:nvPr/>
        </p:nvPicPr>
        <p:blipFill>
          <a:blip r:embed="rId4" cstate="print"/>
          <a:stretch>
            <a:fillRect/>
          </a:stretch>
        </p:blipFill>
        <p:spPr>
          <a:xfrm>
            <a:off x="6620099" y="1043187"/>
            <a:ext cx="2336709" cy="1559149"/>
          </a:xfrm>
          <a:prstGeom prst="rect">
            <a:avLst/>
          </a:prstGeom>
        </p:spPr>
      </p:pic>
      <p:pic>
        <p:nvPicPr>
          <p:cNvPr id="24" name="Picture 23" descr="DARPA-ARM.jpeg"/>
          <p:cNvPicPr>
            <a:picLocks noChangeAspect="1"/>
          </p:cNvPicPr>
          <p:nvPr/>
        </p:nvPicPr>
        <p:blipFill>
          <a:blip r:embed="rId5" cstate="print"/>
          <a:stretch>
            <a:fillRect/>
          </a:stretch>
        </p:blipFill>
        <p:spPr>
          <a:xfrm>
            <a:off x="6336942" y="4340180"/>
            <a:ext cx="2167041" cy="1511032"/>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Funding Opportunities (</a:t>
            </a:r>
            <a:r>
              <a:rPr lang="en-US" dirty="0" err="1" smtClean="0"/>
              <a:t>con’t</a:t>
            </a:r>
            <a:r>
              <a:rPr lang="en-US" dirty="0" smtClean="0"/>
              <a:t>).</a:t>
            </a:r>
            <a:endParaRPr lang="en-US" dirty="0"/>
          </a:p>
        </p:txBody>
      </p:sp>
      <p:sp>
        <p:nvSpPr>
          <p:cNvPr id="3" name="Content Placeholder 2"/>
          <p:cNvSpPr>
            <a:spLocks noGrp="1"/>
          </p:cNvSpPr>
          <p:nvPr>
            <p:ph idx="1"/>
          </p:nvPr>
        </p:nvSpPr>
        <p:spPr>
          <a:xfrm>
            <a:off x="194189" y="976648"/>
            <a:ext cx="6580098" cy="5191125"/>
          </a:xfrm>
        </p:spPr>
        <p:txBody>
          <a:bodyPr/>
          <a:lstStyle/>
          <a:p>
            <a:r>
              <a:rPr lang="en-US" dirty="0" smtClean="0"/>
              <a:t>DARPA’s recent relevant programs (</a:t>
            </a:r>
            <a:r>
              <a:rPr lang="en-US" dirty="0" err="1" smtClean="0"/>
              <a:t>con’t</a:t>
            </a:r>
            <a:r>
              <a:rPr lang="en-US" dirty="0" smtClean="0"/>
              <a:t>.)</a:t>
            </a:r>
          </a:p>
          <a:p>
            <a:pPr lvl="1" eaLnBrk="1" hangingPunct="1"/>
            <a:r>
              <a:rPr lang="en-US" i="0" u="sng" dirty="0" smtClean="0"/>
              <a:t>Predictive Analysis for Naval Deployment Activities:</a:t>
            </a:r>
            <a:r>
              <a:rPr lang="en-US" i="0" dirty="0" smtClean="0"/>
              <a:t>  </a:t>
            </a:r>
            <a:r>
              <a:rPr lang="en-US" dirty="0" smtClean="0">
                <a:solidFill>
                  <a:srgbClr val="006666"/>
                </a:solidFill>
              </a:rPr>
              <a:t>automated detection of anomalous ship behavior</a:t>
            </a:r>
          </a:p>
          <a:p>
            <a:pPr lvl="1" eaLnBrk="1" hangingPunct="1"/>
            <a:r>
              <a:rPr lang="en-US" i="0" u="sng" dirty="0" smtClean="0"/>
              <a:t>Physical Intelligence:</a:t>
            </a:r>
            <a:r>
              <a:rPr lang="en-US" i="0" dirty="0" smtClean="0"/>
              <a:t>  </a:t>
            </a:r>
            <a:r>
              <a:rPr lang="en-US" dirty="0" smtClean="0">
                <a:solidFill>
                  <a:srgbClr val="006666"/>
                </a:solidFill>
              </a:rPr>
              <a:t>develop physically-grounded understanding of intelligence for engineered systems and scales to high levels of organization</a:t>
            </a:r>
            <a:endParaRPr lang="en-US" u="sng" dirty="0" smtClean="0">
              <a:solidFill>
                <a:srgbClr val="006666"/>
              </a:solidFill>
            </a:endParaRPr>
          </a:p>
          <a:p>
            <a:pPr lvl="1"/>
            <a:r>
              <a:rPr lang="en-US" i="0" u="sng" dirty="0" smtClean="0"/>
              <a:t>NEOVISION2:</a:t>
            </a:r>
            <a:r>
              <a:rPr lang="en-US" i="0" dirty="0" smtClean="0"/>
              <a:t>  </a:t>
            </a:r>
            <a:r>
              <a:rPr lang="en-US" dirty="0" smtClean="0">
                <a:solidFill>
                  <a:srgbClr val="006666"/>
                </a:solidFill>
              </a:rPr>
              <a:t>revolutionize unmanned sensor systems by emulating the mammalian visual pathway using advanced modeling and algorithms</a:t>
            </a:r>
          </a:p>
          <a:p>
            <a:pPr lvl="1"/>
            <a:r>
              <a:rPr lang="en-US" i="0" u="sng" dirty="0" smtClean="0"/>
              <a:t>Deep Learning</a:t>
            </a:r>
            <a:r>
              <a:rPr lang="en-US" i="0" dirty="0" smtClean="0"/>
              <a:t>:  </a:t>
            </a:r>
            <a:r>
              <a:rPr lang="en-US" dirty="0" smtClean="0">
                <a:solidFill>
                  <a:srgbClr val="006666"/>
                </a:solidFill>
              </a:rPr>
              <a:t>universal machine learning engine that uses a single set of methods in multiple layers to generate progressively more sophisticated representations of patterns, invariants, and correlations from data </a:t>
            </a:r>
          </a:p>
          <a:p>
            <a:pPr lvl="1"/>
            <a:r>
              <a:rPr lang="en-US" i="0" u="sng" dirty="0" err="1" smtClean="0"/>
              <a:t>PerSEAS</a:t>
            </a:r>
            <a:r>
              <a:rPr lang="en-US" i="0" dirty="0" smtClean="0"/>
              <a:t>:  </a:t>
            </a:r>
            <a:r>
              <a:rPr lang="en-US" dirty="0" smtClean="0">
                <a:solidFill>
                  <a:srgbClr val="006666"/>
                </a:solidFill>
              </a:rPr>
              <a:t>automatic and interactive discovery of actionable intelligence from wide area motion imagery of urban, </a:t>
            </a:r>
            <a:r>
              <a:rPr lang="en-US" dirty="0" err="1" smtClean="0">
                <a:solidFill>
                  <a:srgbClr val="006666"/>
                </a:solidFill>
              </a:rPr>
              <a:t>surburban</a:t>
            </a:r>
            <a:r>
              <a:rPr lang="en-US" dirty="0" smtClean="0">
                <a:solidFill>
                  <a:srgbClr val="006666"/>
                </a:solidFill>
              </a:rPr>
              <a:t>, and rural environments</a:t>
            </a:r>
          </a:p>
          <a:p>
            <a:pPr lvl="1"/>
            <a:r>
              <a:rPr lang="en-US" i="0" u="sng" dirty="0" smtClean="0"/>
              <a:t>Mind’s Eye:</a:t>
            </a:r>
            <a:r>
              <a:rPr lang="en-US" i="0" dirty="0" smtClean="0"/>
              <a:t>  </a:t>
            </a:r>
            <a:r>
              <a:rPr lang="en-US" dirty="0" smtClean="0">
                <a:solidFill>
                  <a:srgbClr val="006666"/>
                </a:solidFill>
              </a:rPr>
              <a:t>visual intelligence in machines</a:t>
            </a:r>
          </a:p>
          <a:p>
            <a:pPr lvl="1"/>
            <a:r>
              <a:rPr lang="en-US" i="0" dirty="0" smtClean="0"/>
              <a:t>(and more…)</a:t>
            </a:r>
            <a:endParaRPr lang="en-US" i="0" dirty="0"/>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11</a:t>
            </a:fld>
            <a:endParaRPr lang="en-US"/>
          </a:p>
        </p:txBody>
      </p:sp>
      <p:pic>
        <p:nvPicPr>
          <p:cNvPr id="5" name="Picture 4" descr="DARPA-PERSEAS.jpeg"/>
          <p:cNvPicPr>
            <a:picLocks noChangeAspect="1"/>
          </p:cNvPicPr>
          <p:nvPr/>
        </p:nvPicPr>
        <p:blipFill>
          <a:blip r:embed="rId2" cstate="print"/>
          <a:stretch>
            <a:fillRect/>
          </a:stretch>
        </p:blipFill>
        <p:spPr>
          <a:xfrm>
            <a:off x="6760246" y="3945740"/>
            <a:ext cx="1958751" cy="1765771"/>
          </a:xfrm>
          <a:prstGeom prst="rect">
            <a:avLst/>
          </a:prstGeom>
        </p:spPr>
      </p:pic>
      <p:pic>
        <p:nvPicPr>
          <p:cNvPr id="32770" name="Picture 2"/>
          <p:cNvPicPr>
            <a:picLocks noChangeAspect="1" noChangeArrowheads="1"/>
          </p:cNvPicPr>
          <p:nvPr/>
        </p:nvPicPr>
        <p:blipFill>
          <a:blip r:embed="rId3" cstate="print"/>
          <a:srcRect/>
          <a:stretch>
            <a:fillRect/>
          </a:stretch>
        </p:blipFill>
        <p:spPr bwMode="auto">
          <a:xfrm>
            <a:off x="7723700" y="2926151"/>
            <a:ext cx="1021053" cy="1066433"/>
          </a:xfrm>
          <a:prstGeom prst="rect">
            <a:avLst/>
          </a:prstGeom>
          <a:noFill/>
          <a:ln w="9525">
            <a:noFill/>
            <a:miter lim="800000"/>
            <a:headEnd/>
            <a:tailEnd/>
          </a:ln>
        </p:spPr>
      </p:pic>
      <p:pic>
        <p:nvPicPr>
          <p:cNvPr id="7" name="Picture 6" descr="DARPA-predict-analysis.jpeg"/>
          <p:cNvPicPr>
            <a:picLocks noChangeAspect="1"/>
          </p:cNvPicPr>
          <p:nvPr/>
        </p:nvPicPr>
        <p:blipFill>
          <a:blip r:embed="rId4" cstate="print"/>
          <a:stretch>
            <a:fillRect/>
          </a:stretch>
        </p:blipFill>
        <p:spPr>
          <a:xfrm>
            <a:off x="6748529" y="1350631"/>
            <a:ext cx="2137893" cy="1217377"/>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Funding Opportunities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solidFill>
                  <a:srgbClr val="DA6D00"/>
                </a:solidFill>
              </a:rPr>
              <a:t>Other important sponsors </a:t>
            </a:r>
            <a:r>
              <a:rPr lang="en-US" dirty="0" smtClean="0"/>
              <a:t>with broad open BAAs relevant to CISML include NIH, DOE, ONR, ARO, AFOSR, IARPA, etc.</a:t>
            </a:r>
          </a:p>
          <a:p>
            <a:endParaRPr lang="en-US" dirty="0" smtClean="0"/>
          </a:p>
          <a:p>
            <a:pPr>
              <a:buNone/>
            </a:pPr>
            <a:endParaRPr lang="en-US" dirty="0" smtClean="0"/>
          </a:p>
          <a:p>
            <a:pPr>
              <a:buNone/>
            </a:pPr>
            <a:endParaRPr lang="en-US" dirty="0" smtClean="0"/>
          </a:p>
          <a:p>
            <a:endParaRPr lang="en-US" i="0" dirty="0" smtClean="0">
              <a:solidFill>
                <a:srgbClr val="0000CC"/>
              </a:solidFill>
            </a:endParaRPr>
          </a:p>
          <a:p>
            <a:r>
              <a:rPr lang="en-US" i="0" dirty="0" smtClean="0">
                <a:solidFill>
                  <a:srgbClr val="DA6D00"/>
                </a:solidFill>
              </a:rPr>
              <a:t>Other Industries </a:t>
            </a:r>
            <a:r>
              <a:rPr lang="en-US" i="0" dirty="0" smtClean="0"/>
              <a:t>currently engaged with CISML faculty (but not yet Affiliates) include:  Pilot Travel Centers, Voices Heard Media, Computable </a:t>
            </a:r>
            <a:r>
              <a:rPr lang="en-US" i="0" dirty="0" err="1" smtClean="0"/>
              <a:t>Genomix</a:t>
            </a:r>
            <a:r>
              <a:rPr lang="en-US" i="0" dirty="0" smtClean="0"/>
              <a:t>, SAS, M-CAM, and Lockheed Martin Advanced Technology Laboratories</a:t>
            </a:r>
            <a:endParaRPr lang="en-US" i="0" dirty="0"/>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12</a:t>
            </a:fld>
            <a:endParaRPr lang="en-US"/>
          </a:p>
        </p:txBody>
      </p:sp>
      <p:pic>
        <p:nvPicPr>
          <p:cNvPr id="34818" name="Picture 2"/>
          <p:cNvPicPr>
            <a:picLocks noChangeAspect="1" noChangeArrowheads="1"/>
          </p:cNvPicPr>
          <p:nvPr/>
        </p:nvPicPr>
        <p:blipFill>
          <a:blip r:embed="rId2" cstate="print"/>
          <a:srcRect/>
          <a:stretch>
            <a:fillRect/>
          </a:stretch>
        </p:blipFill>
        <p:spPr bwMode="auto">
          <a:xfrm>
            <a:off x="619528" y="1833359"/>
            <a:ext cx="1104900" cy="1104900"/>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1910984" y="2311658"/>
            <a:ext cx="1228725" cy="1228725"/>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3326265" y="2081010"/>
            <a:ext cx="1362075" cy="609600"/>
          </a:xfrm>
          <a:prstGeom prst="rect">
            <a:avLst/>
          </a:prstGeom>
          <a:noFill/>
          <a:ln w="9525">
            <a:noFill/>
            <a:miter lim="800000"/>
            <a:headEnd/>
            <a:tailEnd/>
          </a:ln>
        </p:spPr>
      </p:pic>
      <p:pic>
        <p:nvPicPr>
          <p:cNvPr id="34821" name="Picture 5"/>
          <p:cNvPicPr>
            <a:picLocks noChangeAspect="1" noChangeArrowheads="1"/>
          </p:cNvPicPr>
          <p:nvPr/>
        </p:nvPicPr>
        <p:blipFill>
          <a:blip r:embed="rId5" cstate="print"/>
          <a:srcRect/>
          <a:stretch>
            <a:fillRect/>
          </a:stretch>
        </p:blipFill>
        <p:spPr bwMode="auto">
          <a:xfrm>
            <a:off x="4874896" y="2382324"/>
            <a:ext cx="1160976" cy="1087393"/>
          </a:xfrm>
          <a:prstGeom prst="rect">
            <a:avLst/>
          </a:prstGeom>
          <a:noFill/>
          <a:ln w="9525">
            <a:noFill/>
            <a:miter lim="800000"/>
            <a:headEnd/>
            <a:tailEnd/>
          </a:ln>
        </p:spPr>
      </p:pic>
      <p:pic>
        <p:nvPicPr>
          <p:cNvPr id="34822" name="Picture 6"/>
          <p:cNvPicPr>
            <a:picLocks noChangeAspect="1" noChangeArrowheads="1"/>
          </p:cNvPicPr>
          <p:nvPr/>
        </p:nvPicPr>
        <p:blipFill>
          <a:blip r:embed="rId6" cstate="print"/>
          <a:srcRect/>
          <a:stretch>
            <a:fillRect/>
          </a:stretch>
        </p:blipFill>
        <p:spPr bwMode="auto">
          <a:xfrm>
            <a:off x="6222428" y="1796012"/>
            <a:ext cx="1202362" cy="1226900"/>
          </a:xfrm>
          <a:prstGeom prst="rect">
            <a:avLst/>
          </a:prstGeom>
          <a:noFill/>
          <a:ln w="9525">
            <a:noFill/>
            <a:miter lim="800000"/>
            <a:headEnd/>
            <a:tailEnd/>
          </a:ln>
        </p:spPr>
      </p:pic>
      <p:pic>
        <p:nvPicPr>
          <p:cNvPr id="34823" name="Picture 7"/>
          <p:cNvPicPr>
            <a:picLocks noChangeAspect="1" noChangeArrowheads="1"/>
          </p:cNvPicPr>
          <p:nvPr/>
        </p:nvPicPr>
        <p:blipFill>
          <a:blip r:embed="rId7" cstate="print"/>
          <a:srcRect/>
          <a:stretch>
            <a:fillRect/>
          </a:stretch>
        </p:blipFill>
        <p:spPr bwMode="auto">
          <a:xfrm>
            <a:off x="7611347" y="2325945"/>
            <a:ext cx="1133475" cy="1200150"/>
          </a:xfrm>
          <a:prstGeom prst="rect">
            <a:avLst/>
          </a:prstGeom>
          <a:noFill/>
          <a:ln w="9525">
            <a:noFill/>
            <a:miter lim="800000"/>
            <a:headEnd/>
            <a:tailEnd/>
          </a:ln>
        </p:spPr>
      </p:pic>
      <p:pic>
        <p:nvPicPr>
          <p:cNvPr id="34824" name="Picture 8"/>
          <p:cNvPicPr>
            <a:picLocks noChangeAspect="1" noChangeArrowheads="1"/>
          </p:cNvPicPr>
          <p:nvPr/>
        </p:nvPicPr>
        <p:blipFill>
          <a:blip r:embed="rId8" cstate="print"/>
          <a:srcRect/>
          <a:stretch>
            <a:fillRect/>
          </a:stretch>
        </p:blipFill>
        <p:spPr bwMode="auto">
          <a:xfrm>
            <a:off x="361414" y="5220439"/>
            <a:ext cx="1028700" cy="409575"/>
          </a:xfrm>
          <a:prstGeom prst="rect">
            <a:avLst/>
          </a:prstGeom>
          <a:noFill/>
          <a:ln w="9525">
            <a:noFill/>
            <a:miter lim="800000"/>
            <a:headEnd/>
            <a:tailEnd/>
          </a:ln>
        </p:spPr>
      </p:pic>
      <p:pic>
        <p:nvPicPr>
          <p:cNvPr id="34825" name="Picture 9"/>
          <p:cNvPicPr>
            <a:picLocks noChangeAspect="1" noChangeArrowheads="1"/>
          </p:cNvPicPr>
          <p:nvPr/>
        </p:nvPicPr>
        <p:blipFill>
          <a:blip r:embed="rId9" cstate="print"/>
          <a:srcRect/>
          <a:stretch>
            <a:fillRect/>
          </a:stretch>
        </p:blipFill>
        <p:spPr bwMode="auto">
          <a:xfrm>
            <a:off x="991819" y="5919183"/>
            <a:ext cx="1785400" cy="531424"/>
          </a:xfrm>
          <a:prstGeom prst="rect">
            <a:avLst/>
          </a:prstGeom>
          <a:noFill/>
          <a:ln w="9525">
            <a:noFill/>
            <a:miter lim="800000"/>
            <a:headEnd/>
            <a:tailEnd/>
          </a:ln>
        </p:spPr>
      </p:pic>
      <p:pic>
        <p:nvPicPr>
          <p:cNvPr id="34828" name="Picture 12"/>
          <p:cNvPicPr>
            <a:picLocks noChangeAspect="1" noChangeArrowheads="1"/>
          </p:cNvPicPr>
          <p:nvPr/>
        </p:nvPicPr>
        <p:blipFill>
          <a:blip r:embed="rId10" cstate="print"/>
          <a:srcRect/>
          <a:stretch>
            <a:fillRect/>
          </a:stretch>
        </p:blipFill>
        <p:spPr bwMode="auto">
          <a:xfrm>
            <a:off x="2361931" y="5136732"/>
            <a:ext cx="2404392" cy="494361"/>
          </a:xfrm>
          <a:prstGeom prst="rect">
            <a:avLst/>
          </a:prstGeom>
          <a:noFill/>
          <a:ln w="9525">
            <a:noFill/>
            <a:miter lim="800000"/>
            <a:headEnd/>
            <a:tailEnd/>
          </a:ln>
        </p:spPr>
      </p:pic>
      <p:pic>
        <p:nvPicPr>
          <p:cNvPr id="34829" name="Picture 13"/>
          <p:cNvPicPr>
            <a:picLocks noChangeAspect="1" noChangeArrowheads="1"/>
          </p:cNvPicPr>
          <p:nvPr/>
        </p:nvPicPr>
        <p:blipFill>
          <a:blip r:embed="rId11" cstate="print"/>
          <a:srcRect/>
          <a:stretch>
            <a:fillRect/>
          </a:stretch>
        </p:blipFill>
        <p:spPr bwMode="auto">
          <a:xfrm>
            <a:off x="5395672" y="5093966"/>
            <a:ext cx="2082755" cy="416551"/>
          </a:xfrm>
          <a:prstGeom prst="rect">
            <a:avLst/>
          </a:prstGeom>
          <a:noFill/>
          <a:ln w="9525">
            <a:noFill/>
            <a:miter lim="800000"/>
            <a:headEnd/>
            <a:tailEnd/>
          </a:ln>
        </p:spPr>
      </p:pic>
      <p:pic>
        <p:nvPicPr>
          <p:cNvPr id="60417" name="Picture 1"/>
          <p:cNvPicPr>
            <a:picLocks noChangeAspect="1" noChangeArrowheads="1"/>
          </p:cNvPicPr>
          <p:nvPr/>
        </p:nvPicPr>
        <p:blipFill>
          <a:blip r:embed="rId12" cstate="print"/>
          <a:srcRect/>
          <a:stretch>
            <a:fillRect/>
          </a:stretch>
        </p:blipFill>
        <p:spPr bwMode="auto">
          <a:xfrm>
            <a:off x="5830367" y="5747544"/>
            <a:ext cx="1724025" cy="409575"/>
          </a:xfrm>
          <a:prstGeom prst="rect">
            <a:avLst/>
          </a:prstGeom>
          <a:noFill/>
          <a:ln w="9525">
            <a:noFill/>
            <a:miter lim="800000"/>
            <a:headEnd/>
            <a:tailEnd/>
          </a:ln>
        </p:spPr>
      </p:pic>
      <p:pic>
        <p:nvPicPr>
          <p:cNvPr id="16" name="Picture 15" descr="mcam_site_logo.png"/>
          <p:cNvPicPr>
            <a:picLocks noChangeAspect="1"/>
          </p:cNvPicPr>
          <p:nvPr/>
        </p:nvPicPr>
        <p:blipFill>
          <a:blip r:embed="rId13" cstate="print"/>
          <a:stretch>
            <a:fillRect/>
          </a:stretch>
        </p:blipFill>
        <p:spPr>
          <a:xfrm>
            <a:off x="3644348" y="5827643"/>
            <a:ext cx="1664071" cy="60955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 y="160338"/>
            <a:ext cx="8847275" cy="609600"/>
          </a:xfrm>
        </p:spPr>
        <p:txBody>
          <a:bodyPr/>
          <a:lstStyle/>
          <a:p>
            <a:r>
              <a:rPr lang="en-US" dirty="0" smtClean="0"/>
              <a:t>Key Objective of CISML:  Leverage Research Synergies to Pursue Multi-Collaborator Funding</a:t>
            </a:r>
            <a:endParaRPr lang="en-US" dirty="0"/>
          </a:p>
        </p:txBody>
      </p:sp>
      <p:sp>
        <p:nvSpPr>
          <p:cNvPr id="3" name="Content Placeholder 2"/>
          <p:cNvSpPr>
            <a:spLocks noGrp="1"/>
          </p:cNvSpPr>
          <p:nvPr>
            <p:ph idx="1"/>
          </p:nvPr>
        </p:nvSpPr>
        <p:spPr>
          <a:xfrm>
            <a:off x="0" y="987287"/>
            <a:ext cx="9067800" cy="5191125"/>
          </a:xfrm>
        </p:spPr>
        <p:txBody>
          <a:bodyPr/>
          <a:lstStyle/>
          <a:p>
            <a:pPr>
              <a:spcBef>
                <a:spcPts val="600"/>
              </a:spcBef>
              <a:spcAft>
                <a:spcPts val="600"/>
              </a:spcAft>
            </a:pPr>
            <a:r>
              <a:rPr lang="en-US" dirty="0" smtClean="0"/>
              <a:t>Strategy:</a:t>
            </a:r>
          </a:p>
          <a:p>
            <a:pPr lvl="1">
              <a:spcBef>
                <a:spcPts val="600"/>
              </a:spcBef>
              <a:spcAft>
                <a:spcPts val="600"/>
              </a:spcAft>
            </a:pPr>
            <a:r>
              <a:rPr lang="en-US" dirty="0" smtClean="0"/>
              <a:t>Identify unique synergies amongst CISML Faculty, National Lab, and Industrial Affiliates </a:t>
            </a:r>
          </a:p>
          <a:p>
            <a:pPr lvl="2">
              <a:spcBef>
                <a:spcPts val="600"/>
              </a:spcBef>
              <a:spcAft>
                <a:spcPts val="600"/>
              </a:spcAft>
            </a:pPr>
            <a:r>
              <a:rPr lang="en-US" dirty="0" smtClean="0">
                <a:solidFill>
                  <a:srgbClr val="006666"/>
                </a:solidFill>
              </a:rPr>
              <a:t>Through extensive discussions, CISML seminars, cross-fertilization of ideas</a:t>
            </a:r>
          </a:p>
          <a:p>
            <a:pPr lvl="1">
              <a:spcBef>
                <a:spcPts val="600"/>
              </a:spcBef>
              <a:spcAft>
                <a:spcPts val="600"/>
              </a:spcAft>
            </a:pPr>
            <a:r>
              <a:rPr lang="en-US" dirty="0" smtClean="0"/>
              <a:t>Leverage synergies to pursue new directions for multi-collaborator, multi-disciplinary research</a:t>
            </a:r>
          </a:p>
          <a:p>
            <a:pPr lvl="1">
              <a:spcBef>
                <a:spcPts val="600"/>
              </a:spcBef>
              <a:spcAft>
                <a:spcPts val="600"/>
              </a:spcAft>
            </a:pPr>
            <a:r>
              <a:rPr lang="en-US" dirty="0" smtClean="0"/>
              <a:t>Explore and pursue opportunities to participate in UTK, State, and National Initiatives</a:t>
            </a:r>
          </a:p>
          <a:p>
            <a:pPr lvl="2">
              <a:spcBef>
                <a:spcPts val="600"/>
              </a:spcBef>
              <a:spcAft>
                <a:spcPts val="600"/>
              </a:spcAft>
            </a:pPr>
            <a:r>
              <a:rPr lang="en-US" dirty="0" smtClean="0">
                <a:solidFill>
                  <a:srgbClr val="006666"/>
                </a:solidFill>
              </a:rPr>
              <a:t>E.g., in Energy/Power, national security and non-proliferation, manufacturing, etc.</a:t>
            </a:r>
          </a:p>
          <a:p>
            <a:pPr lvl="1">
              <a:spcBef>
                <a:spcPts val="600"/>
              </a:spcBef>
              <a:spcAft>
                <a:spcPts val="600"/>
              </a:spcAft>
            </a:pPr>
            <a:r>
              <a:rPr lang="en-US" dirty="0" smtClean="0"/>
              <a:t>Explore and pursue opportunities for Center-level funding</a:t>
            </a:r>
          </a:p>
          <a:p>
            <a:pPr lvl="2">
              <a:spcBef>
                <a:spcPts val="600"/>
              </a:spcBef>
              <a:spcAft>
                <a:spcPts val="600"/>
              </a:spcAft>
            </a:pPr>
            <a:r>
              <a:rPr lang="en-US" dirty="0" smtClean="0">
                <a:solidFill>
                  <a:srgbClr val="006666"/>
                </a:solidFill>
              </a:rPr>
              <a:t>E.g., with NSF, DOE, etc.</a:t>
            </a:r>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338"/>
            <a:ext cx="9024730" cy="609600"/>
          </a:xfrm>
        </p:spPr>
        <p:txBody>
          <a:bodyPr/>
          <a:lstStyle/>
          <a:p>
            <a:r>
              <a:rPr lang="en-US" sz="2600" dirty="0" smtClean="0"/>
              <a:t>Building CISML Synergies from Existing Competencies</a:t>
            </a:r>
            <a:endParaRPr lang="en-US" sz="2600" dirty="0"/>
          </a:p>
        </p:txBody>
      </p:sp>
      <p:sp>
        <p:nvSpPr>
          <p:cNvPr id="3" name="Content Placeholder 2"/>
          <p:cNvSpPr>
            <a:spLocks noGrp="1"/>
          </p:cNvSpPr>
          <p:nvPr>
            <p:ph idx="1"/>
          </p:nvPr>
        </p:nvSpPr>
        <p:spPr>
          <a:xfrm>
            <a:off x="162370" y="1066800"/>
            <a:ext cx="8853443" cy="5191125"/>
          </a:xfrm>
        </p:spPr>
        <p:txBody>
          <a:bodyPr/>
          <a:lstStyle/>
          <a:p>
            <a:r>
              <a:rPr lang="en-US" dirty="0" smtClean="0"/>
              <a:t>CISML Affiliates have broad expertise in Intelligent Systems and Machine Learning:</a:t>
            </a:r>
          </a:p>
          <a:p>
            <a:pPr lvl="1"/>
            <a:r>
              <a:rPr lang="en-US" dirty="0" smtClean="0"/>
              <a:t>Reinforcement learning, deep machine learning </a:t>
            </a:r>
            <a:r>
              <a:rPr lang="en-US" dirty="0" smtClean="0">
                <a:solidFill>
                  <a:srgbClr val="006666"/>
                </a:solidFill>
              </a:rPr>
              <a:t>(</a:t>
            </a:r>
            <a:r>
              <a:rPr lang="en-US" dirty="0" err="1" smtClean="0">
                <a:solidFill>
                  <a:srgbClr val="006666"/>
                </a:solidFill>
              </a:rPr>
              <a:t>Arel</a:t>
            </a:r>
            <a:r>
              <a:rPr lang="en-US" dirty="0" smtClean="0">
                <a:solidFill>
                  <a:srgbClr val="006666"/>
                </a:solidFill>
              </a:rPr>
              <a:t>, Parker)</a:t>
            </a:r>
          </a:p>
          <a:p>
            <a:pPr lvl="1"/>
            <a:r>
              <a:rPr lang="en-US" dirty="0" smtClean="0"/>
              <a:t>Text/data mining and knowledge discovery </a:t>
            </a:r>
            <a:r>
              <a:rPr lang="en-US" dirty="0" smtClean="0">
                <a:solidFill>
                  <a:srgbClr val="006666"/>
                </a:solidFill>
              </a:rPr>
              <a:t>(Berry, </a:t>
            </a:r>
            <a:r>
              <a:rPr lang="en-US" dirty="0" err="1" smtClean="0">
                <a:solidFill>
                  <a:srgbClr val="006666"/>
                </a:solidFill>
              </a:rPr>
              <a:t>Bozdogan</a:t>
            </a:r>
            <a:r>
              <a:rPr lang="en-US" dirty="0" smtClean="0">
                <a:solidFill>
                  <a:srgbClr val="006666"/>
                </a:solidFill>
              </a:rPr>
              <a:t>, </a:t>
            </a:r>
            <a:r>
              <a:rPr lang="en-US" dirty="0" err="1" smtClean="0">
                <a:solidFill>
                  <a:srgbClr val="006666"/>
                </a:solidFill>
              </a:rPr>
              <a:t>Goodall</a:t>
            </a:r>
            <a:r>
              <a:rPr lang="en-US" dirty="0" smtClean="0">
                <a:solidFill>
                  <a:srgbClr val="006666"/>
                </a:solidFill>
              </a:rPr>
              <a:t>, Parker, </a:t>
            </a:r>
            <a:r>
              <a:rPr lang="en-US" dirty="0" err="1" smtClean="0">
                <a:solidFill>
                  <a:srgbClr val="006666"/>
                </a:solidFill>
              </a:rPr>
              <a:t>Potok</a:t>
            </a:r>
            <a:r>
              <a:rPr lang="en-US" dirty="0" smtClean="0">
                <a:solidFill>
                  <a:srgbClr val="006666"/>
                </a:solidFill>
              </a:rPr>
              <a:t>, </a:t>
            </a:r>
            <a:r>
              <a:rPr lang="en-US" dirty="0" err="1" smtClean="0">
                <a:solidFill>
                  <a:srgbClr val="006666"/>
                </a:solidFill>
              </a:rPr>
              <a:t>Xu</a:t>
            </a:r>
            <a:r>
              <a:rPr lang="en-US" dirty="0" smtClean="0">
                <a:solidFill>
                  <a:srgbClr val="006666"/>
                </a:solidFill>
              </a:rPr>
              <a:t>, Worley)</a:t>
            </a:r>
          </a:p>
          <a:p>
            <a:pPr lvl="1"/>
            <a:r>
              <a:rPr lang="en-US" dirty="0" smtClean="0"/>
              <a:t>Human infant perceptual and motor learning </a:t>
            </a:r>
            <a:r>
              <a:rPr lang="en-US" dirty="0" smtClean="0">
                <a:solidFill>
                  <a:srgbClr val="006666"/>
                </a:solidFill>
              </a:rPr>
              <a:t>(</a:t>
            </a:r>
            <a:r>
              <a:rPr lang="en-US" dirty="0" err="1" smtClean="0">
                <a:solidFill>
                  <a:srgbClr val="006666"/>
                </a:solidFill>
              </a:rPr>
              <a:t>Corbetta</a:t>
            </a:r>
            <a:r>
              <a:rPr lang="en-US" dirty="0" smtClean="0">
                <a:solidFill>
                  <a:srgbClr val="006666"/>
                </a:solidFill>
              </a:rPr>
              <a:t>)</a:t>
            </a:r>
          </a:p>
          <a:p>
            <a:pPr lvl="1"/>
            <a:r>
              <a:rPr lang="en-US" dirty="0" smtClean="0"/>
              <a:t>Cognitive learning </a:t>
            </a:r>
            <a:r>
              <a:rPr lang="en-US" dirty="0" smtClean="0">
                <a:solidFill>
                  <a:srgbClr val="006666"/>
                </a:solidFill>
              </a:rPr>
              <a:t>(</a:t>
            </a:r>
            <a:r>
              <a:rPr lang="en-US" dirty="0" err="1" smtClean="0">
                <a:solidFill>
                  <a:srgbClr val="006666"/>
                </a:solidFill>
              </a:rPr>
              <a:t>Arel</a:t>
            </a:r>
            <a:r>
              <a:rPr lang="en-US" dirty="0" smtClean="0">
                <a:solidFill>
                  <a:srgbClr val="006666"/>
                </a:solidFill>
              </a:rPr>
              <a:t>, </a:t>
            </a:r>
            <a:r>
              <a:rPr lang="en-US" dirty="0" err="1" smtClean="0">
                <a:solidFill>
                  <a:srgbClr val="006666"/>
                </a:solidFill>
              </a:rPr>
              <a:t>Corbetta</a:t>
            </a:r>
            <a:r>
              <a:rPr lang="en-US" dirty="0" smtClean="0">
                <a:solidFill>
                  <a:srgbClr val="006666"/>
                </a:solidFill>
              </a:rPr>
              <a:t>)</a:t>
            </a:r>
          </a:p>
          <a:p>
            <a:pPr lvl="1"/>
            <a:r>
              <a:rPr lang="en-US" dirty="0" smtClean="0"/>
              <a:t>Pattern recognition </a:t>
            </a:r>
            <a:r>
              <a:rPr lang="en-US" dirty="0" smtClean="0">
                <a:solidFill>
                  <a:srgbClr val="006666"/>
                </a:solidFill>
              </a:rPr>
              <a:t>(</a:t>
            </a:r>
            <a:r>
              <a:rPr lang="en-US" dirty="0" err="1" smtClean="0">
                <a:solidFill>
                  <a:srgbClr val="006666"/>
                </a:solidFill>
              </a:rPr>
              <a:t>Barhen</a:t>
            </a:r>
            <a:r>
              <a:rPr lang="en-US" dirty="0" smtClean="0">
                <a:solidFill>
                  <a:srgbClr val="006666"/>
                </a:solidFill>
              </a:rPr>
              <a:t>, Berry, </a:t>
            </a:r>
            <a:r>
              <a:rPr lang="en-US" dirty="0" err="1" smtClean="0">
                <a:solidFill>
                  <a:srgbClr val="006666"/>
                </a:solidFill>
              </a:rPr>
              <a:t>Gregor</a:t>
            </a:r>
            <a:r>
              <a:rPr lang="en-US" dirty="0" smtClean="0">
                <a:solidFill>
                  <a:srgbClr val="006666"/>
                </a:solidFill>
              </a:rPr>
              <a:t>, Hines, Parker, </a:t>
            </a:r>
            <a:r>
              <a:rPr lang="en-US" dirty="0" err="1" smtClean="0">
                <a:solidFill>
                  <a:srgbClr val="006666"/>
                </a:solidFill>
              </a:rPr>
              <a:t>Qi</a:t>
            </a:r>
            <a:r>
              <a:rPr lang="en-US" dirty="0" smtClean="0">
                <a:solidFill>
                  <a:srgbClr val="006666"/>
                </a:solidFill>
              </a:rPr>
              <a:t>)</a:t>
            </a:r>
          </a:p>
          <a:p>
            <a:pPr lvl="1"/>
            <a:r>
              <a:rPr lang="en-US" dirty="0" smtClean="0"/>
              <a:t>Computing imaging </a:t>
            </a:r>
            <a:r>
              <a:rPr lang="en-US" dirty="0" smtClean="0">
                <a:solidFill>
                  <a:srgbClr val="006666"/>
                </a:solidFill>
              </a:rPr>
              <a:t>(</a:t>
            </a:r>
            <a:r>
              <a:rPr lang="en-US" dirty="0" err="1" smtClean="0">
                <a:solidFill>
                  <a:srgbClr val="006666"/>
                </a:solidFill>
              </a:rPr>
              <a:t>Gregor</a:t>
            </a:r>
            <a:r>
              <a:rPr lang="en-US" dirty="0" smtClean="0">
                <a:solidFill>
                  <a:srgbClr val="006666"/>
                </a:solidFill>
              </a:rPr>
              <a:t>)</a:t>
            </a:r>
          </a:p>
          <a:p>
            <a:pPr lvl="1"/>
            <a:r>
              <a:rPr lang="en-US" dirty="0" smtClean="0"/>
              <a:t>Prognostics and diagnostics </a:t>
            </a:r>
            <a:r>
              <a:rPr lang="en-US" dirty="0" smtClean="0">
                <a:solidFill>
                  <a:srgbClr val="006666"/>
                </a:solidFill>
              </a:rPr>
              <a:t>(Hines, Parker)</a:t>
            </a:r>
          </a:p>
          <a:p>
            <a:pPr lvl="1"/>
            <a:r>
              <a:rPr lang="en-US" dirty="0" smtClean="0"/>
              <a:t>Embodied intelligence </a:t>
            </a:r>
            <a:r>
              <a:rPr lang="en-US" dirty="0" smtClean="0">
                <a:solidFill>
                  <a:srgbClr val="006666"/>
                </a:solidFill>
              </a:rPr>
              <a:t>(</a:t>
            </a:r>
            <a:r>
              <a:rPr lang="en-US" dirty="0" err="1" smtClean="0">
                <a:solidFill>
                  <a:srgbClr val="006666"/>
                </a:solidFill>
              </a:rPr>
              <a:t>Arel</a:t>
            </a:r>
            <a:r>
              <a:rPr lang="en-US" dirty="0" smtClean="0">
                <a:solidFill>
                  <a:srgbClr val="006666"/>
                </a:solidFill>
              </a:rPr>
              <a:t>, </a:t>
            </a:r>
            <a:r>
              <a:rPr lang="en-US" dirty="0" err="1" smtClean="0">
                <a:solidFill>
                  <a:srgbClr val="006666"/>
                </a:solidFill>
              </a:rPr>
              <a:t>Corbetta</a:t>
            </a:r>
            <a:r>
              <a:rPr lang="en-US" dirty="0" smtClean="0">
                <a:solidFill>
                  <a:srgbClr val="006666"/>
                </a:solidFill>
              </a:rPr>
              <a:t>, MacLennan, Parker)</a:t>
            </a:r>
          </a:p>
          <a:p>
            <a:pPr lvl="1"/>
            <a:r>
              <a:rPr lang="en-US" dirty="0" smtClean="0"/>
              <a:t>Collaborative/Cooperative/Distributed systems </a:t>
            </a:r>
            <a:r>
              <a:rPr lang="en-US" dirty="0" smtClean="0">
                <a:solidFill>
                  <a:srgbClr val="006666"/>
                </a:solidFill>
              </a:rPr>
              <a:t>(Parker, </a:t>
            </a:r>
            <a:r>
              <a:rPr lang="en-US" dirty="0" err="1" smtClean="0">
                <a:solidFill>
                  <a:srgbClr val="006666"/>
                </a:solidFill>
              </a:rPr>
              <a:t>Potok</a:t>
            </a:r>
            <a:r>
              <a:rPr lang="en-US" dirty="0" smtClean="0">
                <a:solidFill>
                  <a:srgbClr val="006666"/>
                </a:solidFill>
              </a:rPr>
              <a:t>, </a:t>
            </a:r>
            <a:r>
              <a:rPr lang="en-US" dirty="0" err="1" smtClean="0">
                <a:solidFill>
                  <a:srgbClr val="006666"/>
                </a:solidFill>
              </a:rPr>
              <a:t>Protopopescu</a:t>
            </a:r>
            <a:r>
              <a:rPr lang="en-US" dirty="0" smtClean="0">
                <a:solidFill>
                  <a:srgbClr val="006666"/>
                </a:solidFill>
              </a:rPr>
              <a:t>, </a:t>
            </a:r>
            <a:r>
              <a:rPr lang="en-US" dirty="0" err="1" smtClean="0">
                <a:solidFill>
                  <a:srgbClr val="006666"/>
                </a:solidFill>
              </a:rPr>
              <a:t>Qi</a:t>
            </a:r>
            <a:r>
              <a:rPr lang="en-US" dirty="0" smtClean="0">
                <a:solidFill>
                  <a:srgbClr val="006666"/>
                </a:solidFill>
              </a:rPr>
              <a:t>)</a:t>
            </a:r>
          </a:p>
          <a:p>
            <a:pPr lvl="1"/>
            <a:r>
              <a:rPr lang="en-US" dirty="0" smtClean="0"/>
              <a:t>Remote sensing </a:t>
            </a:r>
            <a:r>
              <a:rPr lang="en-US" dirty="0" smtClean="0">
                <a:solidFill>
                  <a:srgbClr val="006666"/>
                </a:solidFill>
              </a:rPr>
              <a:t>(</a:t>
            </a:r>
            <a:r>
              <a:rPr lang="en-US" dirty="0" err="1" smtClean="0">
                <a:solidFill>
                  <a:srgbClr val="006666"/>
                </a:solidFill>
              </a:rPr>
              <a:t>Barhen</a:t>
            </a:r>
            <a:r>
              <a:rPr lang="en-US" dirty="0" smtClean="0">
                <a:solidFill>
                  <a:srgbClr val="006666"/>
                </a:solidFill>
              </a:rPr>
              <a:t>, Parker)</a:t>
            </a:r>
          </a:p>
          <a:p>
            <a:pPr lvl="1"/>
            <a:r>
              <a:rPr lang="en-US" dirty="0" smtClean="0"/>
              <a:t>Biologically-inspired intelligence </a:t>
            </a:r>
            <a:r>
              <a:rPr lang="en-US" dirty="0" smtClean="0">
                <a:solidFill>
                  <a:srgbClr val="006666"/>
                </a:solidFill>
              </a:rPr>
              <a:t>(</a:t>
            </a:r>
            <a:r>
              <a:rPr lang="en-US" dirty="0" err="1" smtClean="0">
                <a:solidFill>
                  <a:srgbClr val="006666"/>
                </a:solidFill>
              </a:rPr>
              <a:t>Arel</a:t>
            </a:r>
            <a:r>
              <a:rPr lang="en-US" dirty="0" smtClean="0">
                <a:solidFill>
                  <a:srgbClr val="006666"/>
                </a:solidFill>
              </a:rPr>
              <a:t>, </a:t>
            </a:r>
            <a:r>
              <a:rPr lang="en-US" dirty="0" err="1" smtClean="0">
                <a:solidFill>
                  <a:srgbClr val="006666"/>
                </a:solidFill>
              </a:rPr>
              <a:t>MacLeannan</a:t>
            </a:r>
            <a:r>
              <a:rPr lang="en-US" dirty="0" smtClean="0">
                <a:solidFill>
                  <a:srgbClr val="006666"/>
                </a:solidFill>
              </a:rPr>
              <a:t>, Parker, </a:t>
            </a:r>
            <a:r>
              <a:rPr lang="en-US" dirty="0" err="1" smtClean="0">
                <a:solidFill>
                  <a:srgbClr val="006666"/>
                </a:solidFill>
              </a:rPr>
              <a:t>Potok</a:t>
            </a:r>
            <a:r>
              <a:rPr lang="en-US" dirty="0" smtClean="0">
                <a:solidFill>
                  <a:srgbClr val="006666"/>
                </a:solidFill>
              </a:rPr>
              <a:t>)</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Intelligence Lab </a:t>
            </a:r>
            <a:r>
              <a:rPr lang="en-US" sz="2400" dirty="0" smtClean="0"/>
              <a:t>– Dr. </a:t>
            </a:r>
            <a:r>
              <a:rPr lang="en-US" sz="2400" dirty="0" err="1" smtClean="0"/>
              <a:t>Itamar</a:t>
            </a:r>
            <a:r>
              <a:rPr lang="en-US" sz="2400" dirty="0" smtClean="0"/>
              <a:t> </a:t>
            </a:r>
            <a:r>
              <a:rPr lang="en-US" sz="2400" dirty="0" err="1" smtClean="0"/>
              <a:t>Arel</a:t>
            </a:r>
            <a:endParaRPr lang="en-US" sz="2400" dirty="0"/>
          </a:p>
        </p:txBody>
      </p:sp>
      <p:sp>
        <p:nvSpPr>
          <p:cNvPr id="3" name="Content Placeholder 2"/>
          <p:cNvSpPr>
            <a:spLocks noGrp="1"/>
          </p:cNvSpPr>
          <p:nvPr>
            <p:ph idx="1"/>
          </p:nvPr>
        </p:nvSpPr>
        <p:spPr>
          <a:xfrm>
            <a:off x="271463" y="987287"/>
            <a:ext cx="8629650" cy="5191125"/>
          </a:xfrm>
        </p:spPr>
        <p:txBody>
          <a:bodyPr/>
          <a:lstStyle/>
          <a:p>
            <a:pPr>
              <a:lnSpc>
                <a:spcPts val="2200"/>
              </a:lnSpc>
            </a:pPr>
            <a:r>
              <a:rPr lang="en-US" dirty="0" smtClean="0"/>
              <a:t>Founded: August 2004</a:t>
            </a:r>
          </a:p>
          <a:p>
            <a:pPr>
              <a:lnSpc>
                <a:spcPts val="2200"/>
              </a:lnSpc>
            </a:pPr>
            <a:r>
              <a:rPr lang="en-US" dirty="0" smtClean="0"/>
              <a:t>Location: SERF 213 and</a:t>
            </a:r>
            <a:br>
              <a:rPr lang="en-US" dirty="0" smtClean="0"/>
            </a:br>
            <a:r>
              <a:rPr lang="en-US" dirty="0" smtClean="0"/>
              <a:t>SERF 204</a:t>
            </a:r>
          </a:p>
          <a:p>
            <a:pPr>
              <a:lnSpc>
                <a:spcPts val="2200"/>
              </a:lnSpc>
            </a:pPr>
            <a:r>
              <a:rPr lang="en-US" dirty="0" smtClean="0"/>
              <a:t>Director: Dr. Itamar Arel,</a:t>
            </a:r>
            <a:br>
              <a:rPr lang="en-US" dirty="0" smtClean="0"/>
            </a:br>
            <a:r>
              <a:rPr lang="en-US" dirty="0" smtClean="0"/>
              <a:t>EECS Department</a:t>
            </a:r>
          </a:p>
          <a:p>
            <a:pPr>
              <a:lnSpc>
                <a:spcPts val="2200"/>
              </a:lnSpc>
            </a:pPr>
            <a:r>
              <a:rPr lang="en-US" dirty="0" smtClean="0"/>
              <a:t>Currently hosts 8 graduate</a:t>
            </a:r>
            <a:br>
              <a:rPr lang="en-US" dirty="0" smtClean="0"/>
            </a:br>
            <a:r>
              <a:rPr lang="en-US" dirty="0" smtClean="0"/>
              <a:t>research students, and </a:t>
            </a:r>
            <a:br>
              <a:rPr lang="en-US" dirty="0" smtClean="0"/>
            </a:br>
            <a:r>
              <a:rPr lang="en-US" dirty="0" smtClean="0"/>
              <a:t>3 undergrad research assistants</a:t>
            </a:r>
          </a:p>
          <a:p>
            <a:pPr>
              <a:lnSpc>
                <a:spcPts val="2200"/>
              </a:lnSpc>
            </a:pPr>
            <a:r>
              <a:rPr lang="en-US" dirty="0" smtClean="0"/>
              <a:t>Areas of research focus: </a:t>
            </a:r>
          </a:p>
          <a:p>
            <a:pPr lvl="1">
              <a:lnSpc>
                <a:spcPts val="2200"/>
              </a:lnSpc>
            </a:pPr>
            <a:r>
              <a:rPr lang="en-US" dirty="0" smtClean="0"/>
              <a:t>Reinforcement learning</a:t>
            </a:r>
            <a:br>
              <a:rPr lang="en-US" dirty="0" smtClean="0"/>
            </a:br>
            <a:r>
              <a:rPr lang="en-US" dirty="0" smtClean="0"/>
              <a:t>in artificial intelligence</a:t>
            </a:r>
          </a:p>
          <a:p>
            <a:pPr lvl="1">
              <a:lnSpc>
                <a:spcPts val="2200"/>
              </a:lnSpc>
            </a:pPr>
            <a:r>
              <a:rPr lang="en-US" dirty="0" smtClean="0"/>
              <a:t>Deep-layer machine learning</a:t>
            </a:r>
          </a:p>
          <a:p>
            <a:pPr lvl="1">
              <a:lnSpc>
                <a:spcPts val="2200"/>
              </a:lnSpc>
            </a:pPr>
            <a:r>
              <a:rPr lang="en-US" dirty="0" smtClean="0"/>
              <a:t>Biologically-inspired cognitive architectures</a:t>
            </a:r>
          </a:p>
          <a:p>
            <a:pPr lvl="1">
              <a:lnSpc>
                <a:spcPts val="2200"/>
              </a:lnSpc>
            </a:pPr>
            <a:r>
              <a:rPr lang="en-US" dirty="0" smtClean="0"/>
              <a:t>Intelligent transportation systems</a:t>
            </a:r>
          </a:p>
          <a:p>
            <a:pPr>
              <a:lnSpc>
                <a:spcPts val="2200"/>
              </a:lnSpc>
            </a:pPr>
            <a:r>
              <a:rPr lang="en-US" dirty="0" smtClean="0"/>
              <a:t>Sponsors: DOE, NSF, ORNL, NTRCI, </a:t>
            </a:r>
            <a:r>
              <a:rPr lang="en-US" dirty="0" err="1" smtClean="0"/>
              <a:t>Altera</a:t>
            </a:r>
            <a:r>
              <a:rPr lang="en-US" dirty="0" smtClean="0"/>
              <a:t>, Science Alliance</a:t>
            </a:r>
          </a:p>
        </p:txBody>
      </p:sp>
      <p:sp>
        <p:nvSpPr>
          <p:cNvPr id="4" name="Slide Number Placeholder 3"/>
          <p:cNvSpPr>
            <a:spLocks noGrp="1"/>
          </p:cNvSpPr>
          <p:nvPr>
            <p:ph type="sldNum" sz="quarter" idx="10"/>
          </p:nvPr>
        </p:nvSpPr>
        <p:spPr/>
        <p:txBody>
          <a:bodyPr/>
          <a:lstStyle/>
          <a:p>
            <a:fld id="{57B19A7A-E53E-4341-A488-FAA99A0DA340}" type="slidenum">
              <a:rPr lang="en-US" smtClean="0"/>
              <a:pPr/>
              <a:t>15</a:t>
            </a:fld>
            <a:endParaRPr lang="en-US"/>
          </a:p>
        </p:txBody>
      </p:sp>
      <p:pic>
        <p:nvPicPr>
          <p:cNvPr id="1028" name="Picture 4"/>
          <p:cNvPicPr>
            <a:picLocks noChangeAspect="1" noChangeArrowheads="1"/>
          </p:cNvPicPr>
          <p:nvPr/>
        </p:nvPicPr>
        <p:blipFill>
          <a:blip r:embed="rId2" cstate="print"/>
          <a:srcRect/>
          <a:stretch>
            <a:fillRect/>
          </a:stretch>
        </p:blipFill>
        <p:spPr bwMode="auto">
          <a:xfrm>
            <a:off x="4394200" y="1054100"/>
            <a:ext cx="4445000" cy="2500313"/>
          </a:xfrm>
          <a:prstGeom prst="rect">
            <a:avLst/>
          </a:prstGeom>
          <a:ln>
            <a:noFill/>
          </a:ln>
          <a:effectLst>
            <a:outerShdw blurRad="292100" dist="139700" dir="2700000" algn="tl" rotWithShape="0">
              <a:srgbClr val="333333">
                <a:alpha val="65000"/>
              </a:srgbClr>
            </a:outerShdw>
          </a:effectLst>
        </p:spPr>
      </p:pic>
      <p:pic>
        <p:nvPicPr>
          <p:cNvPr id="1030" name="Picture 6" descr="http://witnessthis.files.wordpress.com/2009/10/aibo.jpg"/>
          <p:cNvPicPr>
            <a:picLocks noChangeAspect="1" noChangeArrowheads="1"/>
          </p:cNvPicPr>
          <p:nvPr/>
        </p:nvPicPr>
        <p:blipFill>
          <a:blip r:embed="rId3" cstate="print"/>
          <a:srcRect/>
          <a:stretch>
            <a:fillRect/>
          </a:stretch>
        </p:blipFill>
        <p:spPr bwMode="auto">
          <a:xfrm>
            <a:off x="6210300" y="3721100"/>
            <a:ext cx="1889124" cy="2058020"/>
          </a:xfrm>
          <a:prstGeom prst="rect">
            <a:avLst/>
          </a:prstGeom>
          <a:noFill/>
        </p:spPr>
      </p:pic>
      <p:sp>
        <p:nvSpPr>
          <p:cNvPr id="7" name="TextBox 6"/>
          <p:cNvSpPr txBox="1"/>
          <p:nvPr/>
        </p:nvSpPr>
        <p:spPr>
          <a:xfrm>
            <a:off x="2880851" y="6488668"/>
            <a:ext cx="2659767" cy="369332"/>
          </a:xfrm>
          <a:prstGeom prst="rect">
            <a:avLst/>
          </a:prstGeom>
          <a:noFill/>
        </p:spPr>
        <p:txBody>
          <a:bodyPr wrap="none" rtlCol="0">
            <a:spAutoFit/>
          </a:bodyPr>
          <a:lstStyle/>
          <a:p>
            <a:pPr marL="0" lvl="1"/>
            <a:r>
              <a:rPr lang="en-US" dirty="0" smtClean="0">
                <a:solidFill>
                  <a:schemeClr val="accent2"/>
                </a:solidFill>
              </a:rPr>
              <a:t>http://mil.engr.utk.edu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140673"/>
            <a:ext cx="9144000" cy="609600"/>
          </a:xfrm>
        </p:spPr>
        <p:txBody>
          <a:bodyPr/>
          <a:lstStyle/>
          <a:p>
            <a:pPr eaLnBrk="1" hangingPunct="1"/>
            <a:r>
              <a:rPr lang="en-US" dirty="0" smtClean="0"/>
              <a:t>Text Mining/Knowledge Discovery </a:t>
            </a:r>
            <a:r>
              <a:rPr lang="en-US" sz="2400" dirty="0" smtClean="0"/>
              <a:t>– Dr. Michael Berry</a:t>
            </a:r>
          </a:p>
        </p:txBody>
      </p:sp>
      <p:sp>
        <p:nvSpPr>
          <p:cNvPr id="20483" name="Slide Number Placeholder 3"/>
          <p:cNvSpPr>
            <a:spLocks noGrp="1"/>
          </p:cNvSpPr>
          <p:nvPr>
            <p:ph type="sldNum" sz="quarter" idx="10"/>
          </p:nvPr>
        </p:nvSpPr>
        <p:spPr>
          <a:noFill/>
        </p:spPr>
        <p:txBody>
          <a:bodyPr/>
          <a:lstStyle/>
          <a:p>
            <a:fld id="{E68E8CEB-DC9B-46BB-958A-B9C831FAA9E7}" type="slidenum">
              <a:rPr lang="en-US" smtClean="0"/>
              <a:pPr/>
              <a:t>16</a:t>
            </a:fld>
            <a:endParaRPr lang="en-US" smtClean="0"/>
          </a:p>
        </p:txBody>
      </p:sp>
      <p:pic>
        <p:nvPicPr>
          <p:cNvPr id="20485" name="Picture 5" descr="Poster_icon"/>
          <p:cNvPicPr>
            <a:picLocks noChangeAspect="1" noChangeArrowheads="1"/>
          </p:cNvPicPr>
          <p:nvPr/>
        </p:nvPicPr>
        <p:blipFill>
          <a:blip r:embed="rId3" cstate="print"/>
          <a:srcRect/>
          <a:stretch>
            <a:fillRect/>
          </a:stretch>
        </p:blipFill>
        <p:spPr bwMode="auto">
          <a:xfrm>
            <a:off x="307975" y="1176338"/>
            <a:ext cx="2163763" cy="2752725"/>
          </a:xfrm>
          <a:prstGeom prst="rect">
            <a:avLst/>
          </a:prstGeom>
          <a:noFill/>
        </p:spPr>
      </p:pic>
      <p:pic>
        <p:nvPicPr>
          <p:cNvPr id="20487" name="Picture 7" descr="FAUN-500x200"/>
          <p:cNvPicPr>
            <a:picLocks noChangeAspect="1" noChangeArrowheads="1"/>
          </p:cNvPicPr>
          <p:nvPr/>
        </p:nvPicPr>
        <p:blipFill>
          <a:blip r:embed="rId4" cstate="print"/>
          <a:srcRect/>
          <a:stretch>
            <a:fillRect/>
          </a:stretch>
        </p:blipFill>
        <p:spPr bwMode="auto">
          <a:xfrm>
            <a:off x="2606675" y="1171575"/>
            <a:ext cx="1130300" cy="2825750"/>
          </a:xfrm>
          <a:prstGeom prst="rect">
            <a:avLst/>
          </a:prstGeom>
          <a:noFill/>
        </p:spPr>
      </p:pic>
      <p:pic>
        <p:nvPicPr>
          <p:cNvPr id="20489" name="Picture 9" descr="sgo"/>
          <p:cNvPicPr>
            <a:picLocks noChangeAspect="1" noChangeArrowheads="1"/>
          </p:cNvPicPr>
          <p:nvPr/>
        </p:nvPicPr>
        <p:blipFill>
          <a:blip r:embed="rId5" cstate="print"/>
          <a:srcRect/>
          <a:stretch>
            <a:fillRect/>
          </a:stretch>
        </p:blipFill>
        <p:spPr bwMode="auto">
          <a:xfrm>
            <a:off x="268288" y="5287963"/>
            <a:ext cx="2349500" cy="949325"/>
          </a:xfrm>
          <a:prstGeom prst="rect">
            <a:avLst/>
          </a:prstGeom>
          <a:noFill/>
        </p:spPr>
      </p:pic>
      <p:pic>
        <p:nvPicPr>
          <p:cNvPr id="20491" name="Picture 11"/>
          <p:cNvPicPr>
            <a:picLocks noChangeAspect="1" noChangeArrowheads="1"/>
          </p:cNvPicPr>
          <p:nvPr/>
        </p:nvPicPr>
        <p:blipFill>
          <a:blip r:embed="rId6" cstate="print"/>
          <a:srcRect/>
          <a:stretch>
            <a:fillRect/>
          </a:stretch>
        </p:blipFill>
        <p:spPr bwMode="auto">
          <a:xfrm>
            <a:off x="3519488" y="3238500"/>
            <a:ext cx="4364037" cy="2987675"/>
          </a:xfrm>
          <a:prstGeom prst="rect">
            <a:avLst/>
          </a:prstGeom>
          <a:noFill/>
          <a:ln w="9525">
            <a:noFill/>
            <a:miter lim="800000"/>
            <a:headEnd/>
            <a:tailEnd/>
          </a:ln>
          <a:effectLst/>
        </p:spPr>
      </p:pic>
      <p:sp>
        <p:nvSpPr>
          <p:cNvPr id="20492" name="Text Box 12"/>
          <p:cNvSpPr txBox="1">
            <a:spLocks noChangeArrowheads="1"/>
          </p:cNvSpPr>
          <p:nvPr/>
        </p:nvSpPr>
        <p:spPr bwMode="auto">
          <a:xfrm>
            <a:off x="5203825" y="1673225"/>
            <a:ext cx="1703388"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0493" name="Text Box 13"/>
          <p:cNvSpPr txBox="1">
            <a:spLocks noChangeArrowheads="1"/>
          </p:cNvSpPr>
          <p:nvPr/>
        </p:nvSpPr>
        <p:spPr bwMode="auto">
          <a:xfrm>
            <a:off x="4398963" y="1108075"/>
            <a:ext cx="4367212" cy="2052638"/>
          </a:xfrm>
          <a:prstGeom prst="rect">
            <a:avLst/>
          </a:prstGeom>
          <a:solidFill>
            <a:srgbClr val="FFFF99"/>
          </a:solidFill>
          <a:ln w="38100">
            <a:solidFill>
              <a:schemeClr val="tx1"/>
            </a:solidFill>
            <a:miter lim="800000"/>
            <a:headEnd/>
            <a:tailEnd/>
          </a:ln>
          <a:effectLst/>
        </p:spPr>
        <p:txBody>
          <a:bodyPr>
            <a:spAutoFit/>
          </a:bodyPr>
          <a:lstStyle/>
          <a:p>
            <a:pPr>
              <a:spcBef>
                <a:spcPct val="50000"/>
              </a:spcBef>
            </a:pPr>
            <a:r>
              <a:rPr lang="en-US"/>
              <a:t>Text mining and knowledge discovery using </a:t>
            </a:r>
            <a:r>
              <a:rPr lang="en-US" i="0"/>
              <a:t>nonnegative matrix and tensor factorization</a:t>
            </a:r>
            <a:r>
              <a:rPr lang="en-US"/>
              <a:t> in bioinformatics, scenario/plot analysis, email/blog surveillance, and environments supporting visual analytics; founded Computable Genomix, LLC in 2007</a:t>
            </a:r>
          </a:p>
        </p:txBody>
      </p:sp>
      <p:pic>
        <p:nvPicPr>
          <p:cNvPr id="20495" name="Picture 15" descr="Computable Genomix">
            <a:hlinkClick r:id="rId7"/>
          </p:cNvPr>
          <p:cNvPicPr>
            <a:picLocks noChangeAspect="1" noChangeArrowheads="1"/>
          </p:cNvPicPr>
          <p:nvPr/>
        </p:nvPicPr>
        <p:blipFill>
          <a:blip r:embed="rId8" cstate="print"/>
          <a:srcRect/>
          <a:stretch>
            <a:fillRect/>
          </a:stretch>
        </p:blipFill>
        <p:spPr bwMode="auto">
          <a:xfrm>
            <a:off x="282575" y="4298950"/>
            <a:ext cx="3028950" cy="638175"/>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cstate="print"/>
          <a:srcRect/>
          <a:stretch>
            <a:fillRect/>
          </a:stretch>
        </p:blipFill>
        <p:spPr bwMode="auto">
          <a:xfrm>
            <a:off x="5572118" y="920952"/>
            <a:ext cx="2564781" cy="1754444"/>
          </a:xfrm>
          <a:prstGeom prst="rect">
            <a:avLst/>
          </a:prstGeom>
          <a:noFill/>
          <a:ln w="9525">
            <a:noFill/>
            <a:miter lim="800000"/>
            <a:headEnd/>
            <a:tailEnd/>
          </a:ln>
        </p:spPr>
      </p:pic>
      <p:sp>
        <p:nvSpPr>
          <p:cNvPr id="2052" name="Rectangle 4"/>
          <p:cNvSpPr>
            <a:spLocks noGrp="1" noChangeArrowheads="1"/>
          </p:cNvSpPr>
          <p:nvPr>
            <p:ph type="title"/>
          </p:nvPr>
        </p:nvSpPr>
        <p:spPr>
          <a:xfrm>
            <a:off x="147638" y="280410"/>
            <a:ext cx="8996362" cy="609600"/>
          </a:xfrm>
        </p:spPr>
        <p:txBody>
          <a:bodyPr/>
          <a:lstStyle/>
          <a:p>
            <a:pPr>
              <a:lnSpc>
                <a:spcPts val="2700"/>
              </a:lnSpc>
            </a:pPr>
            <a:r>
              <a:rPr lang="en-US" dirty="0" smtClean="0"/>
              <a:t>Statistics Micro-Computing</a:t>
            </a:r>
            <a:r>
              <a:rPr lang="en-US" sz="2800" dirty="0" smtClean="0"/>
              <a:t> Laboratory (SMCL)</a:t>
            </a:r>
            <a:br>
              <a:rPr lang="en-US" sz="2800" dirty="0" smtClean="0"/>
            </a:br>
            <a:r>
              <a:rPr lang="en-US" dirty="0" smtClean="0"/>
              <a:t>                                                         </a:t>
            </a:r>
            <a:r>
              <a:rPr lang="en-US" sz="2400" dirty="0" smtClean="0"/>
              <a:t>– Dr. Ham Bozdogan</a:t>
            </a:r>
            <a:endParaRPr lang="en-US" sz="2400" dirty="0"/>
          </a:p>
        </p:txBody>
      </p:sp>
      <p:sp>
        <p:nvSpPr>
          <p:cNvPr id="2054" name="Rectangle 6"/>
          <p:cNvSpPr>
            <a:spLocks noGrp="1" noChangeArrowheads="1"/>
          </p:cNvSpPr>
          <p:nvPr>
            <p:ph type="body" idx="1"/>
          </p:nvPr>
        </p:nvSpPr>
        <p:spPr>
          <a:xfrm>
            <a:off x="200722" y="1275009"/>
            <a:ext cx="4315522" cy="5383368"/>
          </a:xfrm>
          <a:noFill/>
          <a:ln w="28575">
            <a:solidFill>
              <a:schemeClr val="tx1"/>
            </a:solidFill>
          </a:ln>
        </p:spPr>
        <p:txBody>
          <a:bodyPr/>
          <a:lstStyle/>
          <a:p>
            <a:pPr>
              <a:lnSpc>
                <a:spcPct val="90000"/>
              </a:lnSpc>
              <a:buFontTx/>
              <a:buNone/>
            </a:pPr>
            <a:r>
              <a:rPr lang="en-US" sz="1600" dirty="0" smtClean="0">
                <a:solidFill>
                  <a:srgbClr val="FF0000"/>
                </a:solidFill>
              </a:rPr>
              <a:t>SMCL Research</a:t>
            </a:r>
            <a:endParaRPr lang="en-US" sz="1600" dirty="0">
              <a:solidFill>
                <a:srgbClr val="FF0000"/>
              </a:solidFill>
            </a:endParaRPr>
          </a:p>
          <a:p>
            <a:pPr>
              <a:lnSpc>
                <a:spcPct val="90000"/>
              </a:lnSpc>
            </a:pPr>
            <a:r>
              <a:rPr lang="en-US" sz="1600" dirty="0">
                <a:solidFill>
                  <a:srgbClr val="FF0000"/>
                </a:solidFill>
              </a:rPr>
              <a:t>Founded:</a:t>
            </a:r>
            <a:r>
              <a:rPr lang="en-US" sz="1600" dirty="0"/>
              <a:t> </a:t>
            </a:r>
            <a:r>
              <a:rPr lang="en-US" sz="1600" dirty="0" smtClean="0"/>
              <a:t>Spring 1996</a:t>
            </a:r>
            <a:endParaRPr lang="en-US" sz="1600" dirty="0"/>
          </a:p>
          <a:p>
            <a:pPr>
              <a:lnSpc>
                <a:spcPct val="90000"/>
              </a:lnSpc>
            </a:pPr>
            <a:r>
              <a:rPr lang="en-US" sz="1600" dirty="0">
                <a:solidFill>
                  <a:srgbClr val="FF0000"/>
                </a:solidFill>
              </a:rPr>
              <a:t>Location:</a:t>
            </a:r>
            <a:r>
              <a:rPr lang="en-US" sz="1600" dirty="0"/>
              <a:t> </a:t>
            </a:r>
            <a:r>
              <a:rPr lang="en-US" sz="1600" dirty="0" smtClean="0"/>
              <a:t>SMC, </a:t>
            </a:r>
            <a:r>
              <a:rPr lang="en-US" sz="1600" dirty="0"/>
              <a:t>College of </a:t>
            </a:r>
            <a:r>
              <a:rPr lang="en-US" sz="1600" dirty="0" smtClean="0"/>
              <a:t>Business</a:t>
            </a:r>
            <a:endParaRPr lang="en-US" sz="1600" dirty="0"/>
          </a:p>
          <a:p>
            <a:pPr>
              <a:lnSpc>
                <a:spcPct val="90000"/>
              </a:lnSpc>
            </a:pPr>
            <a:r>
              <a:rPr lang="en-US" sz="1600" dirty="0">
                <a:solidFill>
                  <a:srgbClr val="FF0000"/>
                </a:solidFill>
              </a:rPr>
              <a:t>Director:</a:t>
            </a:r>
            <a:r>
              <a:rPr lang="en-US" sz="1600" dirty="0"/>
              <a:t> </a:t>
            </a:r>
            <a:r>
              <a:rPr lang="en-US" sz="1600" dirty="0" smtClean="0"/>
              <a:t>Ham Bozdogan</a:t>
            </a:r>
            <a:endParaRPr lang="en-US" sz="1600" dirty="0"/>
          </a:p>
          <a:p>
            <a:pPr>
              <a:lnSpc>
                <a:spcPct val="90000"/>
              </a:lnSpc>
            </a:pPr>
            <a:r>
              <a:rPr lang="en-US" sz="1600" dirty="0">
                <a:solidFill>
                  <a:srgbClr val="FF0000"/>
                </a:solidFill>
              </a:rPr>
              <a:t>Research Focus:</a:t>
            </a:r>
            <a:r>
              <a:rPr lang="en-US" sz="1600" dirty="0"/>
              <a:t> Develop </a:t>
            </a:r>
            <a:r>
              <a:rPr lang="en-US" sz="1600" dirty="0" smtClean="0"/>
              <a:t> new and novel tools for model selection and information complexity criteria, model-based clustering and classification with applications to detection of breast  cancer, early detection of the cause of heart attack, fraud detection, portfolio modeling. Multivariate statistical modeling and data mining in high dimensions. Kernel-based methods in machine learning. Bayesian and econometric modeling. Interactive symbolic statistical computing.</a:t>
            </a:r>
          </a:p>
          <a:p>
            <a:pPr>
              <a:lnSpc>
                <a:spcPct val="90000"/>
              </a:lnSpc>
            </a:pPr>
            <a:r>
              <a:rPr lang="en-US" sz="1600" dirty="0" smtClean="0">
                <a:solidFill>
                  <a:srgbClr val="FF0000"/>
                </a:solidFill>
              </a:rPr>
              <a:t>Research Funding: </a:t>
            </a:r>
            <a:r>
              <a:rPr lang="en-US" sz="1600" dirty="0" smtClean="0"/>
              <a:t>Pending from U.S. Dept. of Energy on Social Networking in Scientific Collaboration.</a:t>
            </a:r>
            <a:endParaRPr lang="en-US" sz="1600" dirty="0"/>
          </a:p>
          <a:p>
            <a:pPr>
              <a:lnSpc>
                <a:spcPct val="90000"/>
              </a:lnSpc>
            </a:pPr>
            <a:endParaRPr lang="en-US" sz="1400" dirty="0"/>
          </a:p>
        </p:txBody>
      </p:sp>
      <p:pic>
        <p:nvPicPr>
          <p:cNvPr id="32773" name="Picture 5"/>
          <p:cNvPicPr>
            <a:picLocks noChangeAspect="1" noChangeArrowheads="1"/>
          </p:cNvPicPr>
          <p:nvPr/>
        </p:nvPicPr>
        <p:blipFill>
          <a:blip r:embed="rId3" cstate="print"/>
          <a:srcRect/>
          <a:stretch>
            <a:fillRect/>
          </a:stretch>
        </p:blipFill>
        <p:spPr bwMode="auto">
          <a:xfrm>
            <a:off x="5044122" y="4446301"/>
            <a:ext cx="1545938" cy="1572324"/>
          </a:xfrm>
          <a:prstGeom prst="rect">
            <a:avLst/>
          </a:prstGeom>
          <a:noFill/>
          <a:ln w="9525">
            <a:noFill/>
            <a:miter lim="800000"/>
            <a:headEnd/>
            <a:tailEnd/>
          </a:ln>
        </p:spPr>
      </p:pic>
      <p:pic>
        <p:nvPicPr>
          <p:cNvPr id="32774" name="Picture 6" descr="C:\BOZDOGAN NEW SONY HARD DRIVE AND FILES\ANDREW_BOZDOGAN PAPERS\SIMULT MODEL SELEC IN M3 USING GA &amp; ICOMP PAPER May 22, 2008\HDM-2008 PRESENTATION IN TURKEY June, 2008\RVMmammo.png"/>
          <p:cNvPicPr>
            <a:picLocks noChangeAspect="1" noChangeArrowheads="1"/>
          </p:cNvPicPr>
          <p:nvPr/>
        </p:nvPicPr>
        <p:blipFill>
          <a:blip r:embed="rId4" cstate="print"/>
          <a:srcRect/>
          <a:stretch>
            <a:fillRect/>
          </a:stretch>
        </p:blipFill>
        <p:spPr bwMode="auto">
          <a:xfrm>
            <a:off x="6975256" y="2762465"/>
            <a:ext cx="1773044" cy="1984918"/>
          </a:xfrm>
          <a:prstGeom prst="rect">
            <a:avLst/>
          </a:prstGeom>
          <a:noFill/>
        </p:spPr>
      </p:pic>
      <p:sp>
        <p:nvSpPr>
          <p:cNvPr id="11" name="Content Placeholder 2"/>
          <p:cNvSpPr txBox="1">
            <a:spLocks/>
          </p:cNvSpPr>
          <p:nvPr/>
        </p:nvSpPr>
        <p:spPr bwMode="auto">
          <a:xfrm>
            <a:off x="5246817" y="2223492"/>
            <a:ext cx="3702205" cy="449765"/>
          </a:xfrm>
          <a:prstGeom prst="rect">
            <a:avLst/>
          </a:prstGeom>
          <a:solidFill>
            <a:srgbClr val="FFCC99"/>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234950" marR="0" lvl="0" indent="-234950" algn="l" defTabSz="914400" rtl="0" eaLnBrk="0" fontAlgn="base" latinLnBrk="0" hangingPunct="0">
              <a:lnSpc>
                <a:spcPct val="100000"/>
              </a:lnSpc>
              <a:spcBef>
                <a:spcPts val="0"/>
              </a:spcBef>
              <a:spcAft>
                <a:spcPct val="0"/>
              </a:spcAft>
              <a:buClrTx/>
              <a:buSzTx/>
              <a:buFont typeface="Wingdings" pitchFamily="2" charset="2"/>
              <a:buChar char="§"/>
              <a:tabLst>
                <a:tab pos="566738" algn="l"/>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High Dimensional Data Mining</a:t>
            </a: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bwMode="auto">
          <a:xfrm>
            <a:off x="6629569" y="4762253"/>
            <a:ext cx="2341756" cy="553842"/>
          </a:xfrm>
          <a:prstGeom prst="rect">
            <a:avLst/>
          </a:prstGeom>
          <a:solidFill>
            <a:srgbClr val="FFCC99"/>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234950" marR="0" lvl="0" indent="-234950" algn="l" defTabSz="914400" rtl="0" eaLnBrk="0" fontAlgn="base" latinLnBrk="0" hangingPunct="0">
              <a:lnSpc>
                <a:spcPct val="100000"/>
              </a:lnSpc>
              <a:spcBef>
                <a:spcPts val="0"/>
              </a:spcBef>
              <a:spcAft>
                <a:spcPct val="0"/>
              </a:spcAft>
              <a:buClrTx/>
              <a:buSzTx/>
              <a:buFont typeface="Wingdings" pitchFamily="2" charset="2"/>
              <a:buChar char="§"/>
              <a:tabLst>
                <a:tab pos="566738" algn="l"/>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Detection</a:t>
            </a:r>
            <a:r>
              <a:rPr kumimoji="0" lang="en-US" b="0" i="0" u="none" strike="noStrike" kern="0" cap="none" spc="0" normalizeH="0" noProof="0" dirty="0" smtClean="0">
                <a:ln>
                  <a:noFill/>
                </a:ln>
                <a:solidFill>
                  <a:schemeClr val="tx1"/>
                </a:solidFill>
                <a:effectLst/>
                <a:uLnTx/>
                <a:uFillTx/>
                <a:latin typeface="+mn-lt"/>
                <a:ea typeface="+mn-ea"/>
                <a:cs typeface="+mn-cs"/>
              </a:rPr>
              <a:t> of breast cancer</a:t>
            </a: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bwMode="auto">
          <a:xfrm>
            <a:off x="4897530" y="6073249"/>
            <a:ext cx="2813707" cy="553842"/>
          </a:xfrm>
          <a:prstGeom prst="rect">
            <a:avLst/>
          </a:prstGeom>
          <a:solidFill>
            <a:srgbClr val="FFCC99"/>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234950" marR="0" lvl="0" indent="-234950" algn="l" defTabSz="914400" rtl="0" eaLnBrk="0" fontAlgn="base" latinLnBrk="0" hangingPunct="0">
              <a:lnSpc>
                <a:spcPct val="100000"/>
              </a:lnSpc>
              <a:spcBef>
                <a:spcPts val="0"/>
              </a:spcBef>
              <a:spcAft>
                <a:spcPct val="0"/>
              </a:spcAft>
              <a:buClrTx/>
              <a:buSzTx/>
              <a:buFont typeface="Wingdings" pitchFamily="2" charset="2"/>
              <a:buChar char="§"/>
              <a:tabLst>
                <a:tab pos="566738" algn="l"/>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Detection</a:t>
            </a:r>
            <a:r>
              <a:rPr kumimoji="0" lang="en-US" b="0" i="0" u="none" strike="noStrike" kern="0" cap="none" spc="0" normalizeH="0" noProof="0" dirty="0" smtClean="0">
                <a:ln>
                  <a:noFill/>
                </a:ln>
                <a:solidFill>
                  <a:schemeClr val="tx1"/>
                </a:solidFill>
                <a:effectLst/>
                <a:uLnTx/>
                <a:uFillTx/>
                <a:latin typeface="+mn-lt"/>
                <a:ea typeface="+mn-ea"/>
                <a:cs typeface="+mn-cs"/>
              </a:rPr>
              <a:t> of cause of heart attack</a:t>
            </a: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pic>
        <p:nvPicPr>
          <p:cNvPr id="32775" name="Picture 7"/>
          <p:cNvPicPr>
            <a:picLocks noChangeAspect="1" noChangeArrowheads="1"/>
          </p:cNvPicPr>
          <p:nvPr/>
        </p:nvPicPr>
        <p:blipFill>
          <a:blip r:embed="rId5" cstate="print"/>
          <a:srcRect/>
          <a:stretch>
            <a:fillRect/>
          </a:stretch>
        </p:blipFill>
        <p:spPr bwMode="auto">
          <a:xfrm>
            <a:off x="4647672" y="2662455"/>
            <a:ext cx="1948443" cy="18292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125413" y="1401762"/>
            <a:ext cx="5959475" cy="5140706"/>
          </a:xfrm>
          <a:prstGeom prst="rect">
            <a:avLst/>
          </a:prstGeom>
          <a:solidFill>
            <a:schemeClr val="bg1"/>
          </a:solidFill>
          <a:ln w="28575">
            <a:solidFill>
              <a:srgbClr val="000099"/>
            </a:solidFill>
          </a:ln>
        </p:spPr>
        <p:txBody>
          <a:bodyPr/>
          <a:lstStyle/>
          <a:p>
            <a:pPr marL="342900" indent="-342900">
              <a:spcBef>
                <a:spcPct val="25000"/>
              </a:spcBef>
              <a:buFont typeface="Wingdings" pitchFamily="2" charset="2"/>
              <a:buNone/>
              <a:tabLst>
                <a:tab pos="566738" algn="l"/>
              </a:tabLst>
            </a:pPr>
            <a:r>
              <a:rPr lang="en-US" i="0" dirty="0"/>
              <a:t>The </a:t>
            </a:r>
            <a:r>
              <a:rPr lang="en-US" i="0" dirty="0">
                <a:solidFill>
                  <a:srgbClr val="990000"/>
                </a:solidFill>
              </a:rPr>
              <a:t>Infant Perception-Action Laboratory</a:t>
            </a:r>
            <a:r>
              <a:rPr lang="en-US" i="0" dirty="0"/>
              <a:t>:</a:t>
            </a:r>
            <a:endParaRPr lang="en-US" sz="1400" i="0" dirty="0"/>
          </a:p>
          <a:p>
            <a:pPr marL="742950" lvl="1" indent="-285750">
              <a:spcBef>
                <a:spcPct val="25000"/>
              </a:spcBef>
              <a:buFontTx/>
              <a:buChar char="–"/>
              <a:tabLst>
                <a:tab pos="566738" algn="l"/>
              </a:tabLst>
            </a:pPr>
            <a:r>
              <a:rPr lang="en-US" sz="1600" dirty="0">
                <a:solidFill>
                  <a:srgbClr val="990000"/>
                </a:solidFill>
              </a:rPr>
              <a:t>Founded:</a:t>
            </a:r>
            <a:r>
              <a:rPr lang="en-US" sz="1600" dirty="0">
                <a:solidFill>
                  <a:srgbClr val="0000CC"/>
                </a:solidFill>
              </a:rPr>
              <a:t>  </a:t>
            </a:r>
            <a:r>
              <a:rPr lang="en-US" sz="1600" dirty="0">
                <a:solidFill>
                  <a:srgbClr val="000099"/>
                </a:solidFill>
              </a:rPr>
              <a:t>August, 2005 </a:t>
            </a:r>
          </a:p>
          <a:p>
            <a:pPr marL="742950" lvl="1" indent="-285750">
              <a:spcBef>
                <a:spcPct val="25000"/>
              </a:spcBef>
              <a:buFontTx/>
              <a:buChar char="–"/>
              <a:tabLst>
                <a:tab pos="566738" algn="l"/>
              </a:tabLst>
            </a:pPr>
            <a:r>
              <a:rPr lang="en-US" sz="1600" dirty="0">
                <a:solidFill>
                  <a:srgbClr val="990000"/>
                </a:solidFill>
              </a:rPr>
              <a:t>Location:</a:t>
            </a:r>
            <a:r>
              <a:rPr lang="en-US" sz="1600" dirty="0">
                <a:solidFill>
                  <a:srgbClr val="0000CC"/>
                </a:solidFill>
              </a:rPr>
              <a:t> </a:t>
            </a:r>
            <a:r>
              <a:rPr lang="en-US" sz="1600" dirty="0">
                <a:solidFill>
                  <a:srgbClr val="000099"/>
                </a:solidFill>
              </a:rPr>
              <a:t>Psychology, College of Arts and Sciences</a:t>
            </a:r>
          </a:p>
          <a:p>
            <a:pPr marL="742950" lvl="1" indent="-285750">
              <a:spcBef>
                <a:spcPct val="25000"/>
              </a:spcBef>
              <a:buFontTx/>
              <a:buChar char="–"/>
              <a:tabLst>
                <a:tab pos="566738" algn="l"/>
              </a:tabLst>
            </a:pPr>
            <a:r>
              <a:rPr lang="en-US" sz="1600" dirty="0">
                <a:solidFill>
                  <a:srgbClr val="990000"/>
                </a:solidFill>
              </a:rPr>
              <a:t>Director:</a:t>
            </a:r>
            <a:r>
              <a:rPr lang="en-US" sz="1600" dirty="0">
                <a:solidFill>
                  <a:srgbClr val="0000CC"/>
                </a:solidFill>
              </a:rPr>
              <a:t> </a:t>
            </a:r>
            <a:r>
              <a:rPr lang="en-US" sz="1600" dirty="0">
                <a:solidFill>
                  <a:srgbClr val="000099"/>
                </a:solidFill>
              </a:rPr>
              <a:t>Associate Prof. Daniela </a:t>
            </a:r>
            <a:r>
              <a:rPr lang="en-US" sz="1600" dirty="0" err="1">
                <a:solidFill>
                  <a:srgbClr val="000099"/>
                </a:solidFill>
              </a:rPr>
              <a:t>Corbetta</a:t>
            </a:r>
            <a:endParaRPr lang="en-US" sz="1600" dirty="0">
              <a:solidFill>
                <a:srgbClr val="000099"/>
              </a:solidFill>
            </a:endParaRPr>
          </a:p>
          <a:p>
            <a:pPr marL="742950" lvl="1" indent="-285750">
              <a:spcBef>
                <a:spcPct val="25000"/>
              </a:spcBef>
              <a:buFontTx/>
              <a:buChar char="–"/>
              <a:tabLst>
                <a:tab pos="566738" algn="l"/>
              </a:tabLst>
            </a:pPr>
            <a:r>
              <a:rPr lang="en-US" sz="1600" dirty="0">
                <a:solidFill>
                  <a:srgbClr val="990000"/>
                </a:solidFill>
              </a:rPr>
              <a:t>Research Focus:</a:t>
            </a:r>
            <a:r>
              <a:rPr lang="en-US" sz="1600" dirty="0">
                <a:solidFill>
                  <a:srgbClr val="0000CC"/>
                </a:solidFill>
              </a:rPr>
              <a:t>  </a:t>
            </a:r>
            <a:r>
              <a:rPr lang="en-US" sz="1600" dirty="0">
                <a:solidFill>
                  <a:srgbClr val="000099"/>
                </a:solidFill>
              </a:rPr>
              <a:t>Perceptual-motor learning, perception-action mapping, embodied cognition in early development</a:t>
            </a:r>
          </a:p>
          <a:p>
            <a:pPr marL="742950" lvl="1" indent="-285750">
              <a:spcBef>
                <a:spcPct val="25000"/>
              </a:spcBef>
              <a:buFontTx/>
              <a:buChar char="–"/>
              <a:tabLst>
                <a:tab pos="566738" algn="l"/>
              </a:tabLst>
            </a:pPr>
            <a:r>
              <a:rPr lang="en-US" sz="1600" dirty="0">
                <a:solidFill>
                  <a:srgbClr val="990000"/>
                </a:solidFill>
              </a:rPr>
              <a:t>Perceptual-motor mapping:</a:t>
            </a:r>
            <a:r>
              <a:rPr lang="en-US" sz="1600" dirty="0">
                <a:solidFill>
                  <a:srgbClr val="0000CC"/>
                </a:solidFill>
              </a:rPr>
              <a:t> </a:t>
            </a:r>
            <a:r>
              <a:rPr lang="en-US" sz="1600" dirty="0">
                <a:solidFill>
                  <a:srgbClr val="000099"/>
                </a:solidFill>
              </a:rPr>
              <a:t>the process by which young infants learn to integrate the perception of their body and information from the surrounding world to direct their attention and develop fundamental motor actions such as reaching for objects and walking.  Eye-tracking and motion analysis are used to assess perceptual-motor mapping and its change over time. </a:t>
            </a:r>
          </a:p>
          <a:p>
            <a:pPr marL="742950" lvl="1" indent="-285750">
              <a:spcBef>
                <a:spcPct val="25000"/>
              </a:spcBef>
              <a:buFontTx/>
              <a:buChar char="–"/>
              <a:tabLst>
                <a:tab pos="566738" algn="l"/>
              </a:tabLst>
            </a:pPr>
            <a:r>
              <a:rPr lang="en-US" sz="1600" dirty="0">
                <a:solidFill>
                  <a:srgbClr val="990000"/>
                </a:solidFill>
              </a:rPr>
              <a:t>Sponsors:</a:t>
            </a:r>
            <a:r>
              <a:rPr lang="en-US" sz="1600" dirty="0">
                <a:solidFill>
                  <a:srgbClr val="000099"/>
                </a:solidFill>
              </a:rPr>
              <a:t>  </a:t>
            </a:r>
          </a:p>
          <a:p>
            <a:pPr marL="1143000" lvl="2" indent="-228600">
              <a:spcBef>
                <a:spcPct val="25000"/>
              </a:spcBef>
              <a:buFontTx/>
              <a:buChar char="•"/>
              <a:tabLst>
                <a:tab pos="566738" algn="l"/>
              </a:tabLst>
            </a:pPr>
            <a:r>
              <a:rPr lang="en-US" sz="1600" i="0" dirty="0">
                <a:solidFill>
                  <a:srgbClr val="000099"/>
                </a:solidFill>
              </a:rPr>
              <a:t>NSF, NIH/NICHD</a:t>
            </a:r>
          </a:p>
          <a:p>
            <a:pPr marL="342900" indent="-342900" algn="ctr">
              <a:spcBef>
                <a:spcPct val="25000"/>
              </a:spcBef>
              <a:buFont typeface="Wingdings" pitchFamily="2" charset="2"/>
              <a:buNone/>
              <a:tabLst>
                <a:tab pos="566738" algn="l"/>
              </a:tabLst>
            </a:pPr>
            <a:r>
              <a:rPr lang="en-US" sz="1600" i="0" u="sng" dirty="0">
                <a:solidFill>
                  <a:srgbClr val="000099"/>
                </a:solidFill>
              </a:rPr>
              <a:t>http://web.utk.edu/~infntlab/</a:t>
            </a:r>
          </a:p>
        </p:txBody>
      </p:sp>
      <p:pic>
        <p:nvPicPr>
          <p:cNvPr id="35851" name="Picture 11" descr="2009_03310026"/>
          <p:cNvPicPr>
            <a:picLocks noChangeAspect="1" noChangeArrowheads="1"/>
          </p:cNvPicPr>
          <p:nvPr/>
        </p:nvPicPr>
        <p:blipFill>
          <a:blip r:embed="rId2" cstate="print"/>
          <a:srcRect l="32944" t="17198" r="5408" b="17233"/>
          <a:stretch>
            <a:fillRect/>
          </a:stretch>
        </p:blipFill>
        <p:spPr bwMode="auto">
          <a:xfrm>
            <a:off x="6183313" y="1003608"/>
            <a:ext cx="2913062" cy="2324100"/>
          </a:xfrm>
          <a:prstGeom prst="rect">
            <a:avLst/>
          </a:prstGeom>
          <a:noFill/>
        </p:spPr>
      </p:pic>
      <p:pic>
        <p:nvPicPr>
          <p:cNvPr id="35852" name="Picture 12" descr="GazePlot_Control Diff Size"/>
          <p:cNvPicPr>
            <a:picLocks noChangeAspect="1" noChangeArrowheads="1"/>
          </p:cNvPicPr>
          <p:nvPr/>
        </p:nvPicPr>
        <p:blipFill>
          <a:blip r:embed="rId3" cstate="print"/>
          <a:srcRect l="1688" t="2727" r="563" b="-711"/>
          <a:stretch>
            <a:fillRect/>
          </a:stretch>
        </p:blipFill>
        <p:spPr bwMode="auto">
          <a:xfrm>
            <a:off x="6207125" y="3402321"/>
            <a:ext cx="2852738" cy="2262187"/>
          </a:xfrm>
          <a:prstGeom prst="rect">
            <a:avLst/>
          </a:prstGeom>
          <a:noFill/>
          <a:ln w="28575">
            <a:solidFill>
              <a:srgbClr val="000080"/>
            </a:solidFill>
            <a:miter lim="800000"/>
            <a:headEnd/>
            <a:tailEnd/>
          </a:ln>
        </p:spPr>
      </p:pic>
      <p:sp>
        <p:nvSpPr>
          <p:cNvPr id="12" name="Title 1"/>
          <p:cNvSpPr txBox="1">
            <a:spLocks/>
          </p:cNvSpPr>
          <p:nvPr/>
        </p:nvSpPr>
        <p:spPr>
          <a:xfrm>
            <a:off x="147638" y="160338"/>
            <a:ext cx="8996362" cy="6096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chemeClr val="bg1"/>
                </a:solidFill>
                <a:effectLst/>
                <a:uLnTx/>
                <a:uFillTx/>
                <a:latin typeface="+mj-lt"/>
                <a:ea typeface="+mj-ea"/>
                <a:cs typeface="+mj-cs"/>
              </a:rPr>
              <a:t>Infant Perception-Action Lab </a:t>
            </a:r>
            <a:r>
              <a:rPr kumimoji="0" lang="en-US" sz="2400" b="1" i="1" u="none" strike="noStrike" kern="0" cap="none" spc="0" normalizeH="0" baseline="0" noProof="0" dirty="0" smtClean="0">
                <a:ln>
                  <a:noFill/>
                </a:ln>
                <a:solidFill>
                  <a:schemeClr val="bg1"/>
                </a:solidFill>
                <a:effectLst/>
                <a:uLnTx/>
                <a:uFillTx/>
                <a:latin typeface="+mj-lt"/>
                <a:ea typeface="+mj-ea"/>
                <a:cs typeface="+mj-cs"/>
              </a:rPr>
              <a:t>– Dr. Daniela </a:t>
            </a:r>
            <a:r>
              <a:rPr kumimoji="0" lang="en-US" sz="2400" b="1" i="1" u="none" strike="noStrike" kern="0" cap="none" spc="0" normalizeH="0" baseline="0" noProof="0" dirty="0" err="1" smtClean="0">
                <a:ln>
                  <a:noFill/>
                </a:ln>
                <a:solidFill>
                  <a:schemeClr val="bg1"/>
                </a:solidFill>
                <a:effectLst/>
                <a:uLnTx/>
                <a:uFillTx/>
                <a:latin typeface="+mj-lt"/>
                <a:ea typeface="+mj-ea"/>
                <a:cs typeface="+mj-cs"/>
              </a:rPr>
              <a:t>Corbetta</a:t>
            </a:r>
            <a:endParaRPr kumimoji="0" lang="en-US" sz="2400" b="1" i="1" u="none" strike="noStrike" kern="0" cap="none" spc="0" normalizeH="0" baseline="0" noProof="0" dirty="0">
              <a:ln>
                <a:noFill/>
              </a:ln>
              <a:solidFill>
                <a:schemeClr val="bg1"/>
              </a:solidFill>
              <a:effectLst/>
              <a:uLnTx/>
              <a:uFillTx/>
              <a:latin typeface="+mj-lt"/>
              <a:ea typeface="+mj-ea"/>
              <a:cs typeface="+mj-cs"/>
            </a:endParaRPr>
          </a:p>
        </p:txBody>
      </p:sp>
      <p:sp>
        <p:nvSpPr>
          <p:cNvPr id="8" name="Rectangle 7"/>
          <p:cNvSpPr/>
          <p:nvPr/>
        </p:nvSpPr>
        <p:spPr>
          <a:xfrm>
            <a:off x="0" y="6627168"/>
            <a:ext cx="312906" cy="230832"/>
          </a:xfrm>
          <a:prstGeom prst="rect">
            <a:avLst/>
          </a:prstGeom>
        </p:spPr>
        <p:txBody>
          <a:bodyPr wrap="none">
            <a:spAutoFit/>
          </a:bodyPr>
          <a:lstStyle/>
          <a:p>
            <a:fld id="{9256082E-9411-43C2-9FB5-7287038E1A46}" type="slidenum">
              <a:rPr lang="en-US" sz="900" smtClean="0">
                <a:solidFill>
                  <a:srgbClr val="000066"/>
                </a:solidFill>
              </a: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Background: Joined UT/CS in 1991. Professor since 2005. </a:t>
            </a:r>
          </a:p>
          <a:p>
            <a:r>
              <a:rPr lang="en-US" dirty="0" smtClean="0"/>
              <a:t>Research focus: Pattern recognition and computed imaging. </a:t>
            </a:r>
          </a:p>
          <a:p>
            <a:r>
              <a:rPr lang="en-US" dirty="0" smtClean="0"/>
              <a:t>Students advised/current: 4 BS, 22 MS, 4 PhD / 2 MS, 2 PhD.</a:t>
            </a:r>
          </a:p>
          <a:p>
            <a:r>
              <a:rPr lang="en-US" dirty="0" smtClean="0"/>
              <a:t>Project examples: Preclinical diagnostic imaging of </a:t>
            </a:r>
            <a:r>
              <a:rPr lang="en-US" dirty="0" err="1" smtClean="0"/>
              <a:t>amyloidosis</a:t>
            </a:r>
            <a:r>
              <a:rPr lang="en-US" dirty="0" smtClean="0"/>
              <a:t>, Malicious mobile code fingerprinting, Low-level radioactive waste assay using computer tomography, X-ray CT image reconstruction from limited views.</a:t>
            </a:r>
          </a:p>
          <a:p>
            <a:r>
              <a:rPr lang="en-US" dirty="0" smtClean="0"/>
              <a:t>Sponsors: National Institutes of Health, Office of Naval Research, Lockheed Martin Energy Systems, Oak Ridge National Laboratory.</a:t>
            </a:r>
            <a:endParaRPr lang="en-US" dirty="0"/>
          </a:p>
        </p:txBody>
      </p:sp>
      <p:sp>
        <p:nvSpPr>
          <p:cNvPr id="4" name="Slide Number Placeholder 3"/>
          <p:cNvSpPr>
            <a:spLocks noGrp="1"/>
          </p:cNvSpPr>
          <p:nvPr>
            <p:ph type="sldNum" sz="quarter" idx="10"/>
          </p:nvPr>
        </p:nvSpPr>
        <p:spPr/>
        <p:txBody>
          <a:bodyPr/>
          <a:lstStyle/>
          <a:p>
            <a:fld id="{57B19A7A-E53E-4341-A488-FAA99A0DA340}" type="slidenum">
              <a:rPr lang="en-US" smtClean="0"/>
              <a:pPr/>
              <a:t>19</a:t>
            </a:fld>
            <a:endParaRPr lang="en-US"/>
          </a:p>
        </p:txBody>
      </p:sp>
      <p:pic>
        <p:nvPicPr>
          <p:cNvPr id="5" name="Picture 6" descr="psa"/>
          <p:cNvPicPr>
            <a:picLocks noChangeAspect="1" noChangeArrowheads="1"/>
          </p:cNvPicPr>
          <p:nvPr/>
        </p:nvPicPr>
        <p:blipFill>
          <a:blip r:embed="rId2" cstate="print"/>
          <a:srcRect/>
          <a:stretch>
            <a:fillRect/>
          </a:stretch>
        </p:blipFill>
        <p:spPr>
          <a:xfrm>
            <a:off x="6263460" y="4570734"/>
            <a:ext cx="1015711" cy="1657675"/>
          </a:xfrm>
          <a:prstGeom prst="rect">
            <a:avLst/>
          </a:prstGeom>
          <a:noFill/>
          <a:ln/>
        </p:spPr>
      </p:pic>
      <p:pic>
        <p:nvPicPr>
          <p:cNvPr id="1026" name="Picture 2" descr="C:\Documents and Settings\Jens Gregor\My Documents\Research\Talks\HPMI 2009\Paper\Color mixed.tif"/>
          <p:cNvPicPr>
            <a:picLocks noChangeAspect="1" noChangeArrowheads="1"/>
          </p:cNvPicPr>
          <p:nvPr/>
        </p:nvPicPr>
        <p:blipFill>
          <a:blip r:embed="rId3" cstate="print"/>
          <a:srcRect l="-956" t="30529" r="-442" b="25500"/>
          <a:stretch>
            <a:fillRect/>
          </a:stretch>
        </p:blipFill>
        <p:spPr bwMode="auto">
          <a:xfrm>
            <a:off x="595749" y="4855939"/>
            <a:ext cx="2757053" cy="1489442"/>
          </a:xfrm>
          <a:prstGeom prst="rect">
            <a:avLst/>
          </a:prstGeom>
          <a:noFill/>
        </p:spPr>
      </p:pic>
      <p:pic>
        <p:nvPicPr>
          <p:cNvPr id="1033" name="Picture 9"/>
          <p:cNvPicPr>
            <a:picLocks noChangeAspect="1" noChangeArrowheads="1"/>
          </p:cNvPicPr>
          <p:nvPr/>
        </p:nvPicPr>
        <p:blipFill>
          <a:blip r:embed="rId4" cstate="print"/>
          <a:srcRect/>
          <a:stretch>
            <a:fillRect/>
          </a:stretch>
        </p:blipFill>
        <p:spPr bwMode="auto">
          <a:xfrm>
            <a:off x="3920836" y="5162693"/>
            <a:ext cx="1510145" cy="786535"/>
          </a:xfrm>
          <a:prstGeom prst="rect">
            <a:avLst/>
          </a:prstGeom>
          <a:noFill/>
        </p:spPr>
      </p:pic>
      <p:sp>
        <p:nvSpPr>
          <p:cNvPr id="8" name="Right Arrow 7"/>
          <p:cNvSpPr/>
          <p:nvPr/>
        </p:nvSpPr>
        <p:spPr bwMode="auto">
          <a:xfrm>
            <a:off x="5721927" y="5403273"/>
            <a:ext cx="457200" cy="263236"/>
          </a:xfrm>
          <a:prstGeom prst="rightArrow">
            <a:avLst/>
          </a:prstGeom>
          <a:no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smtClean="0">
              <a:ln>
                <a:noFill/>
              </a:ln>
              <a:solidFill>
                <a:schemeClr val="tx1"/>
              </a:solidFill>
              <a:effectLst/>
              <a:latin typeface="Arial" charset="0"/>
            </a:endParaRPr>
          </a:p>
        </p:txBody>
      </p:sp>
      <p:sp>
        <p:nvSpPr>
          <p:cNvPr id="9" name="Right Arrow 8"/>
          <p:cNvSpPr/>
          <p:nvPr/>
        </p:nvSpPr>
        <p:spPr bwMode="auto">
          <a:xfrm>
            <a:off x="5583382" y="5195455"/>
            <a:ext cx="775854" cy="623454"/>
          </a:xfrm>
          <a:prstGeom prst="rightArrow">
            <a:avLst/>
          </a:prstGeom>
          <a:no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smtClean="0">
              <a:ln>
                <a:noFill/>
              </a:ln>
              <a:solidFill>
                <a:schemeClr val="tx1"/>
              </a:solidFill>
              <a:effectLst/>
              <a:latin typeface="Arial" charset="0"/>
            </a:endParaRPr>
          </a:p>
        </p:txBody>
      </p:sp>
      <p:sp>
        <p:nvSpPr>
          <p:cNvPr id="10" name="Right Arrow 9"/>
          <p:cNvSpPr/>
          <p:nvPr/>
        </p:nvSpPr>
        <p:spPr bwMode="auto">
          <a:xfrm>
            <a:off x="5763492" y="5361709"/>
            <a:ext cx="401782" cy="277091"/>
          </a:xfrm>
          <a:prstGeom prst="rightArrow">
            <a:avLst/>
          </a:prstGeom>
          <a:solidFill>
            <a:schemeClr val="bg1">
              <a:lumMod val="50000"/>
            </a:schemeClr>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smtClean="0">
              <a:ln>
                <a:noFill/>
              </a:ln>
              <a:solidFill>
                <a:schemeClr val="tx1"/>
              </a:solidFill>
              <a:effectLst/>
              <a:latin typeface="Arial" charset="0"/>
            </a:endParaRPr>
          </a:p>
        </p:txBody>
      </p:sp>
      <p:sp>
        <p:nvSpPr>
          <p:cNvPr id="12" name="Title 1"/>
          <p:cNvSpPr txBox="1">
            <a:spLocks/>
          </p:cNvSpPr>
          <p:nvPr/>
        </p:nvSpPr>
        <p:spPr bwMode="gray">
          <a:xfrm>
            <a:off x="0" y="237324"/>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ts val="26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chemeClr val="bg1"/>
                </a:solidFill>
                <a:effectLst/>
                <a:uLnTx/>
                <a:uFillTx/>
                <a:latin typeface="+mj-lt"/>
                <a:ea typeface="+mj-ea"/>
                <a:cs typeface="+mj-cs"/>
              </a:rPr>
              <a:t>Pattern </a:t>
            </a:r>
            <a:r>
              <a:rPr kumimoji="0" lang="en-US" sz="2800" b="1" i="1" u="none" strike="noStrike" kern="0" cap="none" spc="0" normalizeH="0" baseline="0" noProof="0" dirty="0" err="1" smtClean="0">
                <a:ln>
                  <a:noFill/>
                </a:ln>
                <a:solidFill>
                  <a:schemeClr val="bg1"/>
                </a:solidFill>
                <a:effectLst/>
                <a:uLnTx/>
                <a:uFillTx/>
                <a:latin typeface="+mj-lt"/>
                <a:ea typeface="+mj-ea"/>
                <a:cs typeface="+mj-cs"/>
              </a:rPr>
              <a:t>Recog</a:t>
            </a:r>
            <a:r>
              <a:rPr lang="en-US" sz="2800" kern="0" dirty="0" err="1" smtClean="0">
                <a:solidFill>
                  <a:schemeClr val="bg1"/>
                </a:solidFill>
                <a:latin typeface="+mj-lt"/>
                <a:ea typeface="+mj-ea"/>
                <a:cs typeface="+mj-cs"/>
              </a:rPr>
              <a:t>nition</a:t>
            </a:r>
            <a:r>
              <a:rPr lang="en-US" sz="2800" kern="0" noProof="0" dirty="0" smtClean="0">
                <a:solidFill>
                  <a:schemeClr val="bg1"/>
                </a:solidFill>
                <a:latin typeface="+mj-lt"/>
                <a:ea typeface="+mj-ea"/>
                <a:cs typeface="+mj-cs"/>
              </a:rPr>
              <a:t> &amp; </a:t>
            </a:r>
            <a:r>
              <a:rPr kumimoji="0" lang="en-US" sz="2800" b="1" i="1" u="none" strike="noStrike" kern="0" cap="none" spc="0" normalizeH="0" noProof="0" dirty="0" smtClean="0">
                <a:ln>
                  <a:noFill/>
                </a:ln>
                <a:solidFill>
                  <a:schemeClr val="bg1"/>
                </a:solidFill>
                <a:effectLst/>
                <a:uLnTx/>
                <a:uFillTx/>
                <a:latin typeface="+mj-lt"/>
                <a:ea typeface="+mj-ea"/>
                <a:cs typeface="+mj-cs"/>
              </a:rPr>
              <a:t>Computed Imaging </a:t>
            </a:r>
          </a:p>
          <a:p>
            <a:pPr marL="0" marR="0" lvl="0" indent="0" algn="l" defTabSz="914400" rtl="0" eaLnBrk="0" fontAlgn="base" latinLnBrk="0" hangingPunct="0">
              <a:lnSpc>
                <a:spcPts val="2600"/>
              </a:lnSpc>
              <a:spcBef>
                <a:spcPct val="0"/>
              </a:spcBef>
              <a:spcAft>
                <a:spcPct val="0"/>
              </a:spcAft>
              <a:buClrTx/>
              <a:buSzTx/>
              <a:buFontTx/>
              <a:buNone/>
              <a:tabLst/>
              <a:defRPr/>
            </a:pPr>
            <a:r>
              <a:rPr lang="en-US" sz="2800" kern="0" baseline="0" dirty="0" smtClean="0">
                <a:solidFill>
                  <a:schemeClr val="bg1"/>
                </a:solidFill>
                <a:latin typeface="+mj-lt"/>
                <a:ea typeface="+mj-ea"/>
                <a:cs typeface="+mj-cs"/>
              </a:rPr>
              <a:t>                                                                </a:t>
            </a:r>
            <a:r>
              <a:rPr kumimoji="0" lang="en-US" sz="2800" b="1" i="1" u="none" strike="noStrike" kern="0" cap="none" spc="0" normalizeH="0" baseline="0" noProof="0" dirty="0" smtClean="0">
                <a:ln>
                  <a:noFill/>
                </a:ln>
                <a:solidFill>
                  <a:schemeClr val="bg1"/>
                </a:solidFill>
                <a:effectLst/>
                <a:uLnTx/>
                <a:uFillTx/>
                <a:latin typeface="+mj-lt"/>
                <a:ea typeface="+mj-ea"/>
                <a:cs typeface="+mj-cs"/>
              </a:rPr>
              <a:t>– </a:t>
            </a:r>
            <a:r>
              <a:rPr kumimoji="0" lang="en-US" sz="2400" b="1" i="1" u="none" strike="noStrike" kern="0" cap="none" spc="0" normalizeH="0" baseline="0" noProof="0" dirty="0" smtClean="0">
                <a:ln>
                  <a:noFill/>
                </a:ln>
                <a:solidFill>
                  <a:schemeClr val="bg1"/>
                </a:solidFill>
                <a:effectLst/>
                <a:uLnTx/>
                <a:uFillTx/>
                <a:latin typeface="+mj-lt"/>
                <a:ea typeface="+mj-ea"/>
                <a:cs typeface="+mj-cs"/>
              </a:rPr>
              <a:t>Dr. Jens </a:t>
            </a:r>
            <a:r>
              <a:rPr kumimoji="0" lang="en-US" sz="2400" b="1" i="1" u="none" strike="noStrike" kern="0" cap="none" spc="0" normalizeH="0" baseline="0" noProof="0" dirty="0" err="1" smtClean="0">
                <a:ln>
                  <a:noFill/>
                </a:ln>
                <a:solidFill>
                  <a:schemeClr val="bg1"/>
                </a:solidFill>
                <a:effectLst/>
                <a:uLnTx/>
                <a:uFillTx/>
                <a:latin typeface="+mj-lt"/>
                <a:ea typeface="+mj-ea"/>
                <a:cs typeface="+mj-cs"/>
              </a:rPr>
              <a:t>Gregor</a:t>
            </a:r>
            <a:endParaRPr kumimoji="0" lang="en-US" sz="2400" b="1" i="1"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6723188" y="3840478"/>
            <a:ext cx="1814708" cy="1241355"/>
          </a:xfrm>
          <a:prstGeom prst="rect">
            <a:avLst/>
          </a:prstGeom>
          <a:noFill/>
          <a:ln w="9525">
            <a:noFill/>
            <a:miter lim="800000"/>
            <a:headEnd/>
            <a:tailEnd/>
          </a:ln>
        </p:spPr>
      </p:pic>
      <p:sp>
        <p:nvSpPr>
          <p:cNvPr id="16385" name="Title 1"/>
          <p:cNvSpPr>
            <a:spLocks noGrp="1"/>
          </p:cNvSpPr>
          <p:nvPr>
            <p:ph type="title"/>
          </p:nvPr>
        </p:nvSpPr>
        <p:spPr/>
        <p:txBody>
          <a:bodyPr/>
          <a:lstStyle/>
          <a:p>
            <a:pPr eaLnBrk="1" hangingPunct="1"/>
            <a:r>
              <a:rPr lang="en-US" dirty="0" smtClean="0"/>
              <a:t>The Vision for CISML</a:t>
            </a:r>
          </a:p>
        </p:txBody>
      </p:sp>
      <p:sp>
        <p:nvSpPr>
          <p:cNvPr id="16386" name="Content Placeholder 2"/>
          <p:cNvSpPr>
            <a:spLocks noGrp="1"/>
          </p:cNvSpPr>
          <p:nvPr>
            <p:ph idx="1"/>
          </p:nvPr>
        </p:nvSpPr>
        <p:spPr>
          <a:xfrm>
            <a:off x="76200" y="1066800"/>
            <a:ext cx="9002143" cy="2636901"/>
          </a:xfrm>
        </p:spPr>
        <p:txBody>
          <a:bodyPr/>
          <a:lstStyle/>
          <a:p>
            <a:pPr eaLnBrk="1" hangingPunct="1">
              <a:spcBef>
                <a:spcPts val="600"/>
              </a:spcBef>
            </a:pPr>
            <a:r>
              <a:rPr lang="en-US" dirty="0" smtClean="0"/>
              <a:t>Develop</a:t>
            </a:r>
            <a:r>
              <a:rPr lang="en-US" dirty="0" smtClean="0">
                <a:solidFill>
                  <a:srgbClr val="0000CC"/>
                </a:solidFill>
              </a:rPr>
              <a:t> </a:t>
            </a:r>
            <a:r>
              <a:rPr lang="en-US" i="1" dirty="0" smtClean="0">
                <a:solidFill>
                  <a:srgbClr val="DA6D00"/>
                </a:solidFill>
              </a:rPr>
              <a:t>interdisciplinary</a:t>
            </a:r>
            <a:r>
              <a:rPr lang="en-US" dirty="0" smtClean="0"/>
              <a:t>  theory and practice of intelligent systems and machine learning technologies</a:t>
            </a:r>
          </a:p>
          <a:p>
            <a:pPr eaLnBrk="1" hangingPunct="1">
              <a:spcBef>
                <a:spcPts val="600"/>
              </a:spcBef>
            </a:pPr>
            <a:r>
              <a:rPr lang="en-US" dirty="0" smtClean="0"/>
              <a:t>Enable </a:t>
            </a:r>
            <a:r>
              <a:rPr lang="en-US" i="1" dirty="0" smtClean="0">
                <a:solidFill>
                  <a:srgbClr val="DA6D00"/>
                </a:solidFill>
              </a:rPr>
              <a:t>cross-fertilization</a:t>
            </a:r>
            <a:r>
              <a:rPr lang="en-US" dirty="0" smtClean="0">
                <a:solidFill>
                  <a:srgbClr val="DA6D00"/>
                </a:solidFill>
              </a:rPr>
              <a:t> </a:t>
            </a:r>
            <a:r>
              <a:rPr lang="en-US" dirty="0" smtClean="0"/>
              <a:t>of ideas from several individual disciplines</a:t>
            </a:r>
          </a:p>
          <a:p>
            <a:pPr eaLnBrk="1" hangingPunct="1">
              <a:spcBef>
                <a:spcPts val="600"/>
              </a:spcBef>
            </a:pPr>
            <a:r>
              <a:rPr lang="en-US" dirty="0" smtClean="0"/>
              <a:t>Attract </a:t>
            </a:r>
            <a:r>
              <a:rPr lang="en-US" i="1" dirty="0" smtClean="0">
                <a:solidFill>
                  <a:srgbClr val="DA6D00"/>
                </a:solidFill>
              </a:rPr>
              <a:t>increased external funding </a:t>
            </a:r>
            <a:r>
              <a:rPr lang="en-US" dirty="0" smtClean="0"/>
              <a:t>involving multiple faculty</a:t>
            </a:r>
          </a:p>
          <a:p>
            <a:pPr eaLnBrk="1" hangingPunct="1">
              <a:spcBef>
                <a:spcPts val="600"/>
              </a:spcBef>
            </a:pPr>
            <a:r>
              <a:rPr lang="en-US" dirty="0" smtClean="0"/>
              <a:t>Help UTK reach its </a:t>
            </a:r>
            <a:r>
              <a:rPr lang="en-US" i="1" dirty="0" smtClean="0">
                <a:solidFill>
                  <a:srgbClr val="DA6D00"/>
                </a:solidFill>
              </a:rPr>
              <a:t>Top 25 goal</a:t>
            </a:r>
            <a:r>
              <a:rPr lang="en-US" dirty="0" smtClean="0"/>
              <a:t>, by cultivating our established strengths in intelligent systems and machine learning</a:t>
            </a:r>
          </a:p>
          <a:p>
            <a:pPr eaLnBrk="1" hangingPunct="1">
              <a:spcBef>
                <a:spcPts val="600"/>
              </a:spcBef>
            </a:pPr>
            <a:r>
              <a:rPr lang="en-US" dirty="0" smtClean="0"/>
              <a:t>Attract more </a:t>
            </a:r>
            <a:r>
              <a:rPr lang="en-US" i="1" dirty="0" smtClean="0">
                <a:solidFill>
                  <a:srgbClr val="DA6D00"/>
                </a:solidFill>
              </a:rPr>
              <a:t>highly qualified students</a:t>
            </a:r>
          </a:p>
          <a:p>
            <a:pPr eaLnBrk="1" hangingPunct="1">
              <a:spcBef>
                <a:spcPts val="600"/>
              </a:spcBef>
            </a:pPr>
            <a:r>
              <a:rPr lang="en-US" dirty="0" smtClean="0"/>
              <a:t>Integrate</a:t>
            </a:r>
            <a:r>
              <a:rPr lang="en-US" i="1" dirty="0" smtClean="0">
                <a:solidFill>
                  <a:srgbClr val="0000CC"/>
                </a:solidFill>
              </a:rPr>
              <a:t> </a:t>
            </a:r>
            <a:r>
              <a:rPr lang="en-US" i="1" dirty="0" smtClean="0">
                <a:solidFill>
                  <a:srgbClr val="DA6D00"/>
                </a:solidFill>
              </a:rPr>
              <a:t>curricular content </a:t>
            </a:r>
            <a:r>
              <a:rPr lang="en-US" dirty="0" smtClean="0"/>
              <a:t>and emphasize interdisciplinary study</a:t>
            </a:r>
          </a:p>
          <a:p>
            <a:pPr eaLnBrk="1" hangingPunct="1">
              <a:spcBef>
                <a:spcPts val="600"/>
              </a:spcBef>
            </a:pPr>
            <a:endParaRPr lang="en-US" dirty="0" smtClean="0"/>
          </a:p>
        </p:txBody>
      </p:sp>
      <p:sp>
        <p:nvSpPr>
          <p:cNvPr id="16387" name="Slide Number Placeholder 3"/>
          <p:cNvSpPr>
            <a:spLocks noGrp="1"/>
          </p:cNvSpPr>
          <p:nvPr>
            <p:ph type="sldNum" sz="quarter" idx="10"/>
          </p:nvPr>
        </p:nvSpPr>
        <p:spPr>
          <a:noFill/>
        </p:spPr>
        <p:txBody>
          <a:bodyPr/>
          <a:lstStyle/>
          <a:p>
            <a:fld id="{ABCC4176-3040-4CE3-8ACF-CEC24B9820BB}" type="slidenum">
              <a:rPr lang="en-US" smtClean="0"/>
              <a:pPr/>
              <a:t>2</a:t>
            </a:fld>
            <a:endParaRPr lang="en-US" smtClean="0"/>
          </a:p>
        </p:txBody>
      </p:sp>
      <p:pic>
        <p:nvPicPr>
          <p:cNvPr id="5" name="Picture 11" descr="2009_03310026"/>
          <p:cNvPicPr>
            <a:picLocks noChangeAspect="1" noChangeArrowheads="1"/>
          </p:cNvPicPr>
          <p:nvPr/>
        </p:nvPicPr>
        <p:blipFill>
          <a:blip r:embed="rId4" cstate="print"/>
          <a:srcRect l="32944" t="17198" r="5408" b="17233"/>
          <a:stretch>
            <a:fillRect/>
          </a:stretch>
        </p:blipFill>
        <p:spPr bwMode="auto">
          <a:xfrm>
            <a:off x="191302" y="4184725"/>
            <a:ext cx="2000110" cy="1595728"/>
          </a:xfrm>
          <a:prstGeom prst="rect">
            <a:avLst/>
          </a:prstGeom>
          <a:noFill/>
        </p:spPr>
      </p:pic>
      <p:pic>
        <p:nvPicPr>
          <p:cNvPr id="6" name="Picture 4"/>
          <p:cNvPicPr>
            <a:picLocks noChangeAspect="1" noChangeArrowheads="1"/>
          </p:cNvPicPr>
          <p:nvPr/>
        </p:nvPicPr>
        <p:blipFill>
          <a:blip r:embed="rId5" cstate="print"/>
          <a:srcRect/>
          <a:stretch>
            <a:fillRect/>
          </a:stretch>
        </p:blipFill>
        <p:spPr bwMode="auto">
          <a:xfrm>
            <a:off x="2677758" y="5607424"/>
            <a:ext cx="1963571" cy="1104509"/>
          </a:xfrm>
          <a:prstGeom prst="rect">
            <a:avLst/>
          </a:prstGeom>
          <a:ln>
            <a:noFill/>
          </a:ln>
          <a:effectLst>
            <a:outerShdw blurRad="292100" dist="139700" dir="2700000" algn="tl" rotWithShape="0">
              <a:srgbClr val="333333">
                <a:alpha val="65000"/>
              </a:srgbClr>
            </a:outerShdw>
          </a:effectLst>
        </p:spPr>
      </p:pic>
      <p:pic>
        <p:nvPicPr>
          <p:cNvPr id="7" name="Picture 11"/>
          <p:cNvPicPr>
            <a:picLocks noChangeAspect="1" noChangeArrowheads="1"/>
          </p:cNvPicPr>
          <p:nvPr/>
        </p:nvPicPr>
        <p:blipFill>
          <a:blip r:embed="rId6" cstate="print"/>
          <a:srcRect/>
          <a:stretch>
            <a:fillRect/>
          </a:stretch>
        </p:blipFill>
        <p:spPr bwMode="auto">
          <a:xfrm>
            <a:off x="4539727" y="4072666"/>
            <a:ext cx="2196232" cy="1503568"/>
          </a:xfrm>
          <a:prstGeom prst="rect">
            <a:avLst/>
          </a:prstGeom>
          <a:noFill/>
          <a:ln w="9525">
            <a:noFill/>
            <a:miter lim="800000"/>
            <a:headEnd/>
            <a:tailEnd/>
          </a:ln>
          <a:effectLst/>
        </p:spPr>
      </p:pic>
      <p:pic>
        <p:nvPicPr>
          <p:cNvPr id="9" name="Picture 2" descr="C:\Documents and Settings\Jens Gregor\My Documents\Research\Talks\HPMI 2009\Paper\Color mixed.tif"/>
          <p:cNvPicPr>
            <a:picLocks noChangeAspect="1" noChangeArrowheads="1"/>
          </p:cNvPicPr>
          <p:nvPr/>
        </p:nvPicPr>
        <p:blipFill>
          <a:blip r:embed="rId7" cstate="print"/>
          <a:srcRect l="-956" t="30529" r="-442" b="25500"/>
          <a:stretch>
            <a:fillRect/>
          </a:stretch>
        </p:blipFill>
        <p:spPr bwMode="auto">
          <a:xfrm>
            <a:off x="607807" y="5846781"/>
            <a:ext cx="1609941" cy="869738"/>
          </a:xfrm>
          <a:prstGeom prst="rect">
            <a:avLst/>
          </a:prstGeom>
          <a:noFill/>
        </p:spPr>
      </p:pic>
      <p:pic>
        <p:nvPicPr>
          <p:cNvPr id="10" name="Picture 9" descr="assembly 6.png"/>
          <p:cNvPicPr>
            <a:picLocks noChangeAspect="1"/>
          </p:cNvPicPr>
          <p:nvPr/>
        </p:nvPicPr>
        <p:blipFill>
          <a:blip r:embed="rId8" cstate="print"/>
          <a:stretch>
            <a:fillRect/>
          </a:stretch>
        </p:blipFill>
        <p:spPr>
          <a:xfrm>
            <a:off x="7239000" y="4876800"/>
            <a:ext cx="1766741" cy="1325056"/>
          </a:xfrm>
          <a:prstGeom prst="rect">
            <a:avLst/>
          </a:prstGeom>
          <a:effectLst>
            <a:outerShdw blurRad="50800" dist="38100" dir="2700000" algn="tl" rotWithShape="0">
              <a:srgbClr val="000000">
                <a:alpha val="43000"/>
              </a:srgbClr>
            </a:outerShdw>
          </a:effectLst>
        </p:spPr>
      </p:pic>
      <p:pic>
        <p:nvPicPr>
          <p:cNvPr id="11" name="Picture 17" descr="msps"/>
          <p:cNvPicPr>
            <a:picLocks noChangeAspect="1" noChangeArrowheads="1"/>
          </p:cNvPicPr>
          <p:nvPr/>
        </p:nvPicPr>
        <p:blipFill>
          <a:blip r:embed="rId9" cstate="print"/>
          <a:srcRect/>
          <a:stretch>
            <a:fillRect/>
          </a:stretch>
        </p:blipFill>
        <p:spPr bwMode="auto">
          <a:xfrm>
            <a:off x="5182496" y="5628939"/>
            <a:ext cx="1636688" cy="1078011"/>
          </a:xfrm>
          <a:prstGeom prst="rect">
            <a:avLst/>
          </a:prstGeom>
          <a:noFill/>
        </p:spPr>
      </p:pic>
      <p:pic>
        <p:nvPicPr>
          <p:cNvPr id="12" name="Picture 2"/>
          <p:cNvPicPr>
            <a:picLocks noChangeAspect="1" noChangeArrowheads="1"/>
          </p:cNvPicPr>
          <p:nvPr/>
        </p:nvPicPr>
        <p:blipFill>
          <a:blip r:embed="rId10" cstate="print"/>
          <a:srcRect/>
          <a:stretch>
            <a:fillRect/>
          </a:stretch>
        </p:blipFill>
        <p:spPr bwMode="auto">
          <a:xfrm>
            <a:off x="2307574" y="4163210"/>
            <a:ext cx="1970359" cy="13120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8" y="160338"/>
            <a:ext cx="8996362" cy="609600"/>
          </a:xfrm>
        </p:spPr>
        <p:txBody>
          <a:bodyPr/>
          <a:lstStyle/>
          <a:p>
            <a:r>
              <a:rPr lang="en-US" dirty="0" smtClean="0"/>
              <a:t>Emergent Computation Project – </a:t>
            </a:r>
            <a:r>
              <a:rPr lang="en-US" sz="2400" dirty="0" smtClean="0"/>
              <a:t>Dr. Bruce MacLennan</a:t>
            </a:r>
            <a:endParaRPr lang="en-US" sz="2400" b="0" i="0" dirty="0"/>
          </a:p>
        </p:txBody>
      </p:sp>
      <p:sp>
        <p:nvSpPr>
          <p:cNvPr id="3" name="Content Placeholder 2"/>
          <p:cNvSpPr>
            <a:spLocks noGrp="1"/>
          </p:cNvSpPr>
          <p:nvPr>
            <p:ph idx="1"/>
          </p:nvPr>
        </p:nvSpPr>
        <p:spPr>
          <a:xfrm>
            <a:off x="223542" y="1018874"/>
            <a:ext cx="6305748" cy="5191125"/>
          </a:xfrm>
        </p:spPr>
        <p:txBody>
          <a:bodyPr/>
          <a:lstStyle/>
          <a:p>
            <a:r>
              <a:rPr lang="en-US" sz="1800" u="sng" dirty="0" smtClean="0"/>
              <a:t>Emergent Computation</a:t>
            </a:r>
            <a:r>
              <a:rPr lang="en-US" sz="1800" dirty="0" smtClean="0"/>
              <a:t>: information processing and control emerge through interaction of large numbers of simple agents.</a:t>
            </a:r>
          </a:p>
          <a:p>
            <a:r>
              <a:rPr lang="en-US" sz="1800" u="sng" dirty="0" smtClean="0"/>
              <a:t>Focus</a:t>
            </a:r>
            <a:r>
              <a:rPr lang="en-US" sz="1800" dirty="0" smtClean="0"/>
              <a:t>: basic science and applications of</a:t>
            </a:r>
          </a:p>
          <a:p>
            <a:pPr lvl="1"/>
            <a:r>
              <a:rPr lang="en-US" sz="1600" dirty="0" smtClean="0"/>
              <a:t>adaptive and self-organizing multi-agent systems</a:t>
            </a:r>
          </a:p>
          <a:p>
            <a:pPr lvl="1"/>
            <a:r>
              <a:rPr lang="en-US" sz="1600" dirty="0" smtClean="0"/>
              <a:t>embodied intelligence and information processing</a:t>
            </a:r>
          </a:p>
          <a:p>
            <a:pPr lvl="1"/>
            <a:r>
              <a:rPr lang="en-US" sz="1600" dirty="0" smtClean="0"/>
              <a:t>biologically-inspired artificial intelligence</a:t>
            </a:r>
          </a:p>
          <a:p>
            <a:r>
              <a:rPr lang="en-US" sz="1800" u="sng" dirty="0" smtClean="0"/>
              <a:t>Projects</a:t>
            </a:r>
            <a:r>
              <a:rPr lang="en-US" sz="1800" dirty="0" smtClean="0"/>
              <a:t>:</a:t>
            </a:r>
          </a:p>
          <a:p>
            <a:pPr lvl="1"/>
            <a:r>
              <a:rPr lang="en-US" sz="1600" dirty="0" smtClean="0"/>
              <a:t>artificial morphogenesis</a:t>
            </a:r>
          </a:p>
          <a:p>
            <a:pPr lvl="1"/>
            <a:r>
              <a:rPr lang="en-US" sz="1600" dirty="0" smtClean="0"/>
              <a:t>molecular computation</a:t>
            </a:r>
          </a:p>
          <a:p>
            <a:pPr lvl="1"/>
            <a:r>
              <a:rPr lang="en-US" sz="1600" dirty="0" smtClean="0"/>
              <a:t>algorithmic assembly of nanostructures</a:t>
            </a:r>
          </a:p>
          <a:p>
            <a:pPr lvl="1"/>
            <a:r>
              <a:rPr lang="en-US" sz="1600" u="sng" dirty="0" smtClean="0"/>
              <a:t>International Journal of Nanotechnology </a:t>
            </a:r>
            <a:br>
              <a:rPr lang="en-US" sz="1600" u="sng" dirty="0" smtClean="0"/>
            </a:br>
            <a:r>
              <a:rPr lang="en-US" sz="1600" u="sng" dirty="0" smtClean="0"/>
              <a:t>and Molecular Computation</a:t>
            </a:r>
          </a:p>
          <a:p>
            <a:r>
              <a:rPr lang="en-US" sz="1800" u="sng" dirty="0" smtClean="0"/>
              <a:t>PI</a:t>
            </a:r>
            <a:r>
              <a:rPr lang="en-US" sz="1800" dirty="0" smtClean="0"/>
              <a:t>: Assoc. Prof. Bruce MacLennan (EECS)</a:t>
            </a:r>
          </a:p>
          <a:p>
            <a:pPr lvl="1"/>
            <a:r>
              <a:rPr lang="en-US" sz="1600" dirty="0" smtClean="0"/>
              <a:t>http://</a:t>
            </a:r>
            <a:r>
              <a:rPr lang="en-US" sz="1600" dirty="0" err="1" smtClean="0"/>
              <a:t>www.cs.utk.edu/~mclennan/EC</a:t>
            </a:r>
            <a:endParaRPr lang="en-US" sz="1600" dirty="0"/>
          </a:p>
        </p:txBody>
      </p:sp>
      <p:sp>
        <p:nvSpPr>
          <p:cNvPr id="4" name="Slide Number Placeholder 3"/>
          <p:cNvSpPr>
            <a:spLocks noGrp="1"/>
          </p:cNvSpPr>
          <p:nvPr>
            <p:ph type="sldNum" sz="quarter" idx="10"/>
          </p:nvPr>
        </p:nvSpPr>
        <p:spPr/>
        <p:txBody>
          <a:bodyPr/>
          <a:lstStyle/>
          <a:p>
            <a:fld id="{57B19A7A-E53E-4341-A488-FAA99A0DA340}" type="slidenum">
              <a:rPr lang="en-US" smtClean="0"/>
              <a:pPr/>
              <a:t>20</a:t>
            </a:fld>
            <a:endParaRPr lang="en-US"/>
          </a:p>
        </p:txBody>
      </p:sp>
      <p:pic>
        <p:nvPicPr>
          <p:cNvPr id="5" name="Picture 4" descr="Segmentation-cells 9-3D v5 gr=1019 t=4152.png"/>
          <p:cNvPicPr>
            <a:picLocks noChangeAspect="1"/>
          </p:cNvPicPr>
          <p:nvPr/>
        </p:nvPicPr>
        <p:blipFill>
          <a:blip r:embed="rId2" cstate="print"/>
          <a:stretch>
            <a:fillRect/>
          </a:stretch>
        </p:blipFill>
        <p:spPr>
          <a:xfrm>
            <a:off x="6647772" y="1052052"/>
            <a:ext cx="2107010" cy="1755842"/>
          </a:xfrm>
          <a:prstGeom prst="rect">
            <a:avLst/>
          </a:prstGeom>
          <a:effectLst>
            <a:outerShdw blurRad="50800" dist="38100" dir="2700000" algn="tl" rotWithShape="0">
              <a:srgbClr val="000000">
                <a:alpha val="43000"/>
              </a:srgbClr>
            </a:outerShdw>
          </a:effectLst>
        </p:spPr>
      </p:pic>
      <p:pic>
        <p:nvPicPr>
          <p:cNvPr id="6" name="Picture 5" descr="xtube54-U-IEEE.jpg"/>
          <p:cNvPicPr>
            <a:picLocks noChangeAspect="1"/>
          </p:cNvPicPr>
          <p:nvPr/>
        </p:nvPicPr>
        <p:blipFill>
          <a:blip r:embed="rId3" cstate="print"/>
          <a:stretch>
            <a:fillRect/>
          </a:stretch>
        </p:blipFill>
        <p:spPr>
          <a:xfrm>
            <a:off x="6688246" y="2869949"/>
            <a:ext cx="2107010" cy="1580258"/>
          </a:xfrm>
          <a:prstGeom prst="rect">
            <a:avLst/>
          </a:prstGeom>
          <a:effectLst>
            <a:outerShdw blurRad="50800" dist="38100" dir="2700000" algn="tl" rotWithShape="0">
              <a:srgbClr val="000000">
                <a:alpha val="43000"/>
              </a:srgbClr>
            </a:outerShdw>
          </a:effectLst>
        </p:spPr>
      </p:pic>
      <p:pic>
        <p:nvPicPr>
          <p:cNvPr id="7" name="Picture 6" descr="assembly 6.png"/>
          <p:cNvPicPr>
            <a:picLocks noChangeAspect="1"/>
          </p:cNvPicPr>
          <p:nvPr/>
        </p:nvPicPr>
        <p:blipFill>
          <a:blip r:embed="rId4" cstate="print"/>
          <a:stretch>
            <a:fillRect/>
          </a:stretch>
        </p:blipFill>
        <p:spPr>
          <a:xfrm>
            <a:off x="5426850" y="4614592"/>
            <a:ext cx="2107010" cy="1580258"/>
          </a:xfrm>
          <a:prstGeom prst="rect">
            <a:avLst/>
          </a:prstGeom>
          <a:effectLst>
            <a:outerShdw blurRad="50800" dist="38100" dir="2700000" algn="tl" rotWithShape="0">
              <a:srgbClr val="000000">
                <a:alpha val="43000"/>
              </a:srgbClr>
            </a:outerShdw>
          </a:effectLst>
        </p:spPr>
      </p:pic>
      <p:pic>
        <p:nvPicPr>
          <p:cNvPr id="8" name="Picture 7" descr="logonsf.jpg"/>
          <p:cNvPicPr>
            <a:picLocks noChangeAspect="1"/>
          </p:cNvPicPr>
          <p:nvPr/>
        </p:nvPicPr>
        <p:blipFill>
          <a:blip r:embed="rId5" cstate="print"/>
          <a:stretch>
            <a:fillRect/>
          </a:stretch>
        </p:blipFill>
        <p:spPr>
          <a:xfrm>
            <a:off x="4831674" y="4192031"/>
            <a:ext cx="457200" cy="4572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1"/>
          <p:cNvSpPr>
            <a:spLocks noGrp="1"/>
          </p:cNvSpPr>
          <p:nvPr>
            <p:ph type="sldNum" sz="quarter" idx="10"/>
          </p:nvPr>
        </p:nvSpPr>
        <p:spPr>
          <a:noFill/>
        </p:spPr>
        <p:txBody>
          <a:bodyPr/>
          <a:lstStyle/>
          <a:p>
            <a:fld id="{3C9C458C-9F88-4631-9ACF-6E179618216F}" type="slidenum">
              <a:rPr lang="en-US" smtClean="0"/>
              <a:pPr/>
              <a:t>21</a:t>
            </a:fld>
            <a:endParaRPr lang="en-US" smtClean="0"/>
          </a:p>
        </p:txBody>
      </p:sp>
      <p:sp>
        <p:nvSpPr>
          <p:cNvPr id="5" name="Rectangle 4"/>
          <p:cNvSpPr txBox="1">
            <a:spLocks noChangeArrowheads="1"/>
          </p:cNvSpPr>
          <p:nvPr/>
        </p:nvSpPr>
        <p:spPr>
          <a:xfrm>
            <a:off x="145077" y="1008473"/>
            <a:ext cx="5959475" cy="4486275"/>
          </a:xfrm>
          <a:prstGeom prst="rect">
            <a:avLst/>
          </a:prstGeom>
          <a:solidFill>
            <a:schemeClr val="bg1"/>
          </a:solidFill>
          <a:ln w="28575">
            <a:solidFill>
              <a:srgbClr val="000099"/>
            </a:solidFill>
          </a:ln>
        </p:spPr>
        <p:txBody>
          <a:bodyPr/>
          <a:lstStyle/>
          <a:p>
            <a:pPr marL="342900" indent="-342900">
              <a:spcBef>
                <a:spcPct val="25000"/>
              </a:spcBef>
              <a:buFont typeface="Wingdings" pitchFamily="2" charset="2"/>
              <a:buNone/>
              <a:tabLst>
                <a:tab pos="566738" algn="l"/>
              </a:tabLst>
              <a:defRPr/>
            </a:pPr>
            <a:r>
              <a:rPr lang="en-US" i="0" kern="0" dirty="0">
                <a:latin typeface="+mn-lt"/>
              </a:rPr>
              <a:t>The </a:t>
            </a:r>
            <a:r>
              <a:rPr lang="en-US" i="0" kern="0" dirty="0">
                <a:solidFill>
                  <a:srgbClr val="990000"/>
                </a:solidFill>
                <a:latin typeface="+mn-lt"/>
              </a:rPr>
              <a:t>Distributed Intelligence Laboratory</a:t>
            </a:r>
            <a:r>
              <a:rPr lang="en-US" i="0" kern="0" dirty="0">
                <a:latin typeface="+mn-lt"/>
              </a:rPr>
              <a:t>:</a:t>
            </a:r>
            <a:endParaRPr lang="en-US" sz="1400" i="0" kern="0" dirty="0">
              <a:latin typeface="+mn-lt"/>
            </a:endParaRPr>
          </a:p>
          <a:p>
            <a:pPr marL="742950" lvl="1" indent="-285750">
              <a:spcBef>
                <a:spcPct val="25000"/>
              </a:spcBef>
              <a:buFontTx/>
              <a:buChar char="–"/>
              <a:tabLst>
                <a:tab pos="566738" algn="l"/>
              </a:tabLst>
              <a:defRPr/>
            </a:pPr>
            <a:r>
              <a:rPr lang="en-US" sz="1500" kern="0" dirty="0">
                <a:solidFill>
                  <a:srgbClr val="990000"/>
                </a:solidFill>
                <a:latin typeface="+mn-lt"/>
              </a:rPr>
              <a:t>Founded:</a:t>
            </a:r>
            <a:r>
              <a:rPr lang="en-US" sz="1500" kern="0" dirty="0">
                <a:solidFill>
                  <a:srgbClr val="0000CC"/>
                </a:solidFill>
                <a:latin typeface="+mn-lt"/>
              </a:rPr>
              <a:t>  </a:t>
            </a:r>
            <a:r>
              <a:rPr lang="en-US" sz="1500" kern="0" dirty="0">
                <a:solidFill>
                  <a:srgbClr val="000099"/>
                </a:solidFill>
                <a:latin typeface="+mn-lt"/>
              </a:rPr>
              <a:t>August, 2002 </a:t>
            </a:r>
          </a:p>
          <a:p>
            <a:pPr marL="742950" lvl="1" indent="-285750">
              <a:spcBef>
                <a:spcPct val="25000"/>
              </a:spcBef>
              <a:buFontTx/>
              <a:buChar char="–"/>
              <a:tabLst>
                <a:tab pos="566738" algn="l"/>
              </a:tabLst>
              <a:defRPr/>
            </a:pPr>
            <a:r>
              <a:rPr lang="en-US" sz="1500" kern="0" dirty="0">
                <a:solidFill>
                  <a:srgbClr val="990000"/>
                </a:solidFill>
                <a:latin typeface="+mn-lt"/>
              </a:rPr>
              <a:t>Location:</a:t>
            </a:r>
            <a:r>
              <a:rPr lang="en-US" sz="1500" kern="0" dirty="0">
                <a:solidFill>
                  <a:srgbClr val="0000CC"/>
                </a:solidFill>
                <a:latin typeface="+mn-lt"/>
              </a:rPr>
              <a:t> </a:t>
            </a:r>
            <a:r>
              <a:rPr lang="en-US" sz="1500" kern="0" dirty="0">
                <a:solidFill>
                  <a:srgbClr val="000099"/>
                </a:solidFill>
                <a:latin typeface="+mn-lt"/>
              </a:rPr>
              <a:t>Electrical Engr. and Computer Science, College of Engineering</a:t>
            </a:r>
          </a:p>
          <a:p>
            <a:pPr marL="742950" lvl="1" indent="-285750">
              <a:spcBef>
                <a:spcPct val="25000"/>
              </a:spcBef>
              <a:buFontTx/>
              <a:buChar char="–"/>
              <a:tabLst>
                <a:tab pos="566738" algn="l"/>
              </a:tabLst>
              <a:defRPr/>
            </a:pPr>
            <a:r>
              <a:rPr lang="en-US" sz="1500" kern="0" dirty="0">
                <a:solidFill>
                  <a:srgbClr val="990000"/>
                </a:solidFill>
                <a:latin typeface="+mn-lt"/>
              </a:rPr>
              <a:t>Director:</a:t>
            </a:r>
            <a:r>
              <a:rPr lang="en-US" sz="1500" kern="0" dirty="0">
                <a:solidFill>
                  <a:srgbClr val="0000CC"/>
                </a:solidFill>
                <a:latin typeface="+mn-lt"/>
              </a:rPr>
              <a:t> </a:t>
            </a:r>
            <a:r>
              <a:rPr lang="en-US" sz="1500" kern="0" dirty="0">
                <a:solidFill>
                  <a:srgbClr val="000099"/>
                </a:solidFill>
                <a:latin typeface="+mn-lt"/>
              </a:rPr>
              <a:t>Prof. Lynne E. Parker</a:t>
            </a:r>
          </a:p>
          <a:p>
            <a:pPr marL="742950" lvl="1" indent="-285750">
              <a:spcBef>
                <a:spcPct val="25000"/>
              </a:spcBef>
              <a:buFontTx/>
              <a:buChar char="–"/>
              <a:tabLst>
                <a:tab pos="566738" algn="l"/>
              </a:tabLst>
              <a:defRPr/>
            </a:pPr>
            <a:r>
              <a:rPr lang="en-US" sz="1500" kern="0" dirty="0">
                <a:solidFill>
                  <a:srgbClr val="990000"/>
                </a:solidFill>
                <a:latin typeface="+mn-lt"/>
              </a:rPr>
              <a:t>Research Focus:</a:t>
            </a:r>
            <a:r>
              <a:rPr lang="en-US" sz="1500" kern="0" dirty="0">
                <a:solidFill>
                  <a:srgbClr val="0000CC"/>
                </a:solidFill>
                <a:latin typeface="+mn-lt"/>
              </a:rPr>
              <a:t>  </a:t>
            </a:r>
            <a:r>
              <a:rPr lang="en-US" sz="1500" kern="0" dirty="0">
                <a:solidFill>
                  <a:srgbClr val="000099"/>
                </a:solidFill>
                <a:latin typeface="+mn-lt"/>
              </a:rPr>
              <a:t>Distributed robotics, machine learning, and artificial intelligence</a:t>
            </a:r>
          </a:p>
          <a:p>
            <a:pPr marL="742950" lvl="1" indent="-285750">
              <a:spcBef>
                <a:spcPct val="25000"/>
              </a:spcBef>
              <a:buFontTx/>
              <a:buChar char="–"/>
              <a:tabLst>
                <a:tab pos="566738" algn="l"/>
              </a:tabLst>
              <a:defRPr/>
            </a:pPr>
            <a:r>
              <a:rPr lang="en-US" sz="1500" kern="0" dirty="0">
                <a:solidFill>
                  <a:srgbClr val="990000"/>
                </a:solidFill>
                <a:latin typeface="+mn-lt"/>
              </a:rPr>
              <a:t>Distributed intelligent systems:</a:t>
            </a:r>
            <a:r>
              <a:rPr lang="en-US" sz="1500" kern="0" dirty="0">
                <a:solidFill>
                  <a:srgbClr val="0000CC"/>
                </a:solidFill>
                <a:latin typeface="+mn-lt"/>
              </a:rPr>
              <a:t> </a:t>
            </a:r>
            <a:r>
              <a:rPr lang="en-US" sz="1500" kern="0" dirty="0">
                <a:solidFill>
                  <a:srgbClr val="000099"/>
                </a:solidFill>
                <a:latin typeface="+mn-lt"/>
              </a:rPr>
              <a:t>multiple agents/robots that integrate perception, reasoning, and action to perform cooperative tasks under circumstances that are insufficiently known in advance, and dynamically changing during task execution. </a:t>
            </a:r>
            <a:endParaRPr lang="en-US" sz="1600" kern="0" dirty="0">
              <a:solidFill>
                <a:srgbClr val="000099"/>
              </a:solidFill>
              <a:latin typeface="+mn-lt"/>
            </a:endParaRPr>
          </a:p>
          <a:p>
            <a:pPr marL="742950" lvl="1" indent="-285750">
              <a:spcBef>
                <a:spcPct val="25000"/>
              </a:spcBef>
              <a:buFontTx/>
              <a:buChar char="–"/>
              <a:tabLst>
                <a:tab pos="566738" algn="l"/>
              </a:tabLst>
              <a:defRPr/>
            </a:pPr>
            <a:r>
              <a:rPr lang="en-US" sz="1500" kern="0" dirty="0">
                <a:solidFill>
                  <a:srgbClr val="990000"/>
                </a:solidFill>
                <a:latin typeface="+mn-lt"/>
              </a:rPr>
              <a:t>Sponsors:</a:t>
            </a:r>
            <a:r>
              <a:rPr lang="en-US" sz="1500" kern="0" dirty="0">
                <a:solidFill>
                  <a:srgbClr val="000099"/>
                </a:solidFill>
                <a:latin typeface="+mn-lt"/>
              </a:rPr>
              <a:t>  </a:t>
            </a:r>
          </a:p>
          <a:p>
            <a:pPr marL="1143000" lvl="2" indent="-228600">
              <a:spcBef>
                <a:spcPct val="25000"/>
              </a:spcBef>
              <a:buFontTx/>
              <a:buChar char="•"/>
              <a:tabLst>
                <a:tab pos="566738" algn="l"/>
              </a:tabLst>
              <a:defRPr/>
            </a:pPr>
            <a:r>
              <a:rPr lang="en-US" sz="1200" i="0" kern="0" dirty="0">
                <a:solidFill>
                  <a:srgbClr val="000099"/>
                </a:solidFill>
                <a:latin typeface="+mn-lt"/>
              </a:rPr>
              <a:t>NSF, DARPA, SAIC, ORNL, Intel, Lockheed Martin, DOE, NASA/JPL, Georgia Tech, Univ. of North Carolina</a:t>
            </a:r>
          </a:p>
          <a:p>
            <a:pPr marL="342900" indent="-342900" algn="ctr">
              <a:spcBef>
                <a:spcPct val="25000"/>
              </a:spcBef>
              <a:buFont typeface="Wingdings" pitchFamily="2" charset="2"/>
              <a:buNone/>
              <a:tabLst>
                <a:tab pos="566738" algn="l"/>
              </a:tabLst>
              <a:defRPr/>
            </a:pPr>
            <a:endParaRPr lang="en-US" sz="1200" i="0" kern="0" dirty="0">
              <a:solidFill>
                <a:srgbClr val="000099"/>
              </a:solidFill>
              <a:latin typeface="+mn-lt"/>
            </a:endParaRPr>
          </a:p>
          <a:p>
            <a:pPr marL="342900" indent="-342900">
              <a:spcBef>
                <a:spcPct val="25000"/>
              </a:spcBef>
              <a:buFont typeface="Wingdings" pitchFamily="2" charset="2"/>
              <a:buNone/>
              <a:tabLst>
                <a:tab pos="566738" algn="l"/>
              </a:tabLst>
              <a:defRPr/>
            </a:pPr>
            <a:r>
              <a:rPr lang="en-US" sz="1200" i="0" kern="0" dirty="0" smtClean="0">
                <a:solidFill>
                  <a:srgbClr val="000099"/>
                </a:solidFill>
                <a:latin typeface="+mn-lt"/>
              </a:rPr>
              <a:t>			</a:t>
            </a:r>
            <a:r>
              <a:rPr lang="en-US" sz="1400" i="0" u="sng" kern="0" dirty="0" smtClean="0">
                <a:solidFill>
                  <a:srgbClr val="000099"/>
                </a:solidFill>
                <a:latin typeface="+mn-lt"/>
              </a:rPr>
              <a:t>http</a:t>
            </a:r>
            <a:r>
              <a:rPr lang="en-US" sz="1400" i="0" u="sng" kern="0" dirty="0">
                <a:solidFill>
                  <a:srgbClr val="000099"/>
                </a:solidFill>
                <a:latin typeface="+mn-lt"/>
              </a:rPr>
              <a:t>://www.cs.utk.edu/dilab</a:t>
            </a:r>
            <a:endParaRPr lang="en-US" sz="1600" i="0" kern="0" dirty="0">
              <a:solidFill>
                <a:srgbClr val="000099"/>
              </a:solidFill>
              <a:latin typeface="+mn-lt"/>
            </a:endParaRPr>
          </a:p>
        </p:txBody>
      </p:sp>
      <p:pic>
        <p:nvPicPr>
          <p:cNvPr id="19464" name="Picture 10" descr="Visitors-Robertsville-Middle-Oct-05.jpg"/>
          <p:cNvPicPr>
            <a:picLocks noChangeAspect="1"/>
          </p:cNvPicPr>
          <p:nvPr/>
        </p:nvPicPr>
        <p:blipFill>
          <a:blip r:embed="rId3" cstate="print"/>
          <a:srcRect/>
          <a:stretch>
            <a:fillRect/>
          </a:stretch>
        </p:blipFill>
        <p:spPr bwMode="auto">
          <a:xfrm>
            <a:off x="6132870" y="1201994"/>
            <a:ext cx="2886075" cy="2166938"/>
          </a:xfrm>
          <a:prstGeom prst="rect">
            <a:avLst/>
          </a:prstGeom>
          <a:noFill/>
          <a:ln w="9525">
            <a:noFill/>
            <a:miter lim="800000"/>
            <a:headEnd/>
            <a:tailEnd/>
          </a:ln>
        </p:spPr>
      </p:pic>
      <p:sp>
        <p:nvSpPr>
          <p:cNvPr id="10" name="Title 1"/>
          <p:cNvSpPr txBox="1">
            <a:spLocks/>
          </p:cNvSpPr>
          <p:nvPr/>
        </p:nvSpPr>
        <p:spPr>
          <a:xfrm>
            <a:off x="147638" y="160338"/>
            <a:ext cx="8996362" cy="6096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chemeClr val="bg1"/>
                </a:solidFill>
                <a:effectLst/>
                <a:uLnTx/>
                <a:uFillTx/>
                <a:latin typeface="+mj-lt"/>
                <a:ea typeface="+mj-ea"/>
                <a:cs typeface="+mj-cs"/>
              </a:rPr>
              <a:t>Distributed Intelligence Lab </a:t>
            </a:r>
            <a:r>
              <a:rPr kumimoji="0" lang="en-US" sz="2400" b="1" i="1" u="none" strike="noStrike" kern="0" cap="none" spc="0" normalizeH="0" baseline="0" noProof="0" dirty="0" smtClean="0">
                <a:ln>
                  <a:noFill/>
                </a:ln>
                <a:solidFill>
                  <a:schemeClr val="bg1"/>
                </a:solidFill>
                <a:effectLst/>
                <a:uLnTx/>
                <a:uFillTx/>
                <a:latin typeface="+mj-lt"/>
                <a:ea typeface="+mj-ea"/>
                <a:cs typeface="+mj-cs"/>
              </a:rPr>
              <a:t>– Dr. Lynne Parker</a:t>
            </a:r>
            <a:endParaRPr kumimoji="0" lang="en-US" sz="2400" b="1" i="1" u="none" strike="noStrike" kern="0" cap="none" spc="0" normalizeH="0" baseline="0" noProof="0" dirty="0">
              <a:ln>
                <a:noFill/>
              </a:ln>
              <a:solidFill>
                <a:schemeClr val="bg1"/>
              </a:solidFill>
              <a:effectLst/>
              <a:uLnTx/>
              <a:uFillTx/>
              <a:latin typeface="+mj-lt"/>
              <a:ea typeface="+mj-ea"/>
              <a:cs typeface="+mj-cs"/>
            </a:endParaRPr>
          </a:p>
        </p:txBody>
      </p:sp>
      <p:pic>
        <p:nvPicPr>
          <p:cNvPr id="2050" name="Picture 2"/>
          <p:cNvPicPr>
            <a:picLocks noChangeAspect="1" noChangeArrowheads="1"/>
          </p:cNvPicPr>
          <p:nvPr/>
        </p:nvPicPr>
        <p:blipFill>
          <a:blip r:embed="rId4" cstate="print"/>
          <a:srcRect/>
          <a:stretch>
            <a:fillRect/>
          </a:stretch>
        </p:blipFill>
        <p:spPr bwMode="auto">
          <a:xfrm>
            <a:off x="3574988" y="5084808"/>
            <a:ext cx="2456682" cy="1635862"/>
          </a:xfrm>
          <a:prstGeom prst="rect">
            <a:avLst/>
          </a:prstGeom>
          <a:noFill/>
          <a:ln w="9525">
            <a:noFill/>
            <a:miter lim="800000"/>
            <a:headEnd/>
            <a:tailEnd/>
          </a:ln>
        </p:spPr>
      </p:pic>
      <p:pic>
        <p:nvPicPr>
          <p:cNvPr id="8" name="Picture 7" descr="DILabPhoto-Mar-2011.jpg"/>
          <p:cNvPicPr>
            <a:picLocks noChangeAspect="1"/>
          </p:cNvPicPr>
          <p:nvPr/>
        </p:nvPicPr>
        <p:blipFill>
          <a:blip r:embed="rId5" cstate="print"/>
          <a:stretch>
            <a:fillRect/>
          </a:stretch>
        </p:blipFill>
        <p:spPr>
          <a:xfrm>
            <a:off x="6082748" y="3399183"/>
            <a:ext cx="2932043" cy="2199033"/>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47638" y="160338"/>
            <a:ext cx="8701394" cy="609600"/>
          </a:xfrm>
        </p:spPr>
        <p:txBody>
          <a:bodyPr/>
          <a:lstStyle/>
          <a:p>
            <a:r>
              <a:rPr lang="en-US" sz="2800" dirty="0"/>
              <a:t>Advanced Imaging and Collaborative Information Processing </a:t>
            </a:r>
            <a:r>
              <a:rPr lang="en-US" sz="2800" dirty="0" smtClean="0"/>
              <a:t>Laboratory </a:t>
            </a:r>
            <a:r>
              <a:rPr lang="en-US" sz="2400" dirty="0" smtClean="0"/>
              <a:t>– Dr. </a:t>
            </a:r>
            <a:r>
              <a:rPr lang="en-US" sz="2400" dirty="0" err="1" smtClean="0"/>
              <a:t>Hairong</a:t>
            </a:r>
            <a:r>
              <a:rPr lang="en-US" sz="2400" dirty="0" smtClean="0"/>
              <a:t> </a:t>
            </a:r>
            <a:r>
              <a:rPr lang="en-US" sz="2400" dirty="0" err="1" smtClean="0"/>
              <a:t>Qi</a:t>
            </a:r>
            <a:endParaRPr lang="en-US" sz="2400" dirty="0"/>
          </a:p>
        </p:txBody>
      </p:sp>
      <p:pic>
        <p:nvPicPr>
          <p:cNvPr id="2053" name="Picture 5" descr="aicip"/>
          <p:cNvPicPr>
            <a:picLocks noChangeAspect="1" noChangeArrowheads="1"/>
          </p:cNvPicPr>
          <p:nvPr/>
        </p:nvPicPr>
        <p:blipFill>
          <a:blip r:embed="rId3" cstate="print"/>
          <a:srcRect/>
          <a:stretch>
            <a:fillRect/>
          </a:stretch>
        </p:blipFill>
        <p:spPr bwMode="auto">
          <a:xfrm>
            <a:off x="6963544" y="924233"/>
            <a:ext cx="2057400" cy="825500"/>
          </a:xfrm>
          <a:prstGeom prst="rect">
            <a:avLst/>
          </a:prstGeom>
          <a:noFill/>
        </p:spPr>
      </p:pic>
      <p:sp>
        <p:nvSpPr>
          <p:cNvPr id="2054" name="Rectangle 6"/>
          <p:cNvSpPr>
            <a:spLocks noGrp="1" noChangeArrowheads="1"/>
          </p:cNvSpPr>
          <p:nvPr>
            <p:ph type="body" idx="1"/>
          </p:nvPr>
        </p:nvSpPr>
        <p:spPr>
          <a:xfrm>
            <a:off x="154546" y="1052675"/>
            <a:ext cx="5061397" cy="5528429"/>
          </a:xfrm>
          <a:noFill/>
          <a:ln w="28575">
            <a:solidFill>
              <a:schemeClr val="tx1"/>
            </a:solidFill>
          </a:ln>
        </p:spPr>
        <p:txBody>
          <a:bodyPr/>
          <a:lstStyle/>
          <a:p>
            <a:pPr>
              <a:lnSpc>
                <a:spcPct val="90000"/>
              </a:lnSpc>
              <a:buFontTx/>
              <a:buNone/>
            </a:pPr>
            <a:r>
              <a:rPr lang="en-US" sz="1600" dirty="0">
                <a:solidFill>
                  <a:srgbClr val="FF0000"/>
                </a:solidFill>
              </a:rPr>
              <a:t>AICIP Research</a:t>
            </a:r>
          </a:p>
          <a:p>
            <a:pPr>
              <a:lnSpc>
                <a:spcPct val="90000"/>
              </a:lnSpc>
            </a:pPr>
            <a:r>
              <a:rPr lang="en-US" sz="1600" dirty="0">
                <a:solidFill>
                  <a:srgbClr val="FF0000"/>
                </a:solidFill>
              </a:rPr>
              <a:t>Founded:</a:t>
            </a:r>
            <a:r>
              <a:rPr lang="en-US" sz="1600" dirty="0"/>
              <a:t> August 2000</a:t>
            </a:r>
          </a:p>
          <a:p>
            <a:pPr>
              <a:lnSpc>
                <a:spcPct val="90000"/>
              </a:lnSpc>
            </a:pPr>
            <a:r>
              <a:rPr lang="en-US" sz="1600" dirty="0">
                <a:solidFill>
                  <a:srgbClr val="FF0000"/>
                </a:solidFill>
              </a:rPr>
              <a:t>Location:</a:t>
            </a:r>
            <a:r>
              <a:rPr lang="en-US" sz="1600" dirty="0"/>
              <a:t> EECS, College of Engineering</a:t>
            </a:r>
          </a:p>
          <a:p>
            <a:pPr>
              <a:lnSpc>
                <a:spcPct val="90000"/>
              </a:lnSpc>
            </a:pPr>
            <a:r>
              <a:rPr lang="en-US" sz="1600" dirty="0">
                <a:solidFill>
                  <a:srgbClr val="FF0000"/>
                </a:solidFill>
              </a:rPr>
              <a:t>Director:</a:t>
            </a:r>
            <a:r>
              <a:rPr lang="en-US" sz="1600" dirty="0"/>
              <a:t> </a:t>
            </a:r>
            <a:r>
              <a:rPr lang="en-US" sz="1600" dirty="0" err="1"/>
              <a:t>Hairong</a:t>
            </a:r>
            <a:r>
              <a:rPr lang="en-US" sz="1600" dirty="0"/>
              <a:t> </a:t>
            </a:r>
            <a:r>
              <a:rPr lang="en-US" sz="1600" dirty="0" err="1"/>
              <a:t>Qi</a:t>
            </a:r>
            <a:endParaRPr lang="en-US" sz="1600" dirty="0"/>
          </a:p>
          <a:p>
            <a:pPr>
              <a:lnSpc>
                <a:spcPct val="90000"/>
              </a:lnSpc>
            </a:pPr>
            <a:r>
              <a:rPr lang="en-US" sz="1600" dirty="0">
                <a:solidFill>
                  <a:srgbClr val="FF0000"/>
                </a:solidFill>
              </a:rPr>
              <a:t>Research Focus:</a:t>
            </a:r>
            <a:r>
              <a:rPr lang="en-US" sz="1600" dirty="0"/>
              <a:t> Develop energy-efficient collaborative processing algorithms with fault tolerance in resource-constraint distributed environments</a:t>
            </a:r>
          </a:p>
          <a:p>
            <a:pPr>
              <a:lnSpc>
                <a:spcPct val="90000"/>
              </a:lnSpc>
            </a:pPr>
            <a:r>
              <a:rPr lang="en-US" sz="1600" dirty="0">
                <a:solidFill>
                  <a:srgbClr val="FF0000"/>
                </a:solidFill>
              </a:rPr>
              <a:t>Resource-constraint distributed environments:</a:t>
            </a:r>
            <a:r>
              <a:rPr lang="en-US" sz="1600" dirty="0"/>
              <a:t> </a:t>
            </a:r>
            <a:r>
              <a:rPr lang="en-US" sz="1600" dirty="0" smtClean="0"/>
              <a:t> A </a:t>
            </a:r>
            <a:r>
              <a:rPr lang="en-US" sz="1600" dirty="0"/>
              <a:t>network of small-size, low-cost, smart sensor nodes (e.g., camera) with on-board processing, wireless communication, and self-powering capabilities, that when collaborate, can compensate for each other’s limited sensing, processing, and communication ability, perform high-fidelity situational awareness tasks, like event detection, recognition, correlation, etc.</a:t>
            </a:r>
          </a:p>
          <a:p>
            <a:pPr>
              <a:lnSpc>
                <a:spcPct val="90000"/>
              </a:lnSpc>
            </a:pPr>
            <a:r>
              <a:rPr lang="en-US" sz="1600" dirty="0">
                <a:solidFill>
                  <a:srgbClr val="FF0000"/>
                </a:solidFill>
              </a:rPr>
              <a:t>Sponsors:</a:t>
            </a:r>
            <a:r>
              <a:rPr lang="en-US" sz="1600" dirty="0"/>
              <a:t> NSF, DARPA, ONR, US Army, Air Force</a:t>
            </a:r>
          </a:p>
          <a:p>
            <a:pPr>
              <a:lnSpc>
                <a:spcPct val="90000"/>
              </a:lnSpc>
            </a:pPr>
            <a:endParaRPr lang="en-US" sz="1400" dirty="0"/>
          </a:p>
        </p:txBody>
      </p:sp>
      <p:graphicFrame>
        <p:nvGraphicFramePr>
          <p:cNvPr id="2055" name="Object 7"/>
          <p:cNvGraphicFramePr>
            <a:graphicFrameLocks noChangeAspect="1"/>
          </p:cNvGraphicFramePr>
          <p:nvPr/>
        </p:nvGraphicFramePr>
        <p:xfrm>
          <a:off x="5326626" y="1774722"/>
          <a:ext cx="2505075" cy="1879600"/>
        </p:xfrm>
        <a:graphic>
          <a:graphicData uri="http://schemas.openxmlformats.org/presentationml/2006/ole">
            <p:oleObj spid="_x0000_s1026" name="Document" r:id="rId4" imgW="2657856" imgH="1993392" progId="Word.Document.8">
              <p:embed/>
            </p:oleObj>
          </a:graphicData>
        </a:graphic>
      </p:graphicFrame>
      <p:graphicFrame>
        <p:nvGraphicFramePr>
          <p:cNvPr id="2056" name="Object 8"/>
          <p:cNvGraphicFramePr>
            <a:graphicFrameLocks noChangeAspect="1"/>
          </p:cNvGraphicFramePr>
          <p:nvPr/>
        </p:nvGraphicFramePr>
        <p:xfrm>
          <a:off x="6698226" y="3527322"/>
          <a:ext cx="2209800" cy="1655763"/>
        </p:xfrm>
        <a:graphic>
          <a:graphicData uri="http://schemas.openxmlformats.org/presentationml/2006/ole">
            <p:oleObj spid="_x0000_s1027" name="Document" r:id="rId5" imgW="2624328" imgH="1965960" progId="Word.Document.8">
              <p:embed/>
            </p:oleObj>
          </a:graphicData>
        </a:graphic>
      </p:graphicFrame>
      <p:pic>
        <p:nvPicPr>
          <p:cNvPr id="2065" name="Picture 17" descr="msps"/>
          <p:cNvPicPr>
            <a:picLocks noChangeAspect="1" noChangeArrowheads="1"/>
          </p:cNvPicPr>
          <p:nvPr/>
        </p:nvPicPr>
        <p:blipFill>
          <a:blip r:embed="rId6" cstate="print"/>
          <a:srcRect/>
          <a:stretch>
            <a:fillRect/>
          </a:stretch>
        </p:blipFill>
        <p:spPr bwMode="auto">
          <a:xfrm>
            <a:off x="5497271" y="5259486"/>
            <a:ext cx="1981200" cy="13049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CISML Research Synergies?</a:t>
            </a:r>
            <a:endParaRPr lang="en-US" dirty="0"/>
          </a:p>
        </p:txBody>
      </p:sp>
      <p:sp>
        <p:nvSpPr>
          <p:cNvPr id="3" name="Content Placeholder 2"/>
          <p:cNvSpPr>
            <a:spLocks noGrp="1"/>
          </p:cNvSpPr>
          <p:nvPr>
            <p:ph idx="1"/>
          </p:nvPr>
        </p:nvSpPr>
        <p:spPr>
          <a:xfrm>
            <a:off x="0" y="937591"/>
            <a:ext cx="9024730" cy="5191125"/>
          </a:xfrm>
        </p:spPr>
        <p:txBody>
          <a:bodyPr/>
          <a:lstStyle/>
          <a:p>
            <a:pPr>
              <a:spcBef>
                <a:spcPts val="0"/>
              </a:spcBef>
            </a:pPr>
            <a:r>
              <a:rPr lang="en-US" dirty="0" smtClean="0"/>
              <a:t>Identified thus far:</a:t>
            </a:r>
          </a:p>
          <a:p>
            <a:pPr lvl="1">
              <a:spcBef>
                <a:spcPts val="0"/>
              </a:spcBef>
            </a:pPr>
            <a:r>
              <a:rPr lang="en-US" sz="1600" dirty="0" smtClean="0"/>
              <a:t>Using psychological studies of human infants’ manipulation learning to inform how to build smarter robotic systems</a:t>
            </a:r>
          </a:p>
          <a:p>
            <a:pPr lvl="2">
              <a:spcBef>
                <a:spcPts val="0"/>
              </a:spcBef>
            </a:pPr>
            <a:r>
              <a:rPr lang="en-US" dirty="0" smtClean="0">
                <a:solidFill>
                  <a:srgbClr val="000099"/>
                </a:solidFill>
              </a:rPr>
              <a:t>CISML Affiliates Involved:  </a:t>
            </a:r>
            <a:r>
              <a:rPr lang="en-US" dirty="0" err="1" smtClean="0">
                <a:solidFill>
                  <a:srgbClr val="006666"/>
                </a:solidFill>
              </a:rPr>
              <a:t>Arel</a:t>
            </a:r>
            <a:r>
              <a:rPr lang="en-US" dirty="0" smtClean="0">
                <a:solidFill>
                  <a:srgbClr val="006666"/>
                </a:solidFill>
              </a:rPr>
              <a:t>, </a:t>
            </a:r>
            <a:r>
              <a:rPr lang="en-US" dirty="0" err="1" smtClean="0">
                <a:solidFill>
                  <a:srgbClr val="006666"/>
                </a:solidFill>
              </a:rPr>
              <a:t>Corbetta</a:t>
            </a:r>
            <a:r>
              <a:rPr lang="en-US" dirty="0" smtClean="0">
                <a:solidFill>
                  <a:srgbClr val="006666"/>
                </a:solidFill>
              </a:rPr>
              <a:t>, MacLennan, Parker  </a:t>
            </a:r>
          </a:p>
          <a:p>
            <a:pPr lvl="2">
              <a:spcBef>
                <a:spcPts val="0"/>
              </a:spcBef>
            </a:pPr>
            <a:r>
              <a:rPr lang="en-US" dirty="0" smtClean="0">
                <a:solidFill>
                  <a:srgbClr val="006666"/>
                </a:solidFill>
              </a:rPr>
              <a:t>Led to pre-proposal submission to NSF’s EFRI program ($1.9M/4 years)</a:t>
            </a:r>
          </a:p>
          <a:p>
            <a:pPr lvl="2">
              <a:spcBef>
                <a:spcPts val="0"/>
              </a:spcBef>
            </a:pPr>
            <a:r>
              <a:rPr lang="en-US" dirty="0" smtClean="0">
                <a:solidFill>
                  <a:srgbClr val="006666"/>
                </a:solidFill>
              </a:rPr>
              <a:t>NSF invited us to submit full proposal </a:t>
            </a:r>
            <a:r>
              <a:rPr lang="en-US" dirty="0" smtClean="0">
                <a:solidFill>
                  <a:srgbClr val="006666"/>
                </a:solidFill>
              </a:rPr>
              <a:t>(submitted April </a:t>
            </a:r>
            <a:r>
              <a:rPr lang="en-US" dirty="0" smtClean="0">
                <a:solidFill>
                  <a:srgbClr val="006666"/>
                </a:solidFill>
              </a:rPr>
              <a:t>1)</a:t>
            </a:r>
          </a:p>
          <a:p>
            <a:pPr lvl="1">
              <a:spcBef>
                <a:spcPts val="0"/>
              </a:spcBef>
            </a:pPr>
            <a:r>
              <a:rPr lang="en-US" sz="1600" dirty="0" smtClean="0"/>
              <a:t>Using models of visual attention built from human infant studies to develop high-performing computational models</a:t>
            </a:r>
          </a:p>
          <a:p>
            <a:pPr lvl="2">
              <a:spcBef>
                <a:spcPts val="0"/>
              </a:spcBef>
            </a:pPr>
            <a:r>
              <a:rPr lang="en-US" dirty="0" smtClean="0">
                <a:solidFill>
                  <a:srgbClr val="000099"/>
                </a:solidFill>
              </a:rPr>
              <a:t>CISML Affiliates Involved: </a:t>
            </a:r>
            <a:r>
              <a:rPr lang="en-US" dirty="0" err="1" smtClean="0">
                <a:solidFill>
                  <a:srgbClr val="006666"/>
                </a:solidFill>
              </a:rPr>
              <a:t>Arel</a:t>
            </a:r>
            <a:r>
              <a:rPr lang="en-US" dirty="0" smtClean="0">
                <a:solidFill>
                  <a:srgbClr val="006666"/>
                </a:solidFill>
              </a:rPr>
              <a:t>, </a:t>
            </a:r>
            <a:r>
              <a:rPr lang="en-US" dirty="0" err="1" smtClean="0">
                <a:solidFill>
                  <a:srgbClr val="006666"/>
                </a:solidFill>
              </a:rPr>
              <a:t>Corbetta</a:t>
            </a:r>
            <a:endParaRPr lang="en-US" dirty="0" smtClean="0">
              <a:solidFill>
                <a:srgbClr val="006666"/>
              </a:solidFill>
            </a:endParaRPr>
          </a:p>
          <a:p>
            <a:pPr lvl="2">
              <a:spcBef>
                <a:spcPts val="0"/>
              </a:spcBef>
            </a:pPr>
            <a:r>
              <a:rPr lang="en-US" dirty="0" smtClean="0">
                <a:solidFill>
                  <a:srgbClr val="006666"/>
                </a:solidFill>
              </a:rPr>
              <a:t>Preliminary research underway</a:t>
            </a:r>
          </a:p>
          <a:p>
            <a:pPr lvl="1">
              <a:spcBef>
                <a:spcPts val="0"/>
              </a:spcBef>
            </a:pPr>
            <a:r>
              <a:rPr lang="en-US" sz="1600" dirty="0" smtClean="0"/>
              <a:t>Using statistical modeling for epidemiology analysis</a:t>
            </a:r>
          </a:p>
          <a:p>
            <a:pPr lvl="2">
              <a:spcBef>
                <a:spcPts val="0"/>
              </a:spcBef>
            </a:pPr>
            <a:r>
              <a:rPr lang="en-US" dirty="0" smtClean="0">
                <a:solidFill>
                  <a:srgbClr val="000099"/>
                </a:solidFill>
              </a:rPr>
              <a:t>CISML Affiliates Involved: </a:t>
            </a:r>
            <a:r>
              <a:rPr lang="en-US" dirty="0" smtClean="0">
                <a:solidFill>
                  <a:srgbClr val="006666"/>
                </a:solidFill>
              </a:rPr>
              <a:t>Berry, </a:t>
            </a:r>
            <a:r>
              <a:rPr lang="en-US" dirty="0" err="1" smtClean="0">
                <a:solidFill>
                  <a:srgbClr val="006666"/>
                </a:solidFill>
              </a:rPr>
              <a:t>Bozdogan</a:t>
            </a:r>
            <a:r>
              <a:rPr lang="en-US" dirty="0" smtClean="0">
                <a:solidFill>
                  <a:srgbClr val="006666"/>
                </a:solidFill>
              </a:rPr>
              <a:t>, Information International Associates</a:t>
            </a:r>
          </a:p>
          <a:p>
            <a:pPr lvl="2">
              <a:spcBef>
                <a:spcPts val="0"/>
              </a:spcBef>
            </a:pPr>
            <a:r>
              <a:rPr lang="en-US" dirty="0" smtClean="0">
                <a:solidFill>
                  <a:srgbClr val="006666"/>
                </a:solidFill>
              </a:rPr>
              <a:t>Navy SBIR proposal submitted </a:t>
            </a:r>
          </a:p>
          <a:p>
            <a:pPr lvl="1">
              <a:spcBef>
                <a:spcPts val="0"/>
              </a:spcBef>
            </a:pPr>
            <a:r>
              <a:rPr lang="en-US" sz="1600" dirty="0" smtClean="0"/>
              <a:t>Using </a:t>
            </a:r>
            <a:r>
              <a:rPr lang="en-US" sz="1600" dirty="0" err="1" smtClean="0"/>
              <a:t>spatio</a:t>
            </a:r>
            <a:r>
              <a:rPr lang="en-US" sz="1600" dirty="0" smtClean="0"/>
              <a:t>-temporal analysis to develop geographic information system tools</a:t>
            </a:r>
          </a:p>
          <a:p>
            <a:pPr lvl="2">
              <a:spcBef>
                <a:spcPts val="0"/>
              </a:spcBef>
            </a:pPr>
            <a:r>
              <a:rPr lang="en-US" dirty="0" smtClean="0">
                <a:solidFill>
                  <a:srgbClr val="000099"/>
                </a:solidFill>
              </a:rPr>
              <a:t>CISML Affiliates Involved: </a:t>
            </a:r>
            <a:r>
              <a:rPr lang="en-US" dirty="0" smtClean="0">
                <a:solidFill>
                  <a:srgbClr val="006666"/>
                </a:solidFill>
              </a:rPr>
              <a:t>Berry, Information International Associates</a:t>
            </a:r>
          </a:p>
          <a:p>
            <a:pPr lvl="2">
              <a:spcBef>
                <a:spcPts val="0"/>
              </a:spcBef>
            </a:pPr>
            <a:r>
              <a:rPr lang="en-US" dirty="0" smtClean="0">
                <a:solidFill>
                  <a:srgbClr val="006666"/>
                </a:solidFill>
              </a:rPr>
              <a:t>Navy SBIR proposal submitted </a:t>
            </a:r>
          </a:p>
          <a:p>
            <a:pPr lvl="1">
              <a:spcBef>
                <a:spcPts val="0"/>
              </a:spcBef>
            </a:pPr>
            <a:r>
              <a:rPr lang="en-US" sz="1600" dirty="0" smtClean="0"/>
              <a:t>Using novel technologies for improving the search of relevant online literature based on the segmentation of image, text, and audio data</a:t>
            </a:r>
          </a:p>
          <a:p>
            <a:pPr lvl="2">
              <a:spcBef>
                <a:spcPts val="0"/>
              </a:spcBef>
            </a:pPr>
            <a:r>
              <a:rPr lang="en-US" dirty="0" smtClean="0">
                <a:solidFill>
                  <a:srgbClr val="000099"/>
                </a:solidFill>
              </a:rPr>
              <a:t>CISML Affiliates Involved</a:t>
            </a:r>
            <a:r>
              <a:rPr lang="en-US" dirty="0" smtClean="0">
                <a:solidFill>
                  <a:srgbClr val="006666"/>
                </a:solidFill>
              </a:rPr>
              <a:t>: Berry, </a:t>
            </a:r>
            <a:r>
              <a:rPr lang="en-US" dirty="0" err="1" smtClean="0">
                <a:solidFill>
                  <a:srgbClr val="006666"/>
                </a:solidFill>
              </a:rPr>
              <a:t>Xu</a:t>
            </a:r>
            <a:endParaRPr lang="en-US" dirty="0" smtClean="0">
              <a:solidFill>
                <a:srgbClr val="006666"/>
              </a:solidFill>
            </a:endParaRPr>
          </a:p>
          <a:p>
            <a:pPr lvl="2">
              <a:spcBef>
                <a:spcPts val="0"/>
              </a:spcBef>
            </a:pPr>
            <a:r>
              <a:rPr lang="en-US" dirty="0" smtClean="0">
                <a:solidFill>
                  <a:srgbClr val="006666"/>
                </a:solidFill>
              </a:rPr>
              <a:t>Preliminary research underway</a:t>
            </a:r>
          </a:p>
          <a:p>
            <a:pPr lvl="1">
              <a:spcBef>
                <a:spcPts val="0"/>
              </a:spcBef>
            </a:pPr>
            <a:endParaRPr lang="en-US" sz="1600" dirty="0">
              <a:solidFill>
                <a:srgbClr val="006666"/>
              </a:solidFill>
            </a:endParaRPr>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23</a:t>
            </a:fld>
            <a:endParaRPr lang="en-US"/>
          </a:p>
        </p:txBody>
      </p:sp>
      <p:sp>
        <p:nvSpPr>
          <p:cNvPr id="5" name="Bevel 4"/>
          <p:cNvSpPr/>
          <p:nvPr/>
        </p:nvSpPr>
        <p:spPr bwMode="auto">
          <a:xfrm>
            <a:off x="149087" y="6119606"/>
            <a:ext cx="6689035" cy="490776"/>
          </a:xfrm>
          <a:prstGeom prst="bevel">
            <a:avLst>
              <a:gd name="adj" fmla="val 12720"/>
            </a:avLst>
          </a:prstGeom>
          <a:gradFill flip="none" rotWithShape="1">
            <a:gsLst>
              <a:gs pos="0">
                <a:srgbClr val="DA6D00"/>
              </a:gs>
              <a:gs pos="100000">
                <a:srgbClr val="006666"/>
              </a:gs>
              <a:gs pos="100000">
                <a:srgbClr val="0000CC">
                  <a:shade val="100000"/>
                  <a:satMod val="115000"/>
                </a:srgbClr>
              </a:gs>
            </a:gsLst>
            <a:path path="circle">
              <a:fillToRect l="100000" t="100000"/>
            </a:path>
            <a:tileRect r="-100000" b="-100000"/>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dirty="0" smtClean="0">
                <a:solidFill>
                  <a:schemeClr val="bg1"/>
                </a:solidFill>
              </a:rPr>
              <a:t>High Priority:  Continue to define synergistic opportunities</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Year 1 CISML Accomplishments</a:t>
            </a:r>
            <a:endParaRPr lang="en-US" dirty="0"/>
          </a:p>
        </p:txBody>
      </p:sp>
      <p:sp>
        <p:nvSpPr>
          <p:cNvPr id="3" name="Content Placeholder 2"/>
          <p:cNvSpPr>
            <a:spLocks noGrp="1"/>
          </p:cNvSpPr>
          <p:nvPr>
            <p:ph idx="1"/>
          </p:nvPr>
        </p:nvSpPr>
        <p:spPr>
          <a:xfrm>
            <a:off x="191950" y="1066800"/>
            <a:ext cx="6844954" cy="5191125"/>
          </a:xfrm>
        </p:spPr>
        <p:txBody>
          <a:bodyPr/>
          <a:lstStyle/>
          <a:p>
            <a:r>
              <a:rPr lang="en-US" dirty="0" smtClean="0"/>
              <a:t>Hired (1/1/11) CISML Program Manager – Scott Wells</a:t>
            </a:r>
          </a:p>
          <a:p>
            <a:r>
              <a:rPr lang="en-US" dirty="0" smtClean="0"/>
              <a:t>Responsibilities:</a:t>
            </a:r>
          </a:p>
          <a:p>
            <a:pPr lvl="1"/>
            <a:r>
              <a:rPr lang="en-US" dirty="0" smtClean="0"/>
              <a:t>Program development activities (identifying opportunities, coordination, writing, editing, submission, reporting)</a:t>
            </a:r>
          </a:p>
          <a:p>
            <a:pPr lvl="1"/>
            <a:r>
              <a:rPr lang="en-US" dirty="0" smtClean="0"/>
              <a:t>Industrial outreach and fundraising</a:t>
            </a:r>
          </a:p>
          <a:p>
            <a:pPr lvl="1"/>
            <a:r>
              <a:rPr lang="en-US" dirty="0" smtClean="0"/>
              <a:t>Strategic planning</a:t>
            </a:r>
          </a:p>
          <a:p>
            <a:pPr lvl="1"/>
            <a:r>
              <a:rPr lang="en-US" dirty="0" smtClean="0"/>
              <a:t>Marketing and outreach (including handouts, newsletter, annual report, press releases)</a:t>
            </a:r>
          </a:p>
          <a:p>
            <a:pPr lvl="1"/>
            <a:r>
              <a:rPr lang="en-US" dirty="0" smtClean="0"/>
              <a:t>Daily management of CISML (including reporting, overseeing budget and expenditures, etc.)</a:t>
            </a:r>
          </a:p>
          <a:p>
            <a:pPr lvl="1"/>
            <a:r>
              <a:rPr lang="en-US" dirty="0" smtClean="0"/>
              <a:t>Developing and maintaining CISML website</a:t>
            </a:r>
          </a:p>
          <a:p>
            <a:pPr lvl="1"/>
            <a:r>
              <a:rPr lang="en-US" dirty="0" smtClean="0"/>
              <a:t>Organizing bi-weekly seminar series</a:t>
            </a:r>
          </a:p>
          <a:p>
            <a:pPr lvl="1"/>
            <a:r>
              <a:rPr lang="en-US" dirty="0" smtClean="0"/>
              <a:t>Development and maintenance of CISML </a:t>
            </a:r>
            <a:r>
              <a:rPr lang="en-US" dirty="0" err="1" smtClean="0"/>
              <a:t>ByLaws</a:t>
            </a:r>
            <a:endParaRPr lang="en-US" dirty="0" smtClean="0"/>
          </a:p>
          <a:p>
            <a:pPr lvl="1"/>
            <a:r>
              <a:rPr lang="en-US" dirty="0" smtClean="0"/>
              <a:t>Accountable for space and equipment management</a:t>
            </a:r>
          </a:p>
          <a:p>
            <a:pPr lvl="1"/>
            <a:endParaRPr lang="en-US" dirty="0" smtClean="0"/>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24</a:t>
            </a:fld>
            <a:endParaRPr lang="en-US"/>
          </a:p>
        </p:txBody>
      </p:sp>
      <p:pic>
        <p:nvPicPr>
          <p:cNvPr id="5" name="Picture 4" descr="scott_wells-cropped.bmp"/>
          <p:cNvPicPr>
            <a:picLocks noChangeAspect="1"/>
          </p:cNvPicPr>
          <p:nvPr/>
        </p:nvPicPr>
        <p:blipFill>
          <a:blip r:embed="rId2" cstate="print"/>
          <a:stretch>
            <a:fillRect/>
          </a:stretch>
        </p:blipFill>
        <p:spPr>
          <a:xfrm>
            <a:off x="7311535" y="1111958"/>
            <a:ext cx="1126787" cy="1509283"/>
          </a:xfrm>
          <a:prstGeom prst="rect">
            <a:avLst/>
          </a:prstGeom>
        </p:spPr>
      </p:pic>
      <p:sp>
        <p:nvSpPr>
          <p:cNvPr id="6" name="TextBox 5"/>
          <p:cNvSpPr txBox="1"/>
          <p:nvPr/>
        </p:nvSpPr>
        <p:spPr>
          <a:xfrm>
            <a:off x="6866503" y="2670429"/>
            <a:ext cx="2010936" cy="461665"/>
          </a:xfrm>
          <a:prstGeom prst="rect">
            <a:avLst/>
          </a:prstGeom>
          <a:noFill/>
        </p:spPr>
        <p:txBody>
          <a:bodyPr wrap="none" rtlCol="0">
            <a:spAutoFit/>
          </a:bodyPr>
          <a:lstStyle/>
          <a:p>
            <a:pPr algn="ctr"/>
            <a:r>
              <a:rPr lang="en-US" sz="1200" i="0" dirty="0" smtClean="0">
                <a:solidFill>
                  <a:srgbClr val="006666"/>
                </a:solidFill>
              </a:rPr>
              <a:t>Mr. Scott Wells</a:t>
            </a:r>
          </a:p>
          <a:p>
            <a:pPr algn="ctr"/>
            <a:r>
              <a:rPr lang="en-US" sz="1200" i="0" dirty="0" smtClean="0">
                <a:solidFill>
                  <a:srgbClr val="006666"/>
                </a:solidFill>
              </a:rPr>
              <a:t>CISML Program Manager</a:t>
            </a:r>
            <a:endParaRPr lang="en-US" sz="1200" i="0" dirty="0">
              <a:solidFill>
                <a:srgbClr val="006666"/>
              </a:solidFill>
            </a:endParaRPr>
          </a:p>
        </p:txBody>
      </p:sp>
      <p:sp>
        <p:nvSpPr>
          <p:cNvPr id="8" name="Content Placeholder 2"/>
          <p:cNvSpPr txBox="1">
            <a:spLocks/>
          </p:cNvSpPr>
          <p:nvPr/>
        </p:nvSpPr>
        <p:spPr bwMode="auto">
          <a:xfrm>
            <a:off x="6669157" y="3170583"/>
            <a:ext cx="2474843" cy="3170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4950" marR="0" lvl="0" indent="-234950" algn="l" defTabSz="914400" rtl="0" eaLnBrk="0" fontAlgn="base" latinLnBrk="0" hangingPunct="0">
              <a:lnSpc>
                <a:spcPct val="100000"/>
              </a:lnSpc>
              <a:spcBef>
                <a:spcPts val="0"/>
              </a:spcBef>
              <a:spcAft>
                <a:spcPts val="600"/>
              </a:spcAft>
              <a:buClrTx/>
              <a:buSzTx/>
              <a:buFont typeface="Wingdings" pitchFamily="2" charset="2"/>
              <a:buChar char="§"/>
              <a:tabLst>
                <a:tab pos="566738" algn="l"/>
              </a:tabLst>
              <a:defRPr/>
            </a:pPr>
            <a:r>
              <a:rPr kumimoji="0" lang="en-US" sz="1400" b="0" i="0" u="none" strike="noStrike" kern="0" cap="none" spc="0" normalizeH="0" baseline="0" noProof="0" dirty="0" smtClean="0">
                <a:ln>
                  <a:noFill/>
                </a:ln>
                <a:solidFill>
                  <a:schemeClr val="tx1"/>
                </a:solidFill>
                <a:effectLst/>
                <a:uLnTx/>
                <a:uFillTx/>
                <a:latin typeface="+mj-lt"/>
                <a:ea typeface="+mn-ea"/>
                <a:cs typeface="+mn-cs"/>
              </a:rPr>
              <a:t>Ph.D. candidate in communication and information (UTK)</a:t>
            </a:r>
          </a:p>
          <a:p>
            <a:pPr marL="234950" marR="0" lvl="0" indent="-234950" algn="l" defTabSz="914400" rtl="0" eaLnBrk="0" fontAlgn="base" latinLnBrk="0" hangingPunct="0">
              <a:lnSpc>
                <a:spcPct val="100000"/>
              </a:lnSpc>
              <a:spcBef>
                <a:spcPts val="0"/>
              </a:spcBef>
              <a:spcAft>
                <a:spcPts val="600"/>
              </a:spcAft>
              <a:buClrTx/>
              <a:buSzTx/>
              <a:buFont typeface="Wingdings" pitchFamily="2" charset="2"/>
              <a:buChar char="§"/>
              <a:tabLst>
                <a:tab pos="566738" algn="l"/>
              </a:tabLst>
              <a:defRPr/>
            </a:pPr>
            <a:r>
              <a:rPr lang="en-US" sz="1400" b="0" i="0" kern="0" dirty="0" smtClean="0">
                <a:latin typeface="+mj-lt"/>
              </a:rPr>
              <a:t>M.S., Info. </a:t>
            </a:r>
            <a:r>
              <a:rPr lang="en-US" sz="1400" b="0" i="0" kern="0" dirty="0" err="1" smtClean="0">
                <a:latin typeface="+mj-lt"/>
              </a:rPr>
              <a:t>Sci</a:t>
            </a:r>
            <a:r>
              <a:rPr lang="en-US" sz="1400" b="0" i="0" kern="0" dirty="0" smtClean="0">
                <a:latin typeface="+mj-lt"/>
              </a:rPr>
              <a:t>, UTK</a:t>
            </a:r>
          </a:p>
          <a:p>
            <a:pPr marL="234950" marR="0" lvl="0" indent="-234950" algn="l" defTabSz="914400" rtl="0" eaLnBrk="0" fontAlgn="base" latinLnBrk="0" hangingPunct="0">
              <a:lnSpc>
                <a:spcPct val="100000"/>
              </a:lnSpc>
              <a:spcBef>
                <a:spcPts val="0"/>
              </a:spcBef>
              <a:spcAft>
                <a:spcPts val="600"/>
              </a:spcAft>
              <a:buClrTx/>
              <a:buSzTx/>
              <a:buFont typeface="Wingdings" pitchFamily="2" charset="2"/>
              <a:buChar char="§"/>
              <a:tabLst>
                <a:tab pos="566738" algn="l"/>
              </a:tabLst>
              <a:defRPr/>
            </a:pPr>
            <a:r>
              <a:rPr kumimoji="0" lang="en-US" sz="1400" b="0" i="0" u="none" strike="noStrike" kern="0" cap="none" spc="0" normalizeH="0" baseline="0" noProof="0" dirty="0" smtClean="0">
                <a:ln>
                  <a:noFill/>
                </a:ln>
                <a:solidFill>
                  <a:schemeClr val="tx1"/>
                </a:solidFill>
                <a:effectLst/>
                <a:uLnTx/>
                <a:uFillTx/>
                <a:latin typeface="+mj-lt"/>
                <a:ea typeface="+mn-ea"/>
                <a:cs typeface="+mn-cs"/>
              </a:rPr>
              <a:t>B.A.,</a:t>
            </a:r>
            <a:r>
              <a:rPr kumimoji="0" lang="en-US" sz="1400" b="0" i="0" u="none" strike="noStrike" kern="0" cap="none" spc="0" normalizeH="0" noProof="0" dirty="0" smtClean="0">
                <a:ln>
                  <a:noFill/>
                </a:ln>
                <a:solidFill>
                  <a:schemeClr val="tx1"/>
                </a:solidFill>
                <a:effectLst/>
                <a:uLnTx/>
                <a:uFillTx/>
                <a:latin typeface="+mj-lt"/>
                <a:ea typeface="+mn-ea"/>
                <a:cs typeface="+mn-cs"/>
              </a:rPr>
              <a:t> English (emphasis on technical and professional writing)</a:t>
            </a:r>
          </a:p>
          <a:p>
            <a:pPr marL="234950" lvl="0" indent="-234950" eaLnBrk="0" hangingPunct="0">
              <a:spcBef>
                <a:spcPts val="0"/>
              </a:spcBef>
              <a:spcAft>
                <a:spcPts val="600"/>
              </a:spcAft>
              <a:buFont typeface="Wingdings" pitchFamily="2" charset="2"/>
              <a:buChar char="§"/>
              <a:tabLst>
                <a:tab pos="566738" algn="l"/>
              </a:tabLst>
            </a:pPr>
            <a:r>
              <a:rPr lang="en-US" sz="1400" b="0" i="0" kern="0" baseline="0" dirty="0" smtClean="0">
                <a:latin typeface="+mj-lt"/>
              </a:rPr>
              <a:t>13+</a:t>
            </a:r>
            <a:r>
              <a:rPr lang="en-US" sz="1400" b="0" i="0" kern="0" dirty="0" smtClean="0">
                <a:latin typeface="+mj-lt"/>
              </a:rPr>
              <a:t> years </a:t>
            </a:r>
            <a:r>
              <a:rPr lang="en-US" sz="1400" b="0" i="0" kern="0" dirty="0" smtClean="0"/>
              <a:t>at UTK Center for Info. Tech. Research (CITR) , </a:t>
            </a:r>
            <a:r>
              <a:rPr lang="en-US" sz="1400" b="0" i="0" kern="0" dirty="0" smtClean="0">
                <a:latin typeface="+mj-lt"/>
              </a:rPr>
              <a:t>as Assistant Director, Program Director, Research Associate</a:t>
            </a:r>
            <a:endParaRPr kumimoji="0" lang="en-US" sz="1400" b="0" i="0" u="none" strike="noStrike" kern="0" cap="none" spc="0" normalizeH="0" baseline="0" noProof="0" dirty="0" smtClean="0">
              <a:ln>
                <a:noFill/>
              </a:ln>
              <a:solidFill>
                <a:schemeClr val="tx1"/>
              </a:solidFill>
              <a:effectLst/>
              <a:uLnTx/>
              <a:uFillTx/>
              <a:latin typeface="+mj-lt"/>
              <a:ea typeface="+mn-ea"/>
              <a:cs typeface="+mn-cs"/>
            </a:endParaRPr>
          </a:p>
          <a:p>
            <a:pPr marL="566738" marR="0" lvl="1" indent="-217488" algn="l" defTabSz="914400" rtl="0" eaLnBrk="0" fontAlgn="base" latinLnBrk="0" hangingPunct="0">
              <a:lnSpc>
                <a:spcPct val="100000"/>
              </a:lnSpc>
              <a:spcBef>
                <a:spcPts val="0"/>
              </a:spcBef>
              <a:spcAft>
                <a:spcPts val="600"/>
              </a:spcAft>
              <a:buClrTx/>
              <a:buSzTx/>
              <a:buFontTx/>
              <a:buChar char="–"/>
              <a:tabLst>
                <a:tab pos="566738" algn="l"/>
              </a:tabLst>
              <a:defRPr/>
            </a:pPr>
            <a:endParaRPr kumimoji="0" lang="en-US" sz="1400" b="0" i="1" u="none" strike="noStrike" kern="0" cap="none" spc="0" normalizeH="0" baseline="0" noProof="0" dirty="0" smtClean="0">
              <a:ln>
                <a:noFill/>
              </a:ln>
              <a:solidFill>
                <a:srgbClr val="DA6D00"/>
              </a:solidFill>
              <a:effectLst/>
              <a:uLnTx/>
              <a:uFillTx/>
              <a:latin typeface="+mj-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 y="160338"/>
            <a:ext cx="8847275" cy="609600"/>
          </a:xfrm>
        </p:spPr>
        <p:txBody>
          <a:bodyPr/>
          <a:lstStyle/>
          <a:p>
            <a:r>
              <a:rPr lang="en-US" dirty="0" smtClean="0"/>
              <a:t>Additional Year 1 CISML Accomplishments (</a:t>
            </a:r>
            <a:r>
              <a:rPr lang="en-US" dirty="0" err="1" smtClean="0"/>
              <a:t>con’t</a:t>
            </a:r>
            <a:r>
              <a:rPr lang="en-US" dirty="0" smtClean="0"/>
              <a:t>.)</a:t>
            </a:r>
            <a:endParaRPr lang="en-US" dirty="0"/>
          </a:p>
        </p:txBody>
      </p:sp>
      <p:sp>
        <p:nvSpPr>
          <p:cNvPr id="3" name="Content Placeholder 2"/>
          <p:cNvSpPr>
            <a:spLocks noGrp="1"/>
          </p:cNvSpPr>
          <p:nvPr>
            <p:ph idx="1"/>
          </p:nvPr>
        </p:nvSpPr>
        <p:spPr>
          <a:xfrm>
            <a:off x="0" y="977348"/>
            <a:ext cx="4830417" cy="5191125"/>
          </a:xfrm>
        </p:spPr>
        <p:txBody>
          <a:bodyPr/>
          <a:lstStyle/>
          <a:p>
            <a:r>
              <a:rPr lang="en-US" sz="1800" dirty="0" smtClean="0"/>
              <a:t>Established a web presence (http://cisml.utk.edu)</a:t>
            </a:r>
            <a:endParaRPr lang="en-US" sz="1800" dirty="0" smtClean="0">
              <a:solidFill>
                <a:srgbClr val="006666"/>
              </a:solidFill>
            </a:endParaRPr>
          </a:p>
          <a:p>
            <a:r>
              <a:rPr lang="en-US" sz="1800" dirty="0" smtClean="0"/>
              <a:t>Established bi-weekly research seminar series; 9 seminars held to date</a:t>
            </a:r>
          </a:p>
          <a:p>
            <a:r>
              <a:rPr lang="en-US" sz="1800" dirty="0" smtClean="0"/>
              <a:t>Applied for, and was approved, as an official UTK </a:t>
            </a:r>
            <a:r>
              <a:rPr lang="en-US" sz="1800" i="1" dirty="0" smtClean="0"/>
              <a:t>Center</a:t>
            </a:r>
          </a:p>
          <a:p>
            <a:r>
              <a:rPr lang="en-US" sz="1800" dirty="0" smtClean="0"/>
              <a:t>Recruited 3 industrial and 6 national lab affiliates</a:t>
            </a:r>
          </a:p>
          <a:p>
            <a:r>
              <a:rPr lang="en-US" sz="1800" dirty="0" smtClean="0"/>
              <a:t>Established a home office for CISML (Claxton 121, Moving to Min Kao EECS Building in Fall ’11)</a:t>
            </a:r>
          </a:p>
          <a:p>
            <a:r>
              <a:rPr lang="en-US" sz="1800" dirty="0" smtClean="0"/>
              <a:t>Identified personnel to handle CISML financial and reporting requirements</a:t>
            </a:r>
          </a:p>
          <a:p>
            <a:r>
              <a:rPr lang="en-US" sz="1800" dirty="0" smtClean="0"/>
              <a:t>Established separate cost center, enabling listing in TERA/PAMS for proposal submissions</a:t>
            </a:r>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25</a:t>
            </a:fld>
            <a:endParaRPr lang="en-US"/>
          </a:p>
        </p:txBody>
      </p:sp>
      <p:pic>
        <p:nvPicPr>
          <p:cNvPr id="9" name="Picture 8" descr="CISML-website.jpg"/>
          <p:cNvPicPr>
            <a:picLocks noChangeAspect="1"/>
          </p:cNvPicPr>
          <p:nvPr/>
        </p:nvPicPr>
        <p:blipFill>
          <a:blip r:embed="rId2" cstate="print"/>
          <a:stretch>
            <a:fillRect/>
          </a:stretch>
        </p:blipFill>
        <p:spPr>
          <a:xfrm>
            <a:off x="4781359" y="993913"/>
            <a:ext cx="4206678" cy="4452730"/>
          </a:xfrm>
          <a:prstGeom prst="rect">
            <a:avLst/>
          </a:prstGeom>
        </p:spPr>
      </p:pic>
      <p:sp>
        <p:nvSpPr>
          <p:cNvPr id="10" name="Rectangle 9"/>
          <p:cNvSpPr/>
          <p:nvPr/>
        </p:nvSpPr>
        <p:spPr>
          <a:xfrm>
            <a:off x="5807076" y="5490578"/>
            <a:ext cx="2300630" cy="369332"/>
          </a:xfrm>
          <a:prstGeom prst="rect">
            <a:avLst/>
          </a:prstGeom>
        </p:spPr>
        <p:txBody>
          <a:bodyPr wrap="none">
            <a:spAutoFit/>
          </a:bodyPr>
          <a:lstStyle/>
          <a:p>
            <a:r>
              <a:rPr lang="en-US" u="sng" dirty="0" smtClean="0">
                <a:solidFill>
                  <a:srgbClr val="006666"/>
                </a:solidFill>
                <a:effectLst>
                  <a:outerShdw blurRad="50800" dist="50800" dir="5400000" algn="ctr" rotWithShape="0">
                    <a:schemeClr val="tx1"/>
                  </a:outerShdw>
                </a:effectLst>
                <a:hlinkClick r:id="rId3"/>
              </a:rPr>
              <a:t>http://cisml.utk.edu</a:t>
            </a:r>
            <a:endParaRPr lang="en-US" u="sng" dirty="0">
              <a:solidFill>
                <a:srgbClr val="006666"/>
              </a:solidFill>
              <a:effectLst>
                <a:outerShdw blurRad="50800" dist="50800" dir="5400000" algn="ctr" rotWithShape="0">
                  <a:schemeClr val="tx1"/>
                </a:outerShdw>
              </a:effectLs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CISML Activities for FY12</a:t>
            </a:r>
            <a:endParaRPr lang="en-US" dirty="0"/>
          </a:p>
        </p:txBody>
      </p:sp>
      <p:sp>
        <p:nvSpPr>
          <p:cNvPr id="3" name="Content Placeholder 2"/>
          <p:cNvSpPr>
            <a:spLocks noGrp="1"/>
          </p:cNvSpPr>
          <p:nvPr>
            <p:ph idx="1"/>
          </p:nvPr>
        </p:nvSpPr>
        <p:spPr/>
        <p:txBody>
          <a:bodyPr/>
          <a:lstStyle/>
          <a:p>
            <a:r>
              <a:rPr lang="en-US" dirty="0" smtClean="0"/>
              <a:t>Support travel for CISML faculty to visit potential research sponsors, research program planning workshops, etc.</a:t>
            </a:r>
          </a:p>
          <a:p>
            <a:r>
              <a:rPr lang="en-US" dirty="0" smtClean="0"/>
              <a:t>Support seed money research funds for CISML faculty to pursue preliminary investigations</a:t>
            </a:r>
          </a:p>
          <a:p>
            <a:pPr lvl="1"/>
            <a:r>
              <a:rPr lang="en-US" dirty="0" smtClean="0"/>
              <a:t>Funds will be competitive</a:t>
            </a:r>
          </a:p>
          <a:p>
            <a:pPr lvl="2"/>
            <a:r>
              <a:rPr lang="en-US" dirty="0" smtClean="0"/>
              <a:t>Require identification of specific funding opportunities to be pursued, expected publication venue(s), and expected benefit to CISML</a:t>
            </a:r>
          </a:p>
          <a:p>
            <a:pPr lvl="1"/>
            <a:r>
              <a:rPr lang="en-US" dirty="0" smtClean="0"/>
              <a:t>Funds will primarily support student stipends</a:t>
            </a:r>
          </a:p>
          <a:p>
            <a:pPr lvl="1"/>
            <a:r>
              <a:rPr lang="en-US" dirty="0" smtClean="0"/>
              <a:t>Faculty will be required to submit developed proposals through CISML</a:t>
            </a:r>
          </a:p>
          <a:p>
            <a:r>
              <a:rPr lang="en-US" dirty="0" smtClean="0"/>
              <a:t>Establish a </a:t>
            </a:r>
            <a:r>
              <a:rPr lang="en-US" i="1" dirty="0" smtClean="0"/>
              <a:t>Distinguished</a:t>
            </a:r>
            <a:r>
              <a:rPr lang="en-US" dirty="0" smtClean="0"/>
              <a:t> </a:t>
            </a:r>
            <a:r>
              <a:rPr lang="en-US" i="1" dirty="0" smtClean="0"/>
              <a:t>Seminar</a:t>
            </a:r>
            <a:r>
              <a:rPr lang="en-US" dirty="0" smtClean="0"/>
              <a:t> </a:t>
            </a:r>
            <a:r>
              <a:rPr lang="en-US" i="1" dirty="0" smtClean="0"/>
              <a:t>Series</a:t>
            </a:r>
            <a:r>
              <a:rPr lang="en-US" dirty="0" smtClean="0"/>
              <a:t>, to bring in world-recognized leaders in intelligent systems and machine learning</a:t>
            </a:r>
          </a:p>
          <a:p>
            <a:pPr lvl="1"/>
            <a:r>
              <a:rPr lang="en-US" dirty="0" smtClean="0"/>
              <a:t>Speakers would also be potential research collaborators</a:t>
            </a:r>
          </a:p>
          <a:p>
            <a:r>
              <a:rPr lang="en-US" dirty="0" smtClean="0"/>
              <a:t>Begin an Industrial Affiliates annual meeting</a:t>
            </a:r>
          </a:p>
          <a:p>
            <a:pPr lvl="1"/>
            <a:r>
              <a:rPr lang="en-US" dirty="0" smtClean="0"/>
              <a:t>Help the Affiliates learn more about CISML</a:t>
            </a:r>
          </a:p>
          <a:p>
            <a:pPr lvl="1"/>
            <a:r>
              <a:rPr lang="en-US" dirty="0" smtClean="0"/>
              <a:t>Increase awareness of potential new collaborative opportunities</a:t>
            </a:r>
            <a:endParaRPr lang="en-US" dirty="0"/>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CISML Plans and Goals for Year 2</a:t>
            </a:r>
          </a:p>
        </p:txBody>
      </p:sp>
      <p:sp>
        <p:nvSpPr>
          <p:cNvPr id="22530" name="Content Placeholder 2"/>
          <p:cNvSpPr>
            <a:spLocks noGrp="1"/>
          </p:cNvSpPr>
          <p:nvPr>
            <p:ph idx="1"/>
          </p:nvPr>
        </p:nvSpPr>
        <p:spPr>
          <a:xfrm>
            <a:off x="181310" y="989526"/>
            <a:ext cx="8808143" cy="5191125"/>
          </a:xfrm>
        </p:spPr>
        <p:txBody>
          <a:bodyPr/>
          <a:lstStyle/>
          <a:p>
            <a:pPr eaLnBrk="1" hangingPunct="1">
              <a:lnSpc>
                <a:spcPct val="200000"/>
              </a:lnSpc>
            </a:pPr>
            <a:r>
              <a:rPr lang="en-US" dirty="0" smtClean="0"/>
              <a:t>Identification of new multi-investigator research </a:t>
            </a:r>
            <a:r>
              <a:rPr lang="en-US" dirty="0" smtClean="0"/>
              <a:t>synergies</a:t>
            </a:r>
            <a:endParaRPr lang="en-US" dirty="0" smtClean="0"/>
          </a:p>
          <a:p>
            <a:pPr eaLnBrk="1" hangingPunct="1">
              <a:lnSpc>
                <a:spcPct val="200000"/>
              </a:lnSpc>
            </a:pPr>
            <a:r>
              <a:rPr lang="en-US" dirty="0" smtClean="0"/>
              <a:t>M</a:t>
            </a:r>
            <a:r>
              <a:rPr lang="en-US" dirty="0" smtClean="0"/>
              <a:t>ulti-investigator proposals</a:t>
            </a:r>
            <a:endParaRPr lang="en-US" dirty="0" smtClean="0"/>
          </a:p>
          <a:p>
            <a:pPr eaLnBrk="1" hangingPunct="1">
              <a:lnSpc>
                <a:spcPct val="200000"/>
              </a:lnSpc>
            </a:pPr>
            <a:r>
              <a:rPr lang="en-US" dirty="0" smtClean="0"/>
              <a:t>M</a:t>
            </a:r>
            <a:r>
              <a:rPr lang="en-US" dirty="0" smtClean="0"/>
              <a:t>ulti-investigator </a:t>
            </a:r>
            <a:r>
              <a:rPr lang="en-US" dirty="0" smtClean="0"/>
              <a:t>publications and presentations</a:t>
            </a:r>
          </a:p>
          <a:p>
            <a:pPr eaLnBrk="1" hangingPunct="1">
              <a:lnSpc>
                <a:spcPct val="200000"/>
              </a:lnSpc>
            </a:pPr>
            <a:r>
              <a:rPr lang="en-US" dirty="0" smtClean="0"/>
              <a:t>I</a:t>
            </a:r>
            <a:r>
              <a:rPr lang="en-US" dirty="0" smtClean="0"/>
              <a:t>nteractions </a:t>
            </a:r>
            <a:r>
              <a:rPr lang="en-US" dirty="0" smtClean="0"/>
              <a:t>with potential </a:t>
            </a:r>
            <a:r>
              <a:rPr lang="en-US" dirty="0" smtClean="0"/>
              <a:t>multi-disciplinary sponsors</a:t>
            </a:r>
            <a:endParaRPr lang="en-US" dirty="0" smtClean="0"/>
          </a:p>
          <a:p>
            <a:pPr eaLnBrk="1" hangingPunct="1">
              <a:lnSpc>
                <a:spcPct val="200000"/>
              </a:lnSpc>
            </a:pPr>
            <a:r>
              <a:rPr lang="en-US" dirty="0" smtClean="0"/>
              <a:t>Initiation </a:t>
            </a:r>
            <a:r>
              <a:rPr lang="en-US" dirty="0" smtClean="0"/>
              <a:t>of Distinguished Research CISML Seminar Series</a:t>
            </a:r>
          </a:p>
          <a:p>
            <a:pPr eaLnBrk="1" hangingPunct="1">
              <a:lnSpc>
                <a:spcPct val="200000"/>
              </a:lnSpc>
            </a:pPr>
            <a:r>
              <a:rPr lang="en-US" dirty="0" smtClean="0"/>
              <a:t>Additional Industrial </a:t>
            </a:r>
            <a:r>
              <a:rPr lang="en-US" dirty="0" smtClean="0"/>
              <a:t>Affiliate sponsors</a:t>
            </a:r>
          </a:p>
          <a:p>
            <a:pPr lvl="1" eaLnBrk="1" hangingPunct="1">
              <a:lnSpc>
                <a:spcPct val="200000"/>
              </a:lnSpc>
            </a:pPr>
            <a:endParaRPr lang="en-US" dirty="0" smtClean="0">
              <a:solidFill>
                <a:srgbClr val="00B050"/>
              </a:solidFill>
            </a:endParaRPr>
          </a:p>
        </p:txBody>
      </p:sp>
      <p:sp>
        <p:nvSpPr>
          <p:cNvPr id="22531" name="Slide Number Placeholder 3"/>
          <p:cNvSpPr>
            <a:spLocks noGrp="1"/>
          </p:cNvSpPr>
          <p:nvPr>
            <p:ph type="sldNum" sz="quarter" idx="10"/>
          </p:nvPr>
        </p:nvSpPr>
        <p:spPr>
          <a:noFill/>
        </p:spPr>
        <p:txBody>
          <a:bodyPr/>
          <a:lstStyle/>
          <a:p>
            <a:fld id="{FBC845CF-8964-4040-8D8F-63110182E462}" type="slidenum">
              <a:rPr lang="en-US" smtClean="0"/>
              <a:pPr/>
              <a:t>27</a:t>
            </a:fld>
            <a:endParaRPr lang="en-US"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Expected Returns are Significant</a:t>
            </a:r>
          </a:p>
        </p:txBody>
      </p:sp>
      <p:sp>
        <p:nvSpPr>
          <p:cNvPr id="24578" name="Content Placeholder 2"/>
          <p:cNvSpPr>
            <a:spLocks noGrp="1"/>
          </p:cNvSpPr>
          <p:nvPr>
            <p:ph idx="1"/>
          </p:nvPr>
        </p:nvSpPr>
        <p:spPr/>
        <p:txBody>
          <a:bodyPr/>
          <a:lstStyle/>
          <a:p>
            <a:pPr eaLnBrk="1" hangingPunct="1"/>
            <a:r>
              <a:rPr lang="en-US" dirty="0" smtClean="0">
                <a:solidFill>
                  <a:srgbClr val="006666"/>
                </a:solidFill>
              </a:rPr>
              <a:t>Increased Funding:  </a:t>
            </a:r>
            <a:r>
              <a:rPr lang="en-US" dirty="0" smtClean="0"/>
              <a:t>CISML will enable UTK faculty to </a:t>
            </a:r>
            <a:r>
              <a:rPr lang="en-US" dirty="0" smtClean="0">
                <a:solidFill>
                  <a:srgbClr val="DA6D00"/>
                </a:solidFill>
              </a:rPr>
              <a:t>attract significant collaborative funding </a:t>
            </a:r>
            <a:r>
              <a:rPr lang="en-US" dirty="0" smtClean="0"/>
              <a:t>that otherwise would not be possible.</a:t>
            </a:r>
          </a:p>
          <a:p>
            <a:pPr eaLnBrk="1" hangingPunct="1"/>
            <a:endParaRPr lang="en-US" dirty="0" smtClean="0"/>
          </a:p>
          <a:p>
            <a:pPr eaLnBrk="1" hangingPunct="1"/>
            <a:r>
              <a:rPr lang="en-US" dirty="0" smtClean="0">
                <a:solidFill>
                  <a:srgbClr val="006666"/>
                </a:solidFill>
              </a:rPr>
              <a:t>Innovative Research:  </a:t>
            </a:r>
            <a:r>
              <a:rPr lang="en-US" dirty="0" smtClean="0"/>
              <a:t>CISML will develop </a:t>
            </a:r>
            <a:r>
              <a:rPr lang="en-US" dirty="0" smtClean="0">
                <a:solidFill>
                  <a:srgbClr val="DA6D00"/>
                </a:solidFill>
              </a:rPr>
              <a:t>new research directions </a:t>
            </a:r>
            <a:r>
              <a:rPr lang="en-US" dirty="0" smtClean="0"/>
              <a:t>enabled by cross-fertilization of ideas, to achieve multi-disciplinary, collaborative synergies</a:t>
            </a:r>
          </a:p>
          <a:p>
            <a:pPr eaLnBrk="1" hangingPunct="1"/>
            <a:endParaRPr lang="en-US" dirty="0" smtClean="0"/>
          </a:p>
          <a:p>
            <a:pPr eaLnBrk="1" hangingPunct="1"/>
            <a:r>
              <a:rPr lang="en-US" dirty="0" smtClean="0">
                <a:solidFill>
                  <a:srgbClr val="006666"/>
                </a:solidFill>
              </a:rPr>
              <a:t>International Recognition:  </a:t>
            </a:r>
            <a:r>
              <a:rPr lang="en-US" dirty="0" smtClean="0"/>
              <a:t>CISML will be </a:t>
            </a:r>
            <a:r>
              <a:rPr lang="en-US" dirty="0" smtClean="0">
                <a:solidFill>
                  <a:srgbClr val="DA6D00"/>
                </a:solidFill>
              </a:rPr>
              <a:t>recognized as a national and international leader </a:t>
            </a:r>
            <a:r>
              <a:rPr lang="en-US" dirty="0" smtClean="0"/>
              <a:t>in intelligent systems and machine learning</a:t>
            </a:r>
          </a:p>
          <a:p>
            <a:pPr eaLnBrk="1" hangingPunct="1"/>
            <a:endParaRPr lang="en-US" dirty="0" smtClean="0"/>
          </a:p>
          <a:p>
            <a:pPr eaLnBrk="1" hangingPunct="1"/>
            <a:r>
              <a:rPr lang="en-US" dirty="0" smtClean="0">
                <a:solidFill>
                  <a:srgbClr val="006666"/>
                </a:solidFill>
              </a:rPr>
              <a:t>Higher Caliber Students:  </a:t>
            </a:r>
            <a:r>
              <a:rPr lang="en-US" dirty="0" smtClean="0"/>
              <a:t>UTK will be better able to </a:t>
            </a:r>
            <a:r>
              <a:rPr lang="en-US" dirty="0" smtClean="0">
                <a:solidFill>
                  <a:srgbClr val="DA6D00"/>
                </a:solidFill>
              </a:rPr>
              <a:t>recruit high-caliber </a:t>
            </a:r>
            <a:r>
              <a:rPr lang="en-US" dirty="0" smtClean="0"/>
              <a:t>undergraduate and graduate </a:t>
            </a:r>
            <a:r>
              <a:rPr lang="en-US" dirty="0" smtClean="0">
                <a:solidFill>
                  <a:srgbClr val="DA6D00"/>
                </a:solidFill>
              </a:rPr>
              <a:t>students and </a:t>
            </a:r>
            <a:r>
              <a:rPr lang="en-US" dirty="0" err="1" smtClean="0">
                <a:solidFill>
                  <a:srgbClr val="DA6D00"/>
                </a:solidFill>
              </a:rPr>
              <a:t>postdocs</a:t>
            </a:r>
            <a:endParaRPr lang="en-US" dirty="0" smtClean="0">
              <a:solidFill>
                <a:srgbClr val="DA6D00"/>
              </a:solidFill>
            </a:endParaRPr>
          </a:p>
          <a:p>
            <a:pPr eaLnBrk="1" hangingPunct="1">
              <a:buNone/>
            </a:pPr>
            <a:endParaRPr lang="en-US" dirty="0" smtClean="0"/>
          </a:p>
        </p:txBody>
      </p:sp>
      <p:sp>
        <p:nvSpPr>
          <p:cNvPr id="24579" name="Slide Number Placeholder 3"/>
          <p:cNvSpPr>
            <a:spLocks noGrp="1"/>
          </p:cNvSpPr>
          <p:nvPr>
            <p:ph type="sldNum" sz="quarter" idx="10"/>
          </p:nvPr>
        </p:nvSpPr>
        <p:spPr>
          <a:noFill/>
        </p:spPr>
        <p:txBody>
          <a:bodyPr/>
          <a:lstStyle/>
          <a:p>
            <a:fld id="{9288C054-3E99-45C5-9A8D-5F432856A19F}" type="slidenum">
              <a:rPr lang="en-US" smtClean="0"/>
              <a:pPr/>
              <a:t>28</a:t>
            </a:fld>
            <a:endParaRPr 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8" y="160338"/>
            <a:ext cx="8608736" cy="609600"/>
          </a:xfrm>
        </p:spPr>
        <p:txBody>
          <a:bodyPr/>
          <a:lstStyle/>
          <a:p>
            <a:r>
              <a:rPr lang="en-US" dirty="0" smtClean="0"/>
              <a:t>CISML Faculty  -- We Welcome Collaborations!</a:t>
            </a:r>
            <a:endParaRPr lang="en-US" dirty="0"/>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29</a:t>
            </a:fld>
            <a:endParaRPr lang="en-US"/>
          </a:p>
        </p:txBody>
      </p:sp>
      <p:pic>
        <p:nvPicPr>
          <p:cNvPr id="32771" name="Picture 3"/>
          <p:cNvPicPr>
            <a:picLocks noChangeAspect="1" noChangeArrowheads="1"/>
          </p:cNvPicPr>
          <p:nvPr/>
        </p:nvPicPr>
        <p:blipFill>
          <a:blip r:embed="rId2" cstate="print"/>
          <a:srcRect/>
          <a:stretch>
            <a:fillRect/>
          </a:stretch>
        </p:blipFill>
        <p:spPr bwMode="auto">
          <a:xfrm>
            <a:off x="3872987" y="1096178"/>
            <a:ext cx="1428750" cy="2038350"/>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srcRect/>
          <a:stretch>
            <a:fillRect/>
          </a:stretch>
        </p:blipFill>
        <p:spPr bwMode="auto">
          <a:xfrm>
            <a:off x="2103949" y="1259580"/>
            <a:ext cx="1396896" cy="1973017"/>
          </a:xfrm>
          <a:prstGeom prst="rect">
            <a:avLst/>
          </a:prstGeom>
          <a:noFill/>
          <a:ln w="9525">
            <a:noFill/>
            <a:miter lim="800000"/>
            <a:headEnd/>
            <a:tailEnd/>
          </a:ln>
        </p:spPr>
      </p:pic>
      <p:pic>
        <p:nvPicPr>
          <p:cNvPr id="32773" name="Picture 5"/>
          <p:cNvPicPr>
            <a:picLocks noChangeAspect="1" noChangeArrowheads="1"/>
          </p:cNvPicPr>
          <p:nvPr/>
        </p:nvPicPr>
        <p:blipFill>
          <a:blip r:embed="rId4" cstate="print"/>
          <a:srcRect/>
          <a:stretch>
            <a:fillRect/>
          </a:stretch>
        </p:blipFill>
        <p:spPr bwMode="auto">
          <a:xfrm>
            <a:off x="303057" y="1562101"/>
            <a:ext cx="1428750" cy="1905000"/>
          </a:xfrm>
          <a:prstGeom prst="rect">
            <a:avLst/>
          </a:prstGeom>
          <a:noFill/>
          <a:ln w="9525">
            <a:noFill/>
            <a:miter lim="800000"/>
            <a:headEnd/>
            <a:tailEnd/>
          </a:ln>
        </p:spPr>
      </p:pic>
      <p:pic>
        <p:nvPicPr>
          <p:cNvPr id="32774" name="Picture 6"/>
          <p:cNvPicPr>
            <a:picLocks noChangeAspect="1" noChangeArrowheads="1"/>
          </p:cNvPicPr>
          <p:nvPr/>
        </p:nvPicPr>
        <p:blipFill>
          <a:blip r:embed="rId5" cstate="print"/>
          <a:srcRect/>
          <a:stretch>
            <a:fillRect/>
          </a:stretch>
        </p:blipFill>
        <p:spPr bwMode="auto">
          <a:xfrm>
            <a:off x="2284367" y="4180594"/>
            <a:ext cx="1428750" cy="2038350"/>
          </a:xfrm>
          <a:prstGeom prst="rect">
            <a:avLst/>
          </a:prstGeom>
          <a:noFill/>
          <a:ln w="9525">
            <a:noFill/>
            <a:miter lim="800000"/>
            <a:headEnd/>
            <a:tailEnd/>
          </a:ln>
        </p:spPr>
      </p:pic>
      <p:pic>
        <p:nvPicPr>
          <p:cNvPr id="32775" name="Picture 7"/>
          <p:cNvPicPr>
            <a:picLocks noChangeAspect="1" noChangeArrowheads="1"/>
          </p:cNvPicPr>
          <p:nvPr/>
        </p:nvPicPr>
        <p:blipFill>
          <a:blip r:embed="rId6" cstate="print"/>
          <a:srcRect/>
          <a:stretch>
            <a:fillRect/>
          </a:stretch>
        </p:blipFill>
        <p:spPr bwMode="auto">
          <a:xfrm>
            <a:off x="495033" y="3889418"/>
            <a:ext cx="1514071" cy="2102877"/>
          </a:xfrm>
          <a:prstGeom prst="rect">
            <a:avLst/>
          </a:prstGeom>
          <a:noFill/>
          <a:ln w="9525">
            <a:noFill/>
            <a:miter lim="800000"/>
            <a:headEnd/>
            <a:tailEnd/>
          </a:ln>
        </p:spPr>
      </p:pic>
      <p:pic>
        <p:nvPicPr>
          <p:cNvPr id="32776" name="Picture 8"/>
          <p:cNvPicPr>
            <a:picLocks noChangeAspect="1" noChangeArrowheads="1"/>
          </p:cNvPicPr>
          <p:nvPr/>
        </p:nvPicPr>
        <p:blipFill>
          <a:blip r:embed="rId7" cstate="print"/>
          <a:srcRect/>
          <a:stretch>
            <a:fillRect/>
          </a:stretch>
        </p:blipFill>
        <p:spPr bwMode="auto">
          <a:xfrm>
            <a:off x="4052925" y="4521958"/>
            <a:ext cx="1428750" cy="2038350"/>
          </a:xfrm>
          <a:prstGeom prst="rect">
            <a:avLst/>
          </a:prstGeom>
          <a:noFill/>
          <a:ln w="9525">
            <a:noFill/>
            <a:miter lim="800000"/>
            <a:headEnd/>
            <a:tailEnd/>
          </a:ln>
        </p:spPr>
      </p:pic>
      <p:pic>
        <p:nvPicPr>
          <p:cNvPr id="32777" name="Picture 9"/>
          <p:cNvPicPr>
            <a:picLocks noChangeAspect="1" noChangeArrowheads="1"/>
          </p:cNvPicPr>
          <p:nvPr/>
        </p:nvPicPr>
        <p:blipFill>
          <a:blip r:embed="rId8" cstate="print"/>
          <a:srcRect/>
          <a:stretch>
            <a:fillRect/>
          </a:stretch>
        </p:blipFill>
        <p:spPr bwMode="auto">
          <a:xfrm>
            <a:off x="5778454" y="4209267"/>
            <a:ext cx="1386551" cy="2190750"/>
          </a:xfrm>
          <a:prstGeom prst="rect">
            <a:avLst/>
          </a:prstGeom>
          <a:noFill/>
          <a:ln w="9525">
            <a:noFill/>
            <a:miter lim="800000"/>
            <a:headEnd/>
            <a:tailEnd/>
          </a:ln>
        </p:spPr>
      </p:pic>
      <p:pic>
        <p:nvPicPr>
          <p:cNvPr id="32778" name="Picture 10"/>
          <p:cNvPicPr>
            <a:picLocks noChangeAspect="1" noChangeArrowheads="1"/>
          </p:cNvPicPr>
          <p:nvPr/>
        </p:nvPicPr>
        <p:blipFill>
          <a:blip r:embed="rId9" cstate="print"/>
          <a:srcRect/>
          <a:stretch>
            <a:fillRect/>
          </a:stretch>
        </p:blipFill>
        <p:spPr bwMode="auto">
          <a:xfrm>
            <a:off x="7403134" y="2637619"/>
            <a:ext cx="1406015" cy="1985896"/>
          </a:xfrm>
          <a:prstGeom prst="rect">
            <a:avLst/>
          </a:prstGeom>
          <a:noFill/>
          <a:ln w="9525">
            <a:noFill/>
            <a:miter lim="800000"/>
            <a:headEnd/>
            <a:tailEnd/>
          </a:ln>
        </p:spPr>
      </p:pic>
      <p:pic>
        <p:nvPicPr>
          <p:cNvPr id="32779" name="Picture 11"/>
          <p:cNvPicPr>
            <a:picLocks noChangeAspect="1" noChangeArrowheads="1"/>
          </p:cNvPicPr>
          <p:nvPr/>
        </p:nvPicPr>
        <p:blipFill>
          <a:blip r:embed="rId10" cstate="print"/>
          <a:srcRect/>
          <a:stretch>
            <a:fillRect/>
          </a:stretch>
        </p:blipFill>
        <p:spPr bwMode="auto">
          <a:xfrm>
            <a:off x="5673879" y="1261163"/>
            <a:ext cx="1357112" cy="2080905"/>
          </a:xfrm>
          <a:prstGeom prst="rect">
            <a:avLst/>
          </a:prstGeom>
          <a:noFill/>
          <a:ln w="9525">
            <a:noFill/>
            <a:miter lim="800000"/>
            <a:headEnd/>
            <a:tailEnd/>
          </a:ln>
        </p:spPr>
      </p:pic>
      <p:sp>
        <p:nvSpPr>
          <p:cNvPr id="15" name="TextBox 14"/>
          <p:cNvSpPr txBox="1"/>
          <p:nvPr/>
        </p:nvSpPr>
        <p:spPr>
          <a:xfrm>
            <a:off x="154547" y="3425780"/>
            <a:ext cx="1646605" cy="369332"/>
          </a:xfrm>
          <a:prstGeom prst="rect">
            <a:avLst/>
          </a:prstGeom>
          <a:noFill/>
        </p:spPr>
        <p:txBody>
          <a:bodyPr wrap="none" rtlCol="0">
            <a:spAutoFit/>
          </a:bodyPr>
          <a:lstStyle/>
          <a:p>
            <a:r>
              <a:rPr lang="en-US" dirty="0" smtClean="0"/>
              <a:t>Lynne Parker</a:t>
            </a:r>
            <a:endParaRPr lang="en-US" dirty="0"/>
          </a:p>
        </p:txBody>
      </p:sp>
      <p:sp>
        <p:nvSpPr>
          <p:cNvPr id="16" name="TextBox 15"/>
          <p:cNvSpPr txBox="1"/>
          <p:nvPr/>
        </p:nvSpPr>
        <p:spPr>
          <a:xfrm>
            <a:off x="2122868" y="3217572"/>
            <a:ext cx="1381532" cy="369332"/>
          </a:xfrm>
          <a:prstGeom prst="rect">
            <a:avLst/>
          </a:prstGeom>
          <a:noFill/>
        </p:spPr>
        <p:txBody>
          <a:bodyPr wrap="none" rtlCol="0">
            <a:spAutoFit/>
          </a:bodyPr>
          <a:lstStyle/>
          <a:p>
            <a:r>
              <a:rPr lang="en-US" dirty="0" err="1" smtClean="0"/>
              <a:t>Itamar</a:t>
            </a:r>
            <a:r>
              <a:rPr lang="en-US" dirty="0" smtClean="0"/>
              <a:t> </a:t>
            </a:r>
            <a:r>
              <a:rPr lang="en-US" dirty="0" err="1" smtClean="0"/>
              <a:t>Arel</a:t>
            </a:r>
            <a:endParaRPr lang="en-US" dirty="0"/>
          </a:p>
        </p:txBody>
      </p:sp>
      <p:sp>
        <p:nvSpPr>
          <p:cNvPr id="17" name="TextBox 16"/>
          <p:cNvSpPr txBox="1"/>
          <p:nvPr/>
        </p:nvSpPr>
        <p:spPr>
          <a:xfrm>
            <a:off x="3713920" y="3096576"/>
            <a:ext cx="1697901" cy="369332"/>
          </a:xfrm>
          <a:prstGeom prst="rect">
            <a:avLst/>
          </a:prstGeom>
          <a:noFill/>
        </p:spPr>
        <p:txBody>
          <a:bodyPr wrap="none" rtlCol="0">
            <a:spAutoFit/>
          </a:bodyPr>
          <a:lstStyle/>
          <a:p>
            <a:r>
              <a:rPr lang="en-US" dirty="0" smtClean="0"/>
              <a:t>Michael Berry</a:t>
            </a:r>
            <a:endParaRPr lang="en-US" dirty="0"/>
          </a:p>
        </p:txBody>
      </p:sp>
      <p:sp>
        <p:nvSpPr>
          <p:cNvPr id="18" name="TextBox 17"/>
          <p:cNvSpPr txBox="1"/>
          <p:nvPr/>
        </p:nvSpPr>
        <p:spPr>
          <a:xfrm>
            <a:off x="5456350" y="3318457"/>
            <a:ext cx="1864613" cy="369332"/>
          </a:xfrm>
          <a:prstGeom prst="rect">
            <a:avLst/>
          </a:prstGeom>
          <a:noFill/>
        </p:spPr>
        <p:txBody>
          <a:bodyPr wrap="none" rtlCol="0">
            <a:spAutoFit/>
          </a:bodyPr>
          <a:lstStyle/>
          <a:p>
            <a:r>
              <a:rPr lang="en-US" dirty="0" smtClean="0"/>
              <a:t>Ham </a:t>
            </a:r>
            <a:r>
              <a:rPr lang="en-US" dirty="0" err="1" smtClean="0"/>
              <a:t>Bozdogan</a:t>
            </a:r>
            <a:endParaRPr lang="en-US" dirty="0"/>
          </a:p>
        </p:txBody>
      </p:sp>
      <p:sp>
        <p:nvSpPr>
          <p:cNvPr id="19" name="TextBox 18"/>
          <p:cNvSpPr txBox="1"/>
          <p:nvPr/>
        </p:nvSpPr>
        <p:spPr>
          <a:xfrm>
            <a:off x="7471090" y="4632101"/>
            <a:ext cx="1518364" cy="646331"/>
          </a:xfrm>
          <a:prstGeom prst="rect">
            <a:avLst/>
          </a:prstGeom>
          <a:noFill/>
        </p:spPr>
        <p:txBody>
          <a:bodyPr wrap="none" rtlCol="0">
            <a:spAutoFit/>
          </a:bodyPr>
          <a:lstStyle/>
          <a:p>
            <a:r>
              <a:rPr lang="en-US" dirty="0" smtClean="0"/>
              <a:t>Daniela </a:t>
            </a:r>
          </a:p>
          <a:p>
            <a:r>
              <a:rPr lang="en-US" dirty="0" smtClean="0"/>
              <a:t>      </a:t>
            </a:r>
            <a:r>
              <a:rPr lang="en-US" dirty="0" err="1" smtClean="0"/>
              <a:t>Corbetta</a:t>
            </a:r>
            <a:endParaRPr lang="en-US" dirty="0"/>
          </a:p>
        </p:txBody>
      </p:sp>
      <p:sp>
        <p:nvSpPr>
          <p:cNvPr id="20" name="TextBox 19"/>
          <p:cNvSpPr txBox="1"/>
          <p:nvPr/>
        </p:nvSpPr>
        <p:spPr>
          <a:xfrm>
            <a:off x="5686313" y="6310648"/>
            <a:ext cx="1347485" cy="369332"/>
          </a:xfrm>
          <a:prstGeom prst="rect">
            <a:avLst/>
          </a:prstGeom>
          <a:noFill/>
        </p:spPr>
        <p:txBody>
          <a:bodyPr wrap="none" rtlCol="0">
            <a:spAutoFit/>
          </a:bodyPr>
          <a:lstStyle/>
          <a:p>
            <a:r>
              <a:rPr lang="en-US" dirty="0" smtClean="0"/>
              <a:t>Wes Hines</a:t>
            </a:r>
            <a:endParaRPr lang="en-US" dirty="0"/>
          </a:p>
        </p:txBody>
      </p:sp>
      <p:sp>
        <p:nvSpPr>
          <p:cNvPr id="21" name="TextBox 20"/>
          <p:cNvSpPr txBox="1"/>
          <p:nvPr/>
        </p:nvSpPr>
        <p:spPr>
          <a:xfrm>
            <a:off x="3983612" y="6488668"/>
            <a:ext cx="1544012" cy="369332"/>
          </a:xfrm>
          <a:prstGeom prst="rect">
            <a:avLst/>
          </a:prstGeom>
          <a:noFill/>
        </p:spPr>
        <p:txBody>
          <a:bodyPr wrap="none" rtlCol="0">
            <a:spAutoFit/>
          </a:bodyPr>
          <a:lstStyle/>
          <a:p>
            <a:r>
              <a:rPr lang="en-US" dirty="0" smtClean="0"/>
              <a:t>Jens </a:t>
            </a:r>
            <a:r>
              <a:rPr lang="en-US" dirty="0" err="1" smtClean="0"/>
              <a:t>Gregor</a:t>
            </a:r>
            <a:endParaRPr lang="en-US" dirty="0"/>
          </a:p>
        </p:txBody>
      </p:sp>
      <p:sp>
        <p:nvSpPr>
          <p:cNvPr id="22" name="TextBox 21"/>
          <p:cNvSpPr txBox="1"/>
          <p:nvPr/>
        </p:nvSpPr>
        <p:spPr>
          <a:xfrm>
            <a:off x="1892992" y="6175344"/>
            <a:ext cx="2172390" cy="369332"/>
          </a:xfrm>
          <a:prstGeom prst="rect">
            <a:avLst/>
          </a:prstGeom>
          <a:noFill/>
        </p:spPr>
        <p:txBody>
          <a:bodyPr wrap="none" rtlCol="0">
            <a:spAutoFit/>
          </a:bodyPr>
          <a:lstStyle/>
          <a:p>
            <a:r>
              <a:rPr lang="en-US" dirty="0" smtClean="0"/>
              <a:t>Bruce MacLennan</a:t>
            </a:r>
            <a:endParaRPr lang="en-US" dirty="0"/>
          </a:p>
        </p:txBody>
      </p:sp>
      <p:sp>
        <p:nvSpPr>
          <p:cNvPr id="23" name="TextBox 22"/>
          <p:cNvSpPr txBox="1"/>
          <p:nvPr/>
        </p:nvSpPr>
        <p:spPr>
          <a:xfrm>
            <a:off x="516229" y="5943600"/>
            <a:ext cx="1364476" cy="369332"/>
          </a:xfrm>
          <a:prstGeom prst="rect">
            <a:avLst/>
          </a:prstGeom>
          <a:noFill/>
        </p:spPr>
        <p:txBody>
          <a:bodyPr wrap="none" rtlCol="0">
            <a:spAutoFit/>
          </a:bodyPr>
          <a:lstStyle/>
          <a:p>
            <a:r>
              <a:rPr lang="en-US" dirty="0" err="1" smtClean="0"/>
              <a:t>Hairong</a:t>
            </a:r>
            <a:r>
              <a:rPr lang="en-US" dirty="0" smtClean="0"/>
              <a:t> </a:t>
            </a:r>
            <a:r>
              <a:rPr lang="en-US" dirty="0" err="1" smtClean="0"/>
              <a:t>Qi</a:t>
            </a:r>
            <a:endParaRPr lang="en-US" dirty="0"/>
          </a:p>
        </p:txBody>
      </p:sp>
      <p:sp>
        <p:nvSpPr>
          <p:cNvPr id="24" name="Rectangle 23"/>
          <p:cNvSpPr/>
          <p:nvPr/>
        </p:nvSpPr>
        <p:spPr>
          <a:xfrm>
            <a:off x="3013011" y="3553427"/>
            <a:ext cx="2829108" cy="683722"/>
          </a:xfrm>
          <a:prstGeom prst="rect">
            <a:avLst/>
          </a:prstGeom>
        </p:spPr>
        <p:txBody>
          <a:bodyPr wrap="none">
            <a:noAutofit/>
          </a:bodyPr>
          <a:lstStyle/>
          <a:p>
            <a:r>
              <a:rPr lang="en-US" sz="3000" dirty="0" smtClean="0">
                <a:solidFill>
                  <a:srgbClr val="DA6D00"/>
                </a:solidFill>
                <a:effectLst>
                  <a:outerShdw blurRad="38100" dist="38100" dir="2700000" algn="tl">
                    <a:srgbClr val="000000">
                      <a:alpha val="43137"/>
                    </a:srgbClr>
                  </a:outerShdw>
                </a:effectLst>
              </a:rPr>
              <a:t>CISML Faculty</a:t>
            </a:r>
            <a:endParaRPr lang="en-US" sz="3000" dirty="0">
              <a:solidFill>
                <a:srgbClr val="DA6D00"/>
              </a:solidFill>
            </a:endParaRPr>
          </a:p>
        </p:txBody>
      </p:sp>
      <p:sp>
        <p:nvSpPr>
          <p:cNvPr id="27" name="Oval 26"/>
          <p:cNvSpPr/>
          <p:nvPr/>
        </p:nvSpPr>
        <p:spPr bwMode="auto">
          <a:xfrm>
            <a:off x="2704564" y="3580326"/>
            <a:ext cx="3412902" cy="519351"/>
          </a:xfrm>
          <a:prstGeom prst="ellipse">
            <a:avLst/>
          </a:prstGeom>
          <a:noFill/>
          <a:ln w="19050" cap="flat" cmpd="sng" algn="ctr">
            <a:solidFill>
              <a:srgbClr val="DA6D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our “competition”?</a:t>
            </a:r>
            <a:endParaRPr lang="en-US" dirty="0"/>
          </a:p>
        </p:txBody>
      </p:sp>
      <p:sp>
        <p:nvSpPr>
          <p:cNvPr id="3" name="Content Placeholder 2"/>
          <p:cNvSpPr>
            <a:spLocks noGrp="1"/>
          </p:cNvSpPr>
          <p:nvPr>
            <p:ph idx="1"/>
          </p:nvPr>
        </p:nvSpPr>
        <p:spPr>
          <a:xfrm>
            <a:off x="216599" y="929640"/>
            <a:ext cx="8629650" cy="5191125"/>
          </a:xfrm>
        </p:spPr>
        <p:txBody>
          <a:bodyPr/>
          <a:lstStyle/>
          <a:p>
            <a:pPr>
              <a:lnSpc>
                <a:spcPts val="1800"/>
              </a:lnSpc>
              <a:spcBef>
                <a:spcPts val="300"/>
              </a:spcBef>
            </a:pPr>
            <a:r>
              <a:rPr lang="en-US" sz="1800" dirty="0" smtClean="0"/>
              <a:t>Carnegie Mellon University, </a:t>
            </a:r>
            <a:r>
              <a:rPr lang="en-US" sz="1800" b="0" dirty="0" smtClean="0"/>
              <a:t>Machine Learning Department</a:t>
            </a:r>
          </a:p>
          <a:p>
            <a:pPr lvl="1">
              <a:lnSpc>
                <a:spcPts val="1800"/>
              </a:lnSpc>
              <a:spcBef>
                <a:spcPts val="300"/>
              </a:spcBef>
            </a:pPr>
            <a:r>
              <a:rPr lang="en-US" sz="1600" dirty="0" smtClean="0"/>
              <a:t>24 core faculty, 27 affiliated faculty, ~20 related faculty</a:t>
            </a:r>
          </a:p>
          <a:p>
            <a:pPr lvl="1">
              <a:lnSpc>
                <a:spcPts val="1800"/>
              </a:lnSpc>
              <a:spcBef>
                <a:spcPts val="300"/>
              </a:spcBef>
            </a:pPr>
            <a:r>
              <a:rPr lang="en-US" sz="1600" dirty="0" smtClean="0"/>
              <a:t>Highly interdisciplinary</a:t>
            </a:r>
          </a:p>
          <a:p>
            <a:pPr>
              <a:lnSpc>
                <a:spcPts val="1800"/>
              </a:lnSpc>
              <a:spcBef>
                <a:spcPts val="300"/>
              </a:spcBef>
            </a:pPr>
            <a:r>
              <a:rPr lang="en-US" sz="1800" dirty="0" smtClean="0"/>
              <a:t>UC Berkeley, </a:t>
            </a:r>
            <a:r>
              <a:rPr lang="en-US" sz="1800" b="0" dirty="0" smtClean="0"/>
              <a:t>Center for Intelligent Systems</a:t>
            </a:r>
          </a:p>
          <a:p>
            <a:pPr lvl="1">
              <a:lnSpc>
                <a:spcPts val="1800"/>
              </a:lnSpc>
              <a:spcBef>
                <a:spcPts val="300"/>
              </a:spcBef>
            </a:pPr>
            <a:r>
              <a:rPr lang="en-US" sz="1600" dirty="0" smtClean="0"/>
              <a:t>26 faculty &amp; research staff</a:t>
            </a:r>
          </a:p>
          <a:p>
            <a:pPr lvl="1">
              <a:lnSpc>
                <a:spcPts val="1800"/>
              </a:lnSpc>
              <a:spcBef>
                <a:spcPts val="300"/>
              </a:spcBef>
            </a:pPr>
            <a:r>
              <a:rPr lang="en-US" sz="1600" dirty="0" smtClean="0"/>
              <a:t>Highly interdisciplinary</a:t>
            </a:r>
          </a:p>
          <a:p>
            <a:pPr>
              <a:lnSpc>
                <a:spcPts val="1800"/>
              </a:lnSpc>
              <a:spcBef>
                <a:spcPts val="300"/>
              </a:spcBef>
            </a:pPr>
            <a:r>
              <a:rPr lang="en-US" sz="1800" dirty="0" smtClean="0"/>
              <a:t>UC Irvine, </a:t>
            </a:r>
            <a:r>
              <a:rPr lang="en-US" sz="1800" b="0" dirty="0" smtClean="0"/>
              <a:t>Center for Machine Learning and Intelligent Systems </a:t>
            </a:r>
          </a:p>
          <a:p>
            <a:pPr lvl="1">
              <a:lnSpc>
                <a:spcPts val="1800"/>
              </a:lnSpc>
              <a:spcBef>
                <a:spcPts val="300"/>
              </a:spcBef>
            </a:pPr>
            <a:r>
              <a:rPr lang="en-US" sz="1600" dirty="0" smtClean="0"/>
              <a:t>30 faculty &amp; research staff</a:t>
            </a:r>
          </a:p>
          <a:p>
            <a:pPr lvl="1">
              <a:lnSpc>
                <a:spcPts val="1800"/>
              </a:lnSpc>
              <a:spcBef>
                <a:spcPts val="300"/>
              </a:spcBef>
            </a:pPr>
            <a:r>
              <a:rPr lang="en-US" sz="1600" dirty="0" smtClean="0"/>
              <a:t>Highly interdisciplinary</a:t>
            </a:r>
          </a:p>
          <a:p>
            <a:pPr>
              <a:lnSpc>
                <a:spcPts val="1800"/>
              </a:lnSpc>
              <a:spcBef>
                <a:spcPts val="300"/>
              </a:spcBef>
            </a:pPr>
            <a:r>
              <a:rPr lang="en-US" sz="1800" dirty="0" smtClean="0"/>
              <a:t>George Washington Univ., </a:t>
            </a:r>
            <a:r>
              <a:rPr lang="en-US" sz="1800" b="0" dirty="0" smtClean="0"/>
              <a:t>Center for Intelligent Systems Research </a:t>
            </a:r>
          </a:p>
          <a:p>
            <a:pPr lvl="1">
              <a:lnSpc>
                <a:spcPts val="1800"/>
              </a:lnSpc>
              <a:spcBef>
                <a:spcPts val="300"/>
              </a:spcBef>
            </a:pPr>
            <a:r>
              <a:rPr lang="en-US" sz="1600" dirty="0" smtClean="0"/>
              <a:t>12 faculty &amp; research staff</a:t>
            </a:r>
          </a:p>
          <a:p>
            <a:pPr lvl="1">
              <a:lnSpc>
                <a:spcPts val="1800"/>
              </a:lnSpc>
              <a:spcBef>
                <a:spcPts val="300"/>
              </a:spcBef>
            </a:pPr>
            <a:r>
              <a:rPr lang="en-US" sz="1600" dirty="0" smtClean="0"/>
              <a:t>Emphasis is on Intelligent Transportation Systems</a:t>
            </a:r>
          </a:p>
          <a:p>
            <a:pPr>
              <a:lnSpc>
                <a:spcPts val="1800"/>
              </a:lnSpc>
              <a:spcBef>
                <a:spcPts val="300"/>
              </a:spcBef>
            </a:pPr>
            <a:r>
              <a:rPr lang="en-US" sz="1800" dirty="0" smtClean="0"/>
              <a:t>Vanderbilt, </a:t>
            </a:r>
            <a:r>
              <a:rPr lang="en-US" sz="1800" b="0" dirty="0" smtClean="0"/>
              <a:t>Center for Intelligent Systems</a:t>
            </a:r>
          </a:p>
          <a:p>
            <a:pPr lvl="1">
              <a:lnSpc>
                <a:spcPts val="1800"/>
              </a:lnSpc>
              <a:spcBef>
                <a:spcPts val="300"/>
              </a:spcBef>
            </a:pPr>
            <a:r>
              <a:rPr lang="en-US" sz="1600" dirty="0" smtClean="0"/>
              <a:t>7 faculty &amp; research staff</a:t>
            </a:r>
          </a:p>
          <a:p>
            <a:pPr lvl="1">
              <a:lnSpc>
                <a:spcPts val="1800"/>
              </a:lnSpc>
              <a:spcBef>
                <a:spcPts val="300"/>
              </a:spcBef>
            </a:pPr>
            <a:r>
              <a:rPr lang="en-US" sz="1600" dirty="0" smtClean="0"/>
              <a:t>Emphasis is on robotics</a:t>
            </a:r>
          </a:p>
          <a:p>
            <a:pPr>
              <a:lnSpc>
                <a:spcPts val="1800"/>
              </a:lnSpc>
              <a:spcBef>
                <a:spcPts val="300"/>
              </a:spcBef>
            </a:pPr>
            <a:r>
              <a:rPr lang="en-US" sz="1800" dirty="0" smtClean="0"/>
              <a:t>University of Idaho, </a:t>
            </a:r>
            <a:r>
              <a:rPr lang="en-US" sz="1800" b="0" dirty="0" smtClean="0"/>
              <a:t>Center for Intelligent Systems Research</a:t>
            </a:r>
          </a:p>
          <a:p>
            <a:pPr lvl="1">
              <a:lnSpc>
                <a:spcPts val="1800"/>
              </a:lnSpc>
              <a:spcBef>
                <a:spcPts val="300"/>
              </a:spcBef>
            </a:pPr>
            <a:r>
              <a:rPr lang="en-US" sz="1600" dirty="0" smtClean="0"/>
              <a:t>6 faculty and research staff</a:t>
            </a:r>
          </a:p>
          <a:p>
            <a:pPr lvl="1">
              <a:lnSpc>
                <a:spcPts val="1800"/>
              </a:lnSpc>
              <a:spcBef>
                <a:spcPts val="300"/>
              </a:spcBef>
            </a:pPr>
            <a:r>
              <a:rPr lang="en-US" sz="1600" dirty="0" smtClean="0"/>
              <a:t>Emphasis is primarily control</a:t>
            </a:r>
            <a:endParaRPr lang="en-US" sz="1600" dirty="0"/>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3</a:t>
            </a:fld>
            <a:endParaRPr lang="en-US"/>
          </a:p>
        </p:txBody>
      </p:sp>
      <p:sp>
        <p:nvSpPr>
          <p:cNvPr id="6" name="Bevel 5"/>
          <p:cNvSpPr/>
          <p:nvPr/>
        </p:nvSpPr>
        <p:spPr bwMode="auto">
          <a:xfrm>
            <a:off x="1408176" y="5614416"/>
            <a:ext cx="4507992" cy="490776"/>
          </a:xfrm>
          <a:prstGeom prst="bevel">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smtClean="0">
              <a:ln>
                <a:noFill/>
              </a:ln>
              <a:solidFill>
                <a:schemeClr val="tx1"/>
              </a:solidFill>
              <a:effectLst/>
              <a:latin typeface="Arial" charset="0"/>
            </a:endParaRPr>
          </a:p>
        </p:txBody>
      </p:sp>
      <p:sp>
        <p:nvSpPr>
          <p:cNvPr id="7" name="Bevel 6"/>
          <p:cNvSpPr/>
          <p:nvPr/>
        </p:nvSpPr>
        <p:spPr bwMode="auto">
          <a:xfrm>
            <a:off x="6748272" y="4178808"/>
            <a:ext cx="1124712" cy="896112"/>
          </a:xfrm>
          <a:prstGeom prst="bevel">
            <a:avLst>
              <a:gd name="adj" fmla="val 20664"/>
            </a:avLst>
          </a:prstGeom>
          <a:no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smtClean="0">
              <a:ln>
                <a:noFill/>
              </a:ln>
              <a:solidFill>
                <a:schemeClr val="tx1"/>
              </a:solidFill>
              <a:effectLst/>
              <a:latin typeface="Arial" charset="0"/>
            </a:endParaRPr>
          </a:p>
        </p:txBody>
      </p:sp>
      <p:sp>
        <p:nvSpPr>
          <p:cNvPr id="8" name="Bevel 7"/>
          <p:cNvSpPr/>
          <p:nvPr/>
        </p:nvSpPr>
        <p:spPr bwMode="auto">
          <a:xfrm>
            <a:off x="276705" y="5841310"/>
            <a:ext cx="6464808" cy="858857"/>
          </a:xfrm>
          <a:prstGeom prst="bevel">
            <a:avLst>
              <a:gd name="adj" fmla="val 12720"/>
            </a:avLst>
          </a:prstGeom>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path path="circle">
              <a:fillToRect l="100000" t="100000"/>
            </a:path>
            <a:tileRect r="-100000" b="-100000"/>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dirty="0" smtClean="0">
                <a:solidFill>
                  <a:srgbClr val="FFFF00"/>
                </a:solidFill>
              </a:rPr>
              <a:t>By joining efforts, UTK’s CISML can become </a:t>
            </a:r>
          </a:p>
          <a:p>
            <a:pPr algn="ctr"/>
            <a:r>
              <a:rPr lang="en-US" dirty="0" smtClean="0">
                <a:solidFill>
                  <a:srgbClr val="FFFF00"/>
                </a:solidFill>
              </a:rPr>
              <a:t>a highly competitive research center</a:t>
            </a:r>
            <a:endParaRPr lang="en-US"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CISML Organization</a:t>
            </a:r>
            <a:endParaRPr lang="en-US" dirty="0"/>
          </a:p>
        </p:txBody>
      </p:sp>
      <p:pic>
        <p:nvPicPr>
          <p:cNvPr id="6" name="Picture 3"/>
          <p:cNvPicPr>
            <a:picLocks noChangeAspect="1" noChangeArrowheads="1"/>
          </p:cNvPicPr>
          <p:nvPr/>
        </p:nvPicPr>
        <p:blipFill>
          <a:blip r:embed="rId2" cstate="print"/>
          <a:srcRect/>
          <a:stretch>
            <a:fillRect/>
          </a:stretch>
        </p:blipFill>
        <p:spPr bwMode="auto">
          <a:xfrm>
            <a:off x="7732376" y="2830493"/>
            <a:ext cx="844526" cy="1204857"/>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7730132" y="1161825"/>
            <a:ext cx="849015" cy="1132020"/>
          </a:xfrm>
          <a:prstGeom prst="rect">
            <a:avLst/>
          </a:prstGeom>
          <a:noFill/>
          <a:ln w="9525">
            <a:noFill/>
            <a:miter lim="800000"/>
            <a:headEnd/>
            <a:tailEnd/>
          </a:ln>
        </p:spPr>
      </p:pic>
      <p:pic>
        <p:nvPicPr>
          <p:cNvPr id="9" name="Picture 8" descr="scott_wells-cropped.bmp"/>
          <p:cNvPicPr>
            <a:picLocks noChangeAspect="1"/>
          </p:cNvPicPr>
          <p:nvPr/>
        </p:nvPicPr>
        <p:blipFill>
          <a:blip r:embed="rId4" cstate="print"/>
          <a:stretch>
            <a:fillRect/>
          </a:stretch>
        </p:blipFill>
        <p:spPr>
          <a:xfrm>
            <a:off x="7728978" y="4571999"/>
            <a:ext cx="851323" cy="1140311"/>
          </a:xfrm>
          <a:prstGeom prst="rect">
            <a:avLst/>
          </a:prstGeom>
        </p:spPr>
      </p:pic>
      <p:sp>
        <p:nvSpPr>
          <p:cNvPr id="17" name="TextBox 16"/>
          <p:cNvSpPr txBox="1"/>
          <p:nvPr/>
        </p:nvSpPr>
        <p:spPr>
          <a:xfrm>
            <a:off x="7496255" y="2248347"/>
            <a:ext cx="1331069" cy="461665"/>
          </a:xfrm>
          <a:prstGeom prst="rect">
            <a:avLst/>
          </a:prstGeom>
          <a:noFill/>
        </p:spPr>
        <p:txBody>
          <a:bodyPr wrap="none" rtlCol="0">
            <a:spAutoFit/>
          </a:bodyPr>
          <a:lstStyle/>
          <a:p>
            <a:pPr algn="ctr"/>
            <a:r>
              <a:rPr lang="en-US" sz="1200" b="0" i="0" dirty="0" smtClean="0"/>
              <a:t>Dr. Lynne Parker</a:t>
            </a:r>
          </a:p>
          <a:p>
            <a:pPr algn="ctr"/>
            <a:r>
              <a:rPr lang="en-US" sz="1200" b="0" i="0" dirty="0" smtClean="0"/>
              <a:t>CISML Director</a:t>
            </a:r>
            <a:endParaRPr lang="en-US" sz="1200" b="0" i="0" dirty="0"/>
          </a:p>
        </p:txBody>
      </p:sp>
      <p:sp>
        <p:nvSpPr>
          <p:cNvPr id="18" name="TextBox 17"/>
          <p:cNvSpPr txBox="1"/>
          <p:nvPr/>
        </p:nvSpPr>
        <p:spPr>
          <a:xfrm>
            <a:off x="7267984" y="4003637"/>
            <a:ext cx="1725409" cy="461665"/>
          </a:xfrm>
          <a:prstGeom prst="rect">
            <a:avLst/>
          </a:prstGeom>
          <a:noFill/>
        </p:spPr>
        <p:txBody>
          <a:bodyPr wrap="none" rtlCol="0">
            <a:spAutoFit/>
          </a:bodyPr>
          <a:lstStyle/>
          <a:p>
            <a:pPr algn="ctr"/>
            <a:r>
              <a:rPr lang="en-US" sz="1200" b="0" i="0" dirty="0" smtClean="0"/>
              <a:t>Dr. Michael Berry</a:t>
            </a:r>
          </a:p>
          <a:p>
            <a:pPr algn="ctr"/>
            <a:r>
              <a:rPr lang="en-US" sz="1200" b="0" i="0" dirty="0" smtClean="0"/>
              <a:t>CISML Assoc. Director</a:t>
            </a:r>
            <a:endParaRPr lang="en-US" sz="1200" b="0" i="0" dirty="0"/>
          </a:p>
        </p:txBody>
      </p:sp>
      <p:pic>
        <p:nvPicPr>
          <p:cNvPr id="17409" name="Picture 1"/>
          <p:cNvPicPr>
            <a:picLocks noChangeAspect="1" noChangeArrowheads="1"/>
          </p:cNvPicPr>
          <p:nvPr/>
        </p:nvPicPr>
        <p:blipFill>
          <a:blip r:embed="rId5" cstate="print"/>
          <a:srcRect/>
          <a:stretch>
            <a:fillRect/>
          </a:stretch>
        </p:blipFill>
        <p:spPr bwMode="auto">
          <a:xfrm>
            <a:off x="458769" y="1108037"/>
            <a:ext cx="6652605" cy="5217459"/>
          </a:xfrm>
          <a:prstGeom prst="rect">
            <a:avLst/>
          </a:prstGeom>
          <a:noFill/>
          <a:ln w="9525">
            <a:noFill/>
            <a:miter lim="800000"/>
            <a:headEnd/>
            <a:tailEnd/>
          </a:ln>
          <a:effectLst/>
        </p:spPr>
      </p:pic>
      <p:sp>
        <p:nvSpPr>
          <p:cNvPr id="19" name="TextBox 18"/>
          <p:cNvSpPr txBox="1"/>
          <p:nvPr/>
        </p:nvSpPr>
        <p:spPr>
          <a:xfrm>
            <a:off x="7216165" y="5662108"/>
            <a:ext cx="1927835" cy="461665"/>
          </a:xfrm>
          <a:prstGeom prst="rect">
            <a:avLst/>
          </a:prstGeom>
          <a:noFill/>
        </p:spPr>
        <p:txBody>
          <a:bodyPr wrap="none" rtlCol="0">
            <a:spAutoFit/>
          </a:bodyPr>
          <a:lstStyle/>
          <a:p>
            <a:pPr algn="ctr"/>
            <a:r>
              <a:rPr lang="en-US" sz="1200" b="0" i="0" dirty="0" smtClean="0"/>
              <a:t>Mr. Scott Wells</a:t>
            </a:r>
          </a:p>
          <a:p>
            <a:pPr algn="ctr"/>
            <a:r>
              <a:rPr lang="en-US" sz="1200" b="0" i="0" dirty="0" smtClean="0"/>
              <a:t>CISML Program Manager</a:t>
            </a:r>
            <a:endParaRPr lang="en-US" sz="1200" b="0" i="0" dirty="0"/>
          </a:p>
        </p:txBody>
      </p:sp>
      <p:sp>
        <p:nvSpPr>
          <p:cNvPr id="20" name="TextBox 19"/>
          <p:cNvSpPr txBox="1"/>
          <p:nvPr/>
        </p:nvSpPr>
        <p:spPr>
          <a:xfrm>
            <a:off x="1143000" y="6400800"/>
            <a:ext cx="5245923" cy="369332"/>
          </a:xfrm>
          <a:prstGeom prst="rect">
            <a:avLst/>
          </a:prstGeom>
          <a:noFill/>
        </p:spPr>
        <p:txBody>
          <a:bodyPr wrap="none" rtlCol="0">
            <a:spAutoFit/>
          </a:bodyPr>
          <a:lstStyle/>
          <a:p>
            <a:r>
              <a:rPr lang="en-US" dirty="0" smtClean="0">
                <a:solidFill>
                  <a:srgbClr val="DA6D00"/>
                </a:solidFill>
              </a:rPr>
              <a:t>Approved as formal UTK Center October, 2011</a:t>
            </a:r>
            <a:endParaRPr lang="en-US" dirty="0">
              <a:solidFill>
                <a:srgbClr val="DA6D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47638" y="160338"/>
            <a:ext cx="8859837" cy="609600"/>
          </a:xfrm>
        </p:spPr>
        <p:txBody>
          <a:bodyPr/>
          <a:lstStyle/>
          <a:p>
            <a:pPr eaLnBrk="1" hangingPunct="1"/>
            <a:r>
              <a:rPr lang="en-US" dirty="0" smtClean="0"/>
              <a:t>CISML UTK Faculty – </a:t>
            </a:r>
            <a:r>
              <a:rPr lang="en-US" sz="2600" dirty="0" smtClean="0"/>
              <a:t>From 3 Colleges, 4 Depts.</a:t>
            </a:r>
          </a:p>
        </p:txBody>
      </p:sp>
      <p:sp>
        <p:nvSpPr>
          <p:cNvPr id="15362" name="Slide Number Placeholder 3"/>
          <p:cNvSpPr>
            <a:spLocks noGrp="1"/>
          </p:cNvSpPr>
          <p:nvPr>
            <p:ph type="sldNum" sz="quarter" idx="10"/>
          </p:nvPr>
        </p:nvSpPr>
        <p:spPr>
          <a:noFill/>
        </p:spPr>
        <p:txBody>
          <a:bodyPr/>
          <a:lstStyle/>
          <a:p>
            <a:fld id="{807E5F63-A203-4FAB-829E-516BA2BF9A78}" type="slidenum">
              <a:rPr lang="en-US" smtClean="0"/>
              <a:pPr/>
              <a:t>5</a:t>
            </a:fld>
            <a:endParaRPr lang="en-US" smtClean="0"/>
          </a:p>
        </p:txBody>
      </p:sp>
      <p:sp>
        <p:nvSpPr>
          <p:cNvPr id="8" name="Content Placeholder 2"/>
          <p:cNvSpPr txBox="1">
            <a:spLocks/>
          </p:cNvSpPr>
          <p:nvPr/>
        </p:nvSpPr>
        <p:spPr bwMode="auto">
          <a:xfrm>
            <a:off x="3155950" y="1985963"/>
            <a:ext cx="2822575" cy="4433887"/>
          </a:xfrm>
          <a:prstGeom prst="rect">
            <a:avLst/>
          </a:prstGeom>
          <a:solidFill>
            <a:schemeClr val="accent6">
              <a:lumMod val="20000"/>
              <a:lumOff val="80000"/>
            </a:schemeClr>
          </a:solidFill>
          <a:ln w="9525">
            <a:solidFill>
              <a:schemeClr val="tx1"/>
            </a:solidFill>
            <a:miter lim="800000"/>
            <a:headEnd/>
            <a:tailEnd/>
          </a:ln>
          <a:effectLst/>
        </p:spPr>
        <p:txBody>
          <a:bodyPr/>
          <a:lstStyle/>
          <a:p>
            <a:pPr marL="234950" indent="-234950">
              <a:spcBef>
                <a:spcPts val="0"/>
              </a:spcBef>
              <a:tabLst>
                <a:tab pos="566738" algn="l"/>
              </a:tabLst>
              <a:defRPr/>
            </a:pPr>
            <a:r>
              <a:rPr lang="en-US" sz="2000" i="0" kern="0" dirty="0">
                <a:latin typeface="+mn-lt"/>
              </a:rPr>
              <a:t>College of Engineering:</a:t>
            </a:r>
          </a:p>
          <a:p>
            <a:pPr marL="234950" indent="-234950">
              <a:spcBef>
                <a:spcPts val="72"/>
              </a:spcBef>
              <a:buFont typeface="Wingdings" pitchFamily="64" charset="2"/>
              <a:buChar char="§"/>
              <a:tabLst>
                <a:tab pos="566738" algn="l"/>
              </a:tabLst>
              <a:defRPr/>
            </a:pPr>
            <a:endParaRPr lang="en-US" sz="1600" b="0" i="0" kern="0" dirty="0">
              <a:latin typeface="+mn-lt"/>
            </a:endParaRPr>
          </a:p>
          <a:p>
            <a:pPr marL="234950" indent="-234950">
              <a:spcBef>
                <a:spcPts val="72"/>
              </a:spcBef>
              <a:buFont typeface="Wingdings" pitchFamily="64" charset="2"/>
              <a:buChar char="§"/>
              <a:tabLst>
                <a:tab pos="566738" algn="l"/>
              </a:tabLst>
              <a:defRPr/>
            </a:pPr>
            <a:r>
              <a:rPr lang="en-US" sz="1600" kern="0" dirty="0">
                <a:solidFill>
                  <a:srgbClr val="0000CC"/>
                </a:solidFill>
                <a:latin typeface="+mn-lt"/>
              </a:rPr>
              <a:t>CISML Director:                  </a:t>
            </a:r>
            <a:r>
              <a:rPr lang="en-US" sz="1600" b="0" i="0" kern="0" dirty="0">
                <a:solidFill>
                  <a:srgbClr val="0000CC"/>
                </a:solidFill>
                <a:latin typeface="+mn-lt"/>
              </a:rPr>
              <a:t>Dr. Lynne Parker</a:t>
            </a:r>
            <a:r>
              <a:rPr lang="en-US" sz="1600" b="0" i="0" kern="0" dirty="0">
                <a:latin typeface="+mn-lt"/>
              </a:rPr>
              <a:t>, Electrical Engineering and Computer Science (EECS)</a:t>
            </a:r>
          </a:p>
          <a:p>
            <a:pPr marL="234950" indent="-234950">
              <a:spcBef>
                <a:spcPts val="72"/>
              </a:spcBef>
              <a:buFont typeface="Wingdings" pitchFamily="64" charset="2"/>
              <a:buChar char="§"/>
              <a:tabLst>
                <a:tab pos="566738" algn="l"/>
              </a:tabLst>
              <a:defRPr/>
            </a:pPr>
            <a:endParaRPr lang="en-US" sz="1600" b="0" i="0" kern="0" dirty="0">
              <a:latin typeface="+mn-lt"/>
            </a:endParaRPr>
          </a:p>
          <a:p>
            <a:pPr marL="234950" indent="-234950">
              <a:spcBef>
                <a:spcPts val="0"/>
              </a:spcBef>
              <a:buFont typeface="Wingdings" pitchFamily="64" charset="2"/>
              <a:buChar char="§"/>
              <a:tabLst>
                <a:tab pos="566738" algn="l"/>
              </a:tabLst>
              <a:defRPr/>
            </a:pPr>
            <a:r>
              <a:rPr lang="en-US" sz="1600" b="0" i="0" kern="0" dirty="0">
                <a:latin typeface="+mn-lt"/>
              </a:rPr>
              <a:t>Dr. </a:t>
            </a:r>
            <a:r>
              <a:rPr lang="en-US" sz="1600" b="0" i="0" kern="0" dirty="0" err="1">
                <a:latin typeface="+mn-lt"/>
              </a:rPr>
              <a:t>Itamar</a:t>
            </a:r>
            <a:r>
              <a:rPr lang="en-US" sz="1600" b="0" i="0" kern="0" dirty="0">
                <a:latin typeface="+mn-lt"/>
              </a:rPr>
              <a:t> </a:t>
            </a:r>
            <a:r>
              <a:rPr lang="en-US" sz="1600" b="0" i="0" kern="0" dirty="0" err="1">
                <a:latin typeface="+mn-lt"/>
              </a:rPr>
              <a:t>Arel</a:t>
            </a:r>
            <a:r>
              <a:rPr lang="en-US" sz="1600" b="0" i="0" kern="0" dirty="0">
                <a:latin typeface="+mn-lt"/>
              </a:rPr>
              <a:t>, </a:t>
            </a:r>
            <a:r>
              <a:rPr lang="en-US" sz="1600" b="0" i="0" kern="0" dirty="0"/>
              <a:t>EECS</a:t>
            </a:r>
          </a:p>
          <a:p>
            <a:pPr marL="234950" indent="-234950">
              <a:spcBef>
                <a:spcPts val="0"/>
              </a:spcBef>
              <a:buFont typeface="Wingdings" pitchFamily="64" charset="2"/>
              <a:buChar char="§"/>
              <a:tabLst>
                <a:tab pos="566738" algn="l"/>
              </a:tabLst>
              <a:defRPr/>
            </a:pPr>
            <a:r>
              <a:rPr lang="en-US" sz="1600" b="0" i="0" kern="0" dirty="0">
                <a:latin typeface="+mn-lt"/>
              </a:rPr>
              <a:t>Dr. Michael Berry, </a:t>
            </a:r>
            <a:r>
              <a:rPr lang="en-US" sz="1600" b="0" i="0" kern="0" dirty="0"/>
              <a:t>EECS</a:t>
            </a:r>
          </a:p>
          <a:p>
            <a:pPr marL="234950" indent="-234950">
              <a:spcBef>
                <a:spcPts val="0"/>
              </a:spcBef>
              <a:buFont typeface="Wingdings" pitchFamily="64" charset="2"/>
              <a:buChar char="§"/>
              <a:tabLst>
                <a:tab pos="566738" algn="l"/>
              </a:tabLst>
              <a:defRPr/>
            </a:pPr>
            <a:r>
              <a:rPr lang="en-US" sz="1600" b="0" i="0" kern="0" dirty="0">
                <a:latin typeface="+mn-lt"/>
              </a:rPr>
              <a:t>Dr. Jens </a:t>
            </a:r>
            <a:r>
              <a:rPr lang="en-US" sz="1600" b="0" i="0" kern="0" dirty="0" err="1">
                <a:latin typeface="+mn-lt"/>
              </a:rPr>
              <a:t>Gregor</a:t>
            </a:r>
            <a:r>
              <a:rPr lang="en-US" sz="1600" b="0" i="0" kern="0" dirty="0">
                <a:latin typeface="+mn-lt"/>
              </a:rPr>
              <a:t>, </a:t>
            </a:r>
            <a:r>
              <a:rPr lang="en-US" sz="1600" b="0" i="0" kern="0" dirty="0"/>
              <a:t>EECS</a:t>
            </a:r>
          </a:p>
          <a:p>
            <a:pPr marL="234950" indent="-234950">
              <a:spcBef>
                <a:spcPts val="0"/>
              </a:spcBef>
              <a:buFont typeface="Wingdings" pitchFamily="64" charset="2"/>
              <a:buChar char="§"/>
              <a:tabLst>
                <a:tab pos="566738" algn="l"/>
              </a:tabLst>
              <a:defRPr/>
            </a:pPr>
            <a:r>
              <a:rPr lang="en-US" sz="1600" b="0" i="0" kern="0" dirty="0">
                <a:latin typeface="+mn-lt"/>
              </a:rPr>
              <a:t>Dr. J. Wes Hines, Nuclear Engineering</a:t>
            </a:r>
          </a:p>
          <a:p>
            <a:pPr marL="234950" indent="-234950">
              <a:spcBef>
                <a:spcPts val="0"/>
              </a:spcBef>
              <a:buFont typeface="Wingdings" pitchFamily="64" charset="2"/>
              <a:buChar char="§"/>
              <a:tabLst>
                <a:tab pos="566738" algn="l"/>
              </a:tabLst>
              <a:defRPr/>
            </a:pPr>
            <a:r>
              <a:rPr lang="en-US" sz="1600" b="0" i="0" kern="0" dirty="0">
                <a:latin typeface="+mn-lt"/>
              </a:rPr>
              <a:t>Dr. Bruce MacLennan, </a:t>
            </a:r>
            <a:r>
              <a:rPr lang="en-US" sz="1600" b="0" i="0" kern="0" dirty="0"/>
              <a:t>EECS</a:t>
            </a:r>
          </a:p>
          <a:p>
            <a:pPr marL="234950" indent="-234950">
              <a:spcBef>
                <a:spcPts val="0"/>
              </a:spcBef>
              <a:buFont typeface="Wingdings" pitchFamily="64" charset="2"/>
              <a:buChar char="§"/>
              <a:tabLst>
                <a:tab pos="566738" algn="l"/>
              </a:tabLst>
              <a:defRPr/>
            </a:pPr>
            <a:r>
              <a:rPr lang="en-US" sz="1600" b="0" i="0" kern="0" dirty="0">
                <a:latin typeface="+mn-lt"/>
              </a:rPr>
              <a:t>Dr. </a:t>
            </a:r>
            <a:r>
              <a:rPr lang="en-US" sz="1600" b="0" i="0" kern="0" dirty="0" err="1">
                <a:latin typeface="+mn-lt"/>
              </a:rPr>
              <a:t>Hairong</a:t>
            </a:r>
            <a:r>
              <a:rPr lang="en-US" sz="1600" b="0" i="0" kern="0" dirty="0">
                <a:latin typeface="+mn-lt"/>
              </a:rPr>
              <a:t> </a:t>
            </a:r>
            <a:r>
              <a:rPr lang="en-US" sz="1600" b="0" i="0" kern="0" dirty="0" err="1">
                <a:latin typeface="+mn-lt"/>
              </a:rPr>
              <a:t>Qi</a:t>
            </a:r>
            <a:r>
              <a:rPr lang="en-US" sz="1600" b="0" i="0" kern="0" dirty="0">
                <a:latin typeface="+mn-lt"/>
              </a:rPr>
              <a:t>, </a:t>
            </a:r>
            <a:r>
              <a:rPr lang="en-US" sz="1600" b="0" i="0" kern="0" dirty="0"/>
              <a:t>EECS</a:t>
            </a:r>
            <a:endParaRPr lang="en-US" sz="1600" b="0" i="0" kern="0" dirty="0">
              <a:latin typeface="+mn-lt"/>
            </a:endParaRPr>
          </a:p>
        </p:txBody>
      </p:sp>
      <p:sp>
        <p:nvSpPr>
          <p:cNvPr id="14" name="Content Placeholder 2"/>
          <p:cNvSpPr txBox="1">
            <a:spLocks/>
          </p:cNvSpPr>
          <p:nvPr/>
        </p:nvSpPr>
        <p:spPr bwMode="auto">
          <a:xfrm>
            <a:off x="6167438" y="1985963"/>
            <a:ext cx="2830512" cy="1763712"/>
          </a:xfrm>
          <a:prstGeom prst="rect">
            <a:avLst/>
          </a:prstGeom>
          <a:solidFill>
            <a:srgbClr val="CCFFCC"/>
          </a:solidFill>
          <a:ln w="9525">
            <a:solidFill>
              <a:schemeClr val="tx1"/>
            </a:solidFill>
            <a:miter lim="800000"/>
            <a:headEnd/>
            <a:tailEnd/>
          </a:ln>
          <a:effectLst/>
        </p:spPr>
        <p:txBody>
          <a:bodyPr/>
          <a:lstStyle/>
          <a:p>
            <a:pPr marL="234950" indent="-234950">
              <a:spcBef>
                <a:spcPts val="0"/>
              </a:spcBef>
              <a:tabLst>
                <a:tab pos="566738" algn="l"/>
              </a:tabLst>
              <a:defRPr/>
            </a:pPr>
            <a:r>
              <a:rPr lang="en-US" sz="2000" i="0" kern="0" dirty="0">
                <a:latin typeface="+mn-lt"/>
              </a:rPr>
              <a:t>College of Business Administration</a:t>
            </a:r>
          </a:p>
          <a:p>
            <a:pPr marL="234950" indent="-234950">
              <a:spcBef>
                <a:spcPct val="60000"/>
              </a:spcBef>
              <a:buFont typeface="Wingdings" pitchFamily="2" charset="2"/>
              <a:buChar char="§"/>
              <a:tabLst>
                <a:tab pos="566738" algn="l"/>
              </a:tabLst>
              <a:defRPr/>
            </a:pPr>
            <a:r>
              <a:rPr lang="en-US" sz="1600" b="0" i="0" kern="0" dirty="0"/>
              <a:t>Dr. Ham </a:t>
            </a:r>
            <a:r>
              <a:rPr lang="en-US" sz="1600" b="0" i="0" kern="0" dirty="0" err="1"/>
              <a:t>Bozdogan</a:t>
            </a:r>
            <a:r>
              <a:rPr lang="en-US" sz="1600" b="0" i="0" kern="0" dirty="0"/>
              <a:t>, Statistics, Operations, and Mgmt. Sci.</a:t>
            </a:r>
          </a:p>
        </p:txBody>
      </p:sp>
      <p:sp>
        <p:nvSpPr>
          <p:cNvPr id="16" name="Content Placeholder 2"/>
          <p:cNvSpPr txBox="1">
            <a:spLocks/>
          </p:cNvSpPr>
          <p:nvPr/>
        </p:nvSpPr>
        <p:spPr bwMode="auto">
          <a:xfrm>
            <a:off x="136525" y="1985963"/>
            <a:ext cx="2830513" cy="1657350"/>
          </a:xfrm>
          <a:prstGeom prst="rect">
            <a:avLst/>
          </a:prstGeom>
          <a:solidFill>
            <a:srgbClr val="FFCC99"/>
          </a:solidFill>
          <a:ln w="9525">
            <a:solidFill>
              <a:schemeClr val="tx1"/>
            </a:solidFill>
            <a:miter lim="800000"/>
            <a:headEnd/>
            <a:tailEnd/>
          </a:ln>
          <a:effectLst/>
        </p:spPr>
        <p:txBody>
          <a:bodyPr/>
          <a:lstStyle/>
          <a:p>
            <a:pPr marL="234950" indent="-234950">
              <a:spcBef>
                <a:spcPts val="0"/>
              </a:spcBef>
              <a:tabLst>
                <a:tab pos="566738" algn="l"/>
              </a:tabLst>
              <a:defRPr/>
            </a:pPr>
            <a:r>
              <a:rPr lang="en-US" sz="2000" i="0" kern="0" dirty="0">
                <a:latin typeface="+mn-lt"/>
              </a:rPr>
              <a:t>College of Arts and Sciences</a:t>
            </a:r>
          </a:p>
          <a:p>
            <a:pPr marL="234950" indent="-234950">
              <a:spcBef>
                <a:spcPct val="60000"/>
              </a:spcBef>
              <a:buFont typeface="Wingdings" pitchFamily="2" charset="2"/>
              <a:buChar char="§"/>
              <a:tabLst>
                <a:tab pos="566738" algn="l"/>
              </a:tabLst>
              <a:defRPr/>
            </a:pPr>
            <a:r>
              <a:rPr lang="en-US" sz="1600" b="0" i="0" kern="0" dirty="0"/>
              <a:t>Dr. Daniela </a:t>
            </a:r>
            <a:r>
              <a:rPr lang="en-US" sz="1600" b="0" i="0" kern="0" dirty="0" err="1"/>
              <a:t>Corbetta</a:t>
            </a:r>
            <a:r>
              <a:rPr lang="en-US" sz="1600" b="0" i="0" kern="0" dirty="0"/>
              <a:t>, Psychology</a:t>
            </a:r>
          </a:p>
        </p:txBody>
      </p:sp>
      <p:pic>
        <p:nvPicPr>
          <p:cNvPr id="15366" name="Picture 6"/>
          <p:cNvPicPr>
            <a:picLocks noChangeAspect="1" noChangeArrowheads="1"/>
          </p:cNvPicPr>
          <p:nvPr/>
        </p:nvPicPr>
        <p:blipFill>
          <a:blip r:embed="rId3" cstate="print"/>
          <a:srcRect/>
          <a:stretch>
            <a:fillRect/>
          </a:stretch>
        </p:blipFill>
        <p:spPr bwMode="auto">
          <a:xfrm>
            <a:off x="6176963" y="1295400"/>
            <a:ext cx="2832100" cy="619125"/>
          </a:xfrm>
          <a:prstGeom prst="rect">
            <a:avLst/>
          </a:prstGeom>
          <a:noFill/>
          <a:ln w="9525">
            <a:noFill/>
            <a:miter lim="800000"/>
            <a:headEnd/>
            <a:tailEnd/>
          </a:ln>
        </p:spPr>
      </p:pic>
      <p:pic>
        <p:nvPicPr>
          <p:cNvPr id="15367" name="Picture 7"/>
          <p:cNvPicPr>
            <a:picLocks noChangeAspect="1" noChangeArrowheads="1"/>
          </p:cNvPicPr>
          <p:nvPr/>
        </p:nvPicPr>
        <p:blipFill>
          <a:blip r:embed="rId4" cstate="print"/>
          <a:srcRect/>
          <a:stretch>
            <a:fillRect/>
          </a:stretch>
        </p:blipFill>
        <p:spPr bwMode="auto">
          <a:xfrm>
            <a:off x="3132138" y="1295400"/>
            <a:ext cx="2841625" cy="619125"/>
          </a:xfrm>
          <a:prstGeom prst="rect">
            <a:avLst/>
          </a:prstGeom>
          <a:noFill/>
          <a:ln w="9525">
            <a:noFill/>
            <a:miter lim="800000"/>
            <a:headEnd/>
            <a:tailEnd/>
          </a:ln>
        </p:spPr>
      </p:pic>
      <p:pic>
        <p:nvPicPr>
          <p:cNvPr id="15368" name="Picture 8"/>
          <p:cNvPicPr>
            <a:picLocks noChangeAspect="1" noChangeArrowheads="1"/>
          </p:cNvPicPr>
          <p:nvPr/>
        </p:nvPicPr>
        <p:blipFill>
          <a:blip r:embed="rId5" cstate="print"/>
          <a:srcRect/>
          <a:stretch>
            <a:fillRect/>
          </a:stretch>
        </p:blipFill>
        <p:spPr bwMode="auto">
          <a:xfrm>
            <a:off x="152400" y="1295400"/>
            <a:ext cx="2833688" cy="619125"/>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1753631" y="5736545"/>
            <a:ext cx="595986" cy="850273"/>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a:off x="1104092" y="5194062"/>
            <a:ext cx="582699" cy="823021"/>
          </a:xfrm>
          <a:prstGeom prst="rect">
            <a:avLst/>
          </a:prstGeom>
          <a:noFill/>
          <a:ln w="9525">
            <a:noFill/>
            <a:miter lim="800000"/>
            <a:headEnd/>
            <a:tailEnd/>
          </a:ln>
        </p:spPr>
      </p:pic>
      <p:pic>
        <p:nvPicPr>
          <p:cNvPr id="13" name="Picture 5"/>
          <p:cNvPicPr>
            <a:picLocks noChangeAspect="1" noChangeArrowheads="1"/>
          </p:cNvPicPr>
          <p:nvPr/>
        </p:nvPicPr>
        <p:blipFill>
          <a:blip r:embed="rId8" cstate="print"/>
          <a:srcRect/>
          <a:stretch>
            <a:fillRect/>
          </a:stretch>
        </p:blipFill>
        <p:spPr bwMode="auto">
          <a:xfrm>
            <a:off x="414153" y="4655676"/>
            <a:ext cx="636980" cy="849307"/>
          </a:xfrm>
          <a:prstGeom prst="rect">
            <a:avLst/>
          </a:prstGeom>
          <a:noFill/>
          <a:ln w="9525">
            <a:noFill/>
            <a:miter lim="800000"/>
            <a:headEnd/>
            <a:tailEnd/>
          </a:ln>
        </p:spPr>
      </p:pic>
      <p:pic>
        <p:nvPicPr>
          <p:cNvPr id="15" name="Picture 6"/>
          <p:cNvPicPr>
            <a:picLocks noChangeAspect="1" noChangeArrowheads="1"/>
          </p:cNvPicPr>
          <p:nvPr/>
        </p:nvPicPr>
        <p:blipFill>
          <a:blip r:embed="rId9" cstate="print"/>
          <a:srcRect/>
          <a:stretch>
            <a:fillRect/>
          </a:stretch>
        </p:blipFill>
        <p:spPr bwMode="auto">
          <a:xfrm>
            <a:off x="6905002" y="5262416"/>
            <a:ext cx="627216" cy="894828"/>
          </a:xfrm>
          <a:prstGeom prst="rect">
            <a:avLst/>
          </a:prstGeom>
          <a:noFill/>
          <a:ln w="9525">
            <a:noFill/>
            <a:miter lim="800000"/>
            <a:headEnd/>
            <a:tailEnd/>
          </a:ln>
        </p:spPr>
      </p:pic>
      <p:pic>
        <p:nvPicPr>
          <p:cNvPr id="17" name="Picture 7"/>
          <p:cNvPicPr>
            <a:picLocks noChangeAspect="1" noChangeArrowheads="1"/>
          </p:cNvPicPr>
          <p:nvPr/>
        </p:nvPicPr>
        <p:blipFill>
          <a:blip r:embed="rId10" cstate="print"/>
          <a:srcRect/>
          <a:stretch>
            <a:fillRect/>
          </a:stretch>
        </p:blipFill>
        <p:spPr bwMode="auto">
          <a:xfrm>
            <a:off x="7673503" y="4646387"/>
            <a:ext cx="589426" cy="818648"/>
          </a:xfrm>
          <a:prstGeom prst="rect">
            <a:avLst/>
          </a:prstGeom>
          <a:noFill/>
          <a:ln w="9525">
            <a:noFill/>
            <a:miter lim="800000"/>
            <a:headEnd/>
            <a:tailEnd/>
          </a:ln>
        </p:spPr>
      </p:pic>
      <p:pic>
        <p:nvPicPr>
          <p:cNvPr id="18" name="Picture 8"/>
          <p:cNvPicPr>
            <a:picLocks noChangeAspect="1" noChangeArrowheads="1"/>
          </p:cNvPicPr>
          <p:nvPr/>
        </p:nvPicPr>
        <p:blipFill>
          <a:blip r:embed="rId11" cstate="print"/>
          <a:srcRect/>
          <a:stretch>
            <a:fillRect/>
          </a:stretch>
        </p:blipFill>
        <p:spPr bwMode="auto">
          <a:xfrm>
            <a:off x="2471954" y="5927740"/>
            <a:ext cx="595986" cy="850273"/>
          </a:xfrm>
          <a:prstGeom prst="rect">
            <a:avLst/>
          </a:prstGeom>
          <a:noFill/>
          <a:ln w="9525">
            <a:noFill/>
            <a:miter lim="800000"/>
            <a:headEnd/>
            <a:tailEnd/>
          </a:ln>
        </p:spPr>
      </p:pic>
      <p:pic>
        <p:nvPicPr>
          <p:cNvPr id="19" name="Picture 9"/>
          <p:cNvPicPr>
            <a:picLocks noChangeAspect="1" noChangeArrowheads="1"/>
          </p:cNvPicPr>
          <p:nvPr/>
        </p:nvPicPr>
        <p:blipFill>
          <a:blip r:embed="rId12" cstate="print"/>
          <a:srcRect/>
          <a:stretch>
            <a:fillRect/>
          </a:stretch>
        </p:blipFill>
        <p:spPr bwMode="auto">
          <a:xfrm>
            <a:off x="6188652" y="5707878"/>
            <a:ext cx="571071" cy="902294"/>
          </a:xfrm>
          <a:prstGeom prst="rect">
            <a:avLst/>
          </a:prstGeom>
          <a:noFill/>
          <a:ln w="9525">
            <a:noFill/>
            <a:miter lim="800000"/>
            <a:headEnd/>
            <a:tailEnd/>
          </a:ln>
        </p:spPr>
      </p:pic>
      <p:pic>
        <p:nvPicPr>
          <p:cNvPr id="20" name="Picture 10"/>
          <p:cNvPicPr>
            <a:picLocks noChangeAspect="1" noChangeArrowheads="1"/>
          </p:cNvPicPr>
          <p:nvPr/>
        </p:nvPicPr>
        <p:blipFill>
          <a:blip r:embed="rId13" cstate="print"/>
          <a:srcRect/>
          <a:stretch>
            <a:fillRect/>
          </a:stretch>
        </p:blipFill>
        <p:spPr bwMode="auto">
          <a:xfrm>
            <a:off x="190483" y="3741276"/>
            <a:ext cx="607189" cy="857611"/>
          </a:xfrm>
          <a:prstGeom prst="rect">
            <a:avLst/>
          </a:prstGeom>
          <a:noFill/>
          <a:ln w="9525">
            <a:noFill/>
            <a:miter lim="800000"/>
            <a:headEnd/>
            <a:tailEnd/>
          </a:ln>
        </p:spPr>
      </p:pic>
      <p:pic>
        <p:nvPicPr>
          <p:cNvPr id="21" name="Picture 11"/>
          <p:cNvPicPr>
            <a:picLocks noChangeAspect="1" noChangeArrowheads="1"/>
          </p:cNvPicPr>
          <p:nvPr/>
        </p:nvPicPr>
        <p:blipFill>
          <a:blip r:embed="rId14" cstate="print"/>
          <a:srcRect/>
          <a:stretch>
            <a:fillRect/>
          </a:stretch>
        </p:blipFill>
        <p:spPr bwMode="auto">
          <a:xfrm>
            <a:off x="8348714" y="3828516"/>
            <a:ext cx="543880" cy="833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 y="160338"/>
            <a:ext cx="8996363" cy="609600"/>
          </a:xfrm>
        </p:spPr>
        <p:txBody>
          <a:bodyPr/>
          <a:lstStyle/>
          <a:p>
            <a:r>
              <a:rPr lang="en-US" dirty="0" smtClean="0"/>
              <a:t>CISML Nat’l Lab Affiliates – </a:t>
            </a:r>
            <a:r>
              <a:rPr lang="en-US" sz="2400" dirty="0" smtClean="0"/>
              <a:t>from 2 Divisions, 4 groups</a:t>
            </a:r>
            <a:endParaRPr lang="en-US" sz="2400" dirty="0"/>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6</a:t>
            </a:fld>
            <a:endParaRPr lang="en-US"/>
          </a:p>
        </p:txBody>
      </p:sp>
      <p:sp>
        <p:nvSpPr>
          <p:cNvPr id="5" name="Content Placeholder 2"/>
          <p:cNvSpPr txBox="1">
            <a:spLocks/>
          </p:cNvSpPr>
          <p:nvPr/>
        </p:nvSpPr>
        <p:spPr bwMode="auto">
          <a:xfrm>
            <a:off x="815205" y="1848829"/>
            <a:ext cx="3578338" cy="3651043"/>
          </a:xfrm>
          <a:prstGeom prst="rect">
            <a:avLst/>
          </a:prstGeom>
          <a:solidFill>
            <a:schemeClr val="accent6">
              <a:lumMod val="20000"/>
              <a:lumOff val="80000"/>
            </a:schemeClr>
          </a:solidFill>
          <a:ln w="9525">
            <a:solidFill>
              <a:schemeClr val="tx1"/>
            </a:solidFill>
            <a:miter lim="800000"/>
            <a:headEnd/>
            <a:tailEnd/>
          </a:ln>
          <a:effectLst/>
        </p:spPr>
        <p:txBody>
          <a:bodyPr/>
          <a:lstStyle/>
          <a:p>
            <a:pPr marL="234950" indent="-234950">
              <a:spcBef>
                <a:spcPts val="0"/>
              </a:spcBef>
              <a:tabLst>
                <a:tab pos="566738" algn="l"/>
              </a:tabLst>
              <a:defRPr/>
            </a:pPr>
            <a:r>
              <a:rPr lang="en-US" sz="2000" i="0" kern="0" dirty="0" smtClean="0">
                <a:latin typeface="+mn-lt"/>
              </a:rPr>
              <a:t>Computer Science and Mathematics Division:</a:t>
            </a:r>
            <a:endParaRPr lang="en-US" sz="2000" i="0" kern="0" dirty="0">
              <a:latin typeface="+mn-lt"/>
            </a:endParaRPr>
          </a:p>
          <a:p>
            <a:pPr marL="234950" indent="-234950">
              <a:spcBef>
                <a:spcPts val="72"/>
              </a:spcBef>
              <a:tabLst>
                <a:tab pos="566738" algn="l"/>
              </a:tabLst>
              <a:defRPr/>
            </a:pPr>
            <a:endParaRPr lang="en-US" sz="1600" b="0" i="0" kern="0" dirty="0">
              <a:latin typeface="+mn-lt"/>
            </a:endParaRPr>
          </a:p>
          <a:p>
            <a:pPr marL="234950" indent="-234950">
              <a:spcBef>
                <a:spcPts val="0"/>
              </a:spcBef>
              <a:buFont typeface="Wingdings" pitchFamily="64" charset="2"/>
              <a:buChar char="§"/>
              <a:tabLst>
                <a:tab pos="566738" algn="l"/>
              </a:tabLst>
              <a:defRPr/>
            </a:pPr>
            <a:r>
              <a:rPr lang="en-US" sz="1600" b="0" i="0" kern="0" dirty="0">
                <a:latin typeface="+mn-lt"/>
              </a:rPr>
              <a:t>Dr. </a:t>
            </a:r>
            <a:r>
              <a:rPr lang="en-US" sz="1600" b="0" i="0" kern="0" dirty="0" smtClean="0">
                <a:latin typeface="+mn-lt"/>
              </a:rPr>
              <a:t>Jacob </a:t>
            </a:r>
            <a:r>
              <a:rPr lang="en-US" sz="1600" b="0" i="0" kern="0" dirty="0" err="1" smtClean="0">
                <a:latin typeface="+mn-lt"/>
              </a:rPr>
              <a:t>Barhen</a:t>
            </a:r>
            <a:r>
              <a:rPr lang="en-US" sz="1600" b="0" i="0" kern="0" dirty="0" smtClean="0">
                <a:latin typeface="+mn-lt"/>
              </a:rPr>
              <a:t>, Complex Systems Group</a:t>
            </a:r>
          </a:p>
          <a:p>
            <a:pPr marL="234950" indent="-234950">
              <a:spcBef>
                <a:spcPts val="0"/>
              </a:spcBef>
              <a:buFont typeface="Wingdings" pitchFamily="64" charset="2"/>
              <a:buChar char="§"/>
              <a:tabLst>
                <a:tab pos="566738" algn="l"/>
              </a:tabLst>
              <a:defRPr/>
            </a:pPr>
            <a:endParaRPr lang="en-US" sz="1600" b="0" i="0" kern="0" dirty="0"/>
          </a:p>
          <a:p>
            <a:pPr marL="234950" indent="-234950">
              <a:spcBef>
                <a:spcPts val="0"/>
              </a:spcBef>
              <a:buFont typeface="Wingdings" pitchFamily="64" charset="2"/>
              <a:buChar char="§"/>
              <a:tabLst>
                <a:tab pos="566738" algn="l"/>
              </a:tabLst>
              <a:defRPr/>
            </a:pPr>
            <a:r>
              <a:rPr lang="en-US" sz="1600" b="0" i="0" kern="0" dirty="0">
                <a:latin typeface="+mn-lt"/>
              </a:rPr>
              <a:t>Dr. </a:t>
            </a:r>
            <a:r>
              <a:rPr lang="en-US" sz="1600" b="0" i="0" kern="0" dirty="0" smtClean="0">
                <a:latin typeface="+mn-lt"/>
              </a:rPr>
              <a:t>Tom </a:t>
            </a:r>
            <a:r>
              <a:rPr lang="en-US" sz="1600" b="0" i="0" kern="0" dirty="0" err="1" smtClean="0">
                <a:latin typeface="+mn-lt"/>
              </a:rPr>
              <a:t>Potok</a:t>
            </a:r>
            <a:r>
              <a:rPr lang="en-US" sz="1600" b="0" i="0" kern="0" dirty="0" smtClean="0">
                <a:latin typeface="+mn-lt"/>
              </a:rPr>
              <a:t>, Applied Software Engineering Group</a:t>
            </a:r>
            <a:endParaRPr lang="en-US" sz="1600" b="0" i="0" kern="0" dirty="0">
              <a:latin typeface="+mn-lt"/>
            </a:endParaRPr>
          </a:p>
        </p:txBody>
      </p:sp>
      <p:sp>
        <p:nvSpPr>
          <p:cNvPr id="6" name="Content Placeholder 2"/>
          <p:cNvSpPr txBox="1">
            <a:spLocks/>
          </p:cNvSpPr>
          <p:nvPr/>
        </p:nvSpPr>
        <p:spPr bwMode="auto">
          <a:xfrm>
            <a:off x="4622760" y="1848829"/>
            <a:ext cx="3568233" cy="3651043"/>
          </a:xfrm>
          <a:prstGeom prst="rect">
            <a:avLst/>
          </a:prstGeom>
          <a:solidFill>
            <a:srgbClr val="CCFFCC"/>
          </a:solidFill>
          <a:ln w="9525">
            <a:solidFill>
              <a:schemeClr val="tx1"/>
            </a:solidFill>
            <a:miter lim="800000"/>
            <a:headEnd/>
            <a:tailEnd/>
          </a:ln>
          <a:effectLst/>
        </p:spPr>
        <p:txBody>
          <a:bodyPr/>
          <a:lstStyle/>
          <a:p>
            <a:pPr marL="234950" indent="-234950">
              <a:spcBef>
                <a:spcPts val="0"/>
              </a:spcBef>
              <a:tabLst>
                <a:tab pos="566738" algn="l"/>
              </a:tabLst>
              <a:defRPr/>
            </a:pPr>
            <a:r>
              <a:rPr lang="en-US" sz="2000" i="0" kern="0" dirty="0" smtClean="0">
                <a:latin typeface="+mn-lt"/>
              </a:rPr>
              <a:t>Computational Science and Engineering Division</a:t>
            </a:r>
            <a:endParaRPr lang="en-US" sz="2000" i="0" kern="0" dirty="0">
              <a:latin typeface="+mn-lt"/>
            </a:endParaRPr>
          </a:p>
          <a:p>
            <a:pPr marL="234950" indent="-234950">
              <a:spcBef>
                <a:spcPct val="60000"/>
              </a:spcBef>
              <a:buFont typeface="Wingdings" pitchFamily="2" charset="2"/>
              <a:buChar char="§"/>
              <a:tabLst>
                <a:tab pos="566738" algn="l"/>
              </a:tabLst>
              <a:defRPr/>
            </a:pPr>
            <a:r>
              <a:rPr lang="en-US" sz="1600" b="0" i="0" kern="0" dirty="0" smtClean="0"/>
              <a:t>Dr. Brian Worley, CSE Director</a:t>
            </a:r>
          </a:p>
          <a:p>
            <a:pPr marL="234950" indent="-234950">
              <a:spcBef>
                <a:spcPct val="60000"/>
              </a:spcBef>
              <a:buFont typeface="Wingdings" pitchFamily="2" charset="2"/>
              <a:buChar char="§"/>
              <a:tabLst>
                <a:tab pos="566738" algn="l"/>
              </a:tabLst>
              <a:defRPr/>
            </a:pPr>
            <a:r>
              <a:rPr lang="en-US" sz="1600" b="0" i="0" kern="0" dirty="0" smtClean="0"/>
              <a:t>Dr. Vladimir </a:t>
            </a:r>
            <a:r>
              <a:rPr lang="en-US" sz="1600" b="0" i="0" kern="0" dirty="0" err="1" smtClean="0"/>
              <a:t>Protopopescu</a:t>
            </a:r>
            <a:r>
              <a:rPr lang="en-US" sz="1600" b="0" i="0" kern="0" dirty="0" smtClean="0"/>
              <a:t>, CSE Chief Scientist</a:t>
            </a:r>
          </a:p>
          <a:p>
            <a:pPr marL="234950" indent="-234950">
              <a:spcBef>
                <a:spcPct val="60000"/>
              </a:spcBef>
              <a:buFont typeface="Wingdings" pitchFamily="2" charset="2"/>
              <a:buChar char="§"/>
              <a:tabLst>
                <a:tab pos="566738" algn="l"/>
              </a:tabLst>
              <a:defRPr/>
            </a:pPr>
            <a:r>
              <a:rPr lang="en-US" sz="1600" b="0" i="0" kern="0" dirty="0" smtClean="0"/>
              <a:t>Dr. John </a:t>
            </a:r>
            <a:r>
              <a:rPr lang="en-US" sz="1600" b="0" i="0" kern="0" dirty="0" err="1" smtClean="0"/>
              <a:t>Goodall</a:t>
            </a:r>
            <a:r>
              <a:rPr lang="en-US" sz="1600" b="0" i="0" kern="0" dirty="0" smtClean="0"/>
              <a:t>, Cyber Security and Information Infrastructure Research Group</a:t>
            </a:r>
          </a:p>
          <a:p>
            <a:pPr marL="234950" indent="-234950">
              <a:spcBef>
                <a:spcPct val="60000"/>
              </a:spcBef>
              <a:buFont typeface="Wingdings" pitchFamily="2" charset="2"/>
              <a:buChar char="§"/>
              <a:tabLst>
                <a:tab pos="566738" algn="l"/>
              </a:tabLst>
              <a:defRPr/>
            </a:pPr>
            <a:r>
              <a:rPr lang="en-US" sz="1600" b="0" i="0" kern="0" dirty="0" smtClean="0"/>
              <a:t>Dr. Songhua </a:t>
            </a:r>
            <a:r>
              <a:rPr lang="en-US" sz="1600" b="0" i="0" kern="0" dirty="0" err="1" smtClean="0"/>
              <a:t>Xu</a:t>
            </a:r>
            <a:r>
              <a:rPr lang="en-US" sz="1600" b="0" i="0" kern="0" dirty="0" smtClean="0"/>
              <a:t>, Early Career Biomedical Research</a:t>
            </a:r>
            <a:endParaRPr lang="en-US" sz="1600" b="0" i="0" kern="0" dirty="0"/>
          </a:p>
        </p:txBody>
      </p:sp>
      <p:pic>
        <p:nvPicPr>
          <p:cNvPr id="33794" name="Picture 2"/>
          <p:cNvPicPr>
            <a:picLocks noChangeAspect="1" noChangeArrowheads="1"/>
          </p:cNvPicPr>
          <p:nvPr/>
        </p:nvPicPr>
        <p:blipFill>
          <a:blip r:embed="rId2" cstate="print"/>
          <a:srcRect/>
          <a:stretch>
            <a:fillRect/>
          </a:stretch>
        </p:blipFill>
        <p:spPr bwMode="auto">
          <a:xfrm>
            <a:off x="1653233" y="995267"/>
            <a:ext cx="5648325" cy="847725"/>
          </a:xfrm>
          <a:prstGeom prst="rect">
            <a:avLst/>
          </a:prstGeom>
          <a:noFill/>
          <a:ln w="9525">
            <a:noFill/>
            <a:miter lim="800000"/>
            <a:headEnd/>
            <a:tailEnd/>
          </a:ln>
        </p:spPr>
      </p:pic>
      <p:pic>
        <p:nvPicPr>
          <p:cNvPr id="14337" name="Picture 1"/>
          <p:cNvPicPr>
            <a:picLocks noChangeAspect="1" noChangeArrowheads="1"/>
          </p:cNvPicPr>
          <p:nvPr/>
        </p:nvPicPr>
        <p:blipFill>
          <a:blip r:embed="rId3" cstate="print"/>
          <a:srcRect/>
          <a:stretch>
            <a:fillRect/>
          </a:stretch>
        </p:blipFill>
        <p:spPr bwMode="auto">
          <a:xfrm>
            <a:off x="197622" y="4776253"/>
            <a:ext cx="1143000" cy="1304925"/>
          </a:xfrm>
          <a:prstGeom prst="rect">
            <a:avLst/>
          </a:prstGeom>
          <a:noFill/>
          <a:ln w="9525">
            <a:noFill/>
            <a:miter lim="800000"/>
            <a:headEnd/>
            <a:tailEnd/>
          </a:ln>
        </p:spPr>
      </p:pic>
      <p:pic>
        <p:nvPicPr>
          <p:cNvPr id="14338" name="Picture 2"/>
          <p:cNvPicPr>
            <a:picLocks noChangeAspect="1" noChangeArrowheads="1"/>
          </p:cNvPicPr>
          <p:nvPr/>
        </p:nvPicPr>
        <p:blipFill>
          <a:blip r:embed="rId4" cstate="print"/>
          <a:srcRect/>
          <a:stretch>
            <a:fillRect/>
          </a:stretch>
        </p:blipFill>
        <p:spPr bwMode="auto">
          <a:xfrm>
            <a:off x="1718061" y="5602792"/>
            <a:ext cx="990600" cy="1019175"/>
          </a:xfrm>
          <a:prstGeom prst="rect">
            <a:avLst/>
          </a:prstGeom>
          <a:noFill/>
          <a:ln w="9525">
            <a:noFill/>
            <a:miter lim="800000"/>
            <a:headEnd/>
            <a:tailEnd/>
          </a:ln>
        </p:spPr>
      </p:pic>
      <p:pic>
        <p:nvPicPr>
          <p:cNvPr id="14339" name="Picture 3"/>
          <p:cNvPicPr>
            <a:picLocks noChangeAspect="1" noChangeArrowheads="1"/>
          </p:cNvPicPr>
          <p:nvPr/>
        </p:nvPicPr>
        <p:blipFill>
          <a:blip r:embed="rId5" cstate="print"/>
          <a:srcRect/>
          <a:stretch>
            <a:fillRect/>
          </a:stretch>
        </p:blipFill>
        <p:spPr bwMode="auto">
          <a:xfrm>
            <a:off x="3322890" y="5426579"/>
            <a:ext cx="860277" cy="1290415"/>
          </a:xfrm>
          <a:prstGeom prst="rect">
            <a:avLst/>
          </a:prstGeom>
          <a:noFill/>
          <a:ln w="9525">
            <a:noFill/>
            <a:miter lim="800000"/>
            <a:headEnd/>
            <a:tailEnd/>
          </a:ln>
        </p:spPr>
      </p:pic>
      <p:pic>
        <p:nvPicPr>
          <p:cNvPr id="14340" name="Picture 4"/>
          <p:cNvPicPr>
            <a:picLocks noChangeAspect="1" noChangeArrowheads="1"/>
          </p:cNvPicPr>
          <p:nvPr/>
        </p:nvPicPr>
        <p:blipFill>
          <a:blip r:embed="rId6" cstate="print"/>
          <a:srcRect/>
          <a:stretch>
            <a:fillRect/>
          </a:stretch>
        </p:blipFill>
        <p:spPr bwMode="auto">
          <a:xfrm>
            <a:off x="4761076" y="5372100"/>
            <a:ext cx="1143000" cy="1485900"/>
          </a:xfrm>
          <a:prstGeom prst="rect">
            <a:avLst/>
          </a:prstGeom>
          <a:noFill/>
          <a:ln w="9525">
            <a:noFill/>
            <a:miter lim="800000"/>
            <a:headEnd/>
            <a:tailEnd/>
          </a:ln>
        </p:spPr>
      </p:pic>
      <p:pic>
        <p:nvPicPr>
          <p:cNvPr id="14341" name="Picture 5"/>
          <p:cNvPicPr>
            <a:picLocks noChangeAspect="1" noChangeArrowheads="1"/>
          </p:cNvPicPr>
          <p:nvPr/>
        </p:nvPicPr>
        <p:blipFill>
          <a:blip r:embed="rId7" cstate="print"/>
          <a:srcRect/>
          <a:stretch>
            <a:fillRect/>
          </a:stretch>
        </p:blipFill>
        <p:spPr bwMode="auto">
          <a:xfrm>
            <a:off x="6351752" y="5324029"/>
            <a:ext cx="982676" cy="982676"/>
          </a:xfrm>
          <a:prstGeom prst="rect">
            <a:avLst/>
          </a:prstGeom>
          <a:noFill/>
          <a:ln w="9525">
            <a:noFill/>
            <a:miter lim="800000"/>
            <a:headEnd/>
            <a:tailEnd/>
          </a:ln>
        </p:spPr>
      </p:pic>
      <p:pic>
        <p:nvPicPr>
          <p:cNvPr id="12" name="Picture 11" descr="SonghuaXu.jpg"/>
          <p:cNvPicPr>
            <a:picLocks noChangeAspect="1"/>
          </p:cNvPicPr>
          <p:nvPr/>
        </p:nvPicPr>
        <p:blipFill>
          <a:blip r:embed="rId8" cstate="print"/>
          <a:stretch>
            <a:fillRect/>
          </a:stretch>
        </p:blipFill>
        <p:spPr>
          <a:xfrm>
            <a:off x="7601722" y="4855494"/>
            <a:ext cx="965200" cy="12319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p:cNvPicPr>
            <a:picLocks noChangeAspect="1" noChangeArrowheads="1"/>
          </p:cNvPicPr>
          <p:nvPr/>
        </p:nvPicPr>
        <p:blipFill>
          <a:blip r:embed="rId2" cstate="print"/>
          <a:srcRect/>
          <a:stretch>
            <a:fillRect/>
          </a:stretch>
        </p:blipFill>
        <p:spPr bwMode="auto">
          <a:xfrm>
            <a:off x="5852137" y="2055121"/>
            <a:ext cx="2918222" cy="152543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CISML Industrial Affiliates</a:t>
            </a:r>
            <a:endParaRPr lang="en-US" dirty="0"/>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7</a:t>
            </a:fld>
            <a:endParaRPr lang="en-US"/>
          </a:p>
        </p:txBody>
      </p:sp>
      <p:pic>
        <p:nvPicPr>
          <p:cNvPr id="34820" name="Picture 4"/>
          <p:cNvPicPr>
            <a:picLocks noChangeAspect="1" noChangeArrowheads="1"/>
          </p:cNvPicPr>
          <p:nvPr/>
        </p:nvPicPr>
        <p:blipFill>
          <a:blip r:embed="rId3" cstate="print"/>
          <a:srcRect/>
          <a:stretch>
            <a:fillRect/>
          </a:stretch>
        </p:blipFill>
        <p:spPr bwMode="auto">
          <a:xfrm>
            <a:off x="5543550" y="997018"/>
            <a:ext cx="3600450" cy="1266825"/>
          </a:xfrm>
          <a:prstGeom prst="rect">
            <a:avLst/>
          </a:prstGeom>
          <a:noFill/>
          <a:ln w="9525">
            <a:noFill/>
            <a:miter lim="800000"/>
            <a:headEnd/>
            <a:tailEnd/>
          </a:ln>
        </p:spPr>
      </p:pic>
      <p:pic>
        <p:nvPicPr>
          <p:cNvPr id="34827" name="Picture 11"/>
          <p:cNvPicPr>
            <a:picLocks noChangeAspect="1" noChangeArrowheads="1"/>
          </p:cNvPicPr>
          <p:nvPr/>
        </p:nvPicPr>
        <p:blipFill>
          <a:blip r:embed="rId4" cstate="print"/>
          <a:srcRect/>
          <a:stretch>
            <a:fillRect/>
          </a:stretch>
        </p:blipFill>
        <p:spPr bwMode="auto">
          <a:xfrm>
            <a:off x="4938976" y="3243136"/>
            <a:ext cx="3948327" cy="893228"/>
          </a:xfrm>
          <a:prstGeom prst="rect">
            <a:avLst/>
          </a:prstGeom>
          <a:noFill/>
          <a:ln w="9525">
            <a:noFill/>
            <a:miter lim="800000"/>
            <a:headEnd/>
            <a:tailEnd/>
          </a:ln>
        </p:spPr>
      </p:pic>
      <p:sp>
        <p:nvSpPr>
          <p:cNvPr id="18" name="TextBox 17"/>
          <p:cNvSpPr txBox="1"/>
          <p:nvPr/>
        </p:nvSpPr>
        <p:spPr>
          <a:xfrm>
            <a:off x="264843" y="6236366"/>
            <a:ext cx="5142155" cy="369332"/>
          </a:xfrm>
          <a:prstGeom prst="rect">
            <a:avLst/>
          </a:prstGeom>
          <a:noFill/>
        </p:spPr>
        <p:txBody>
          <a:bodyPr wrap="square" rtlCol="0">
            <a:spAutoFit/>
          </a:bodyPr>
          <a:lstStyle/>
          <a:p>
            <a:r>
              <a:rPr lang="en-US" dirty="0" smtClean="0">
                <a:solidFill>
                  <a:srgbClr val="006666"/>
                </a:solidFill>
              </a:rPr>
              <a:t>More industrial affiliates being recruited …</a:t>
            </a:r>
            <a:endParaRPr lang="en-US" dirty="0">
              <a:solidFill>
                <a:srgbClr val="006666"/>
              </a:solidFill>
            </a:endParaRPr>
          </a:p>
        </p:txBody>
      </p:sp>
      <p:pic>
        <p:nvPicPr>
          <p:cNvPr id="34829" name="Picture 13"/>
          <p:cNvPicPr>
            <a:picLocks noChangeAspect="1" noChangeArrowheads="1"/>
          </p:cNvPicPr>
          <p:nvPr/>
        </p:nvPicPr>
        <p:blipFill>
          <a:blip r:embed="rId5" cstate="print"/>
          <a:srcRect/>
          <a:stretch>
            <a:fillRect/>
          </a:stretch>
        </p:blipFill>
        <p:spPr bwMode="auto">
          <a:xfrm>
            <a:off x="5738948" y="4172267"/>
            <a:ext cx="2924902" cy="1949935"/>
          </a:xfrm>
          <a:prstGeom prst="rect">
            <a:avLst/>
          </a:prstGeom>
          <a:noFill/>
          <a:ln w="9525">
            <a:noFill/>
            <a:miter lim="800000"/>
            <a:headEnd/>
            <a:tailEnd/>
          </a:ln>
        </p:spPr>
      </p:pic>
      <p:sp>
        <p:nvSpPr>
          <p:cNvPr id="10" name="Content Placeholder 2"/>
          <p:cNvSpPr>
            <a:spLocks noGrp="1"/>
          </p:cNvSpPr>
          <p:nvPr>
            <p:ph idx="1"/>
          </p:nvPr>
        </p:nvSpPr>
        <p:spPr>
          <a:xfrm>
            <a:off x="140834" y="1293223"/>
            <a:ext cx="4908244" cy="3792582"/>
          </a:xfrm>
        </p:spPr>
        <p:txBody>
          <a:bodyPr/>
          <a:lstStyle/>
          <a:p>
            <a:pPr eaLnBrk="1" hangingPunct="1">
              <a:spcBef>
                <a:spcPts val="600"/>
              </a:spcBef>
            </a:pPr>
            <a:r>
              <a:rPr lang="en-US" sz="1800" dirty="0" smtClean="0"/>
              <a:t>Each industrial affiliate </a:t>
            </a:r>
            <a:r>
              <a:rPr lang="en-US" sz="1800" dirty="0" smtClean="0"/>
              <a:t>provides annual financial contributions</a:t>
            </a:r>
            <a:endParaRPr lang="en-US" sz="1800" dirty="0" smtClean="0"/>
          </a:p>
          <a:p>
            <a:pPr eaLnBrk="1" hangingPunct="1">
              <a:spcBef>
                <a:spcPts val="600"/>
              </a:spcBef>
            </a:pPr>
            <a:endParaRPr lang="en-US" sz="1800" dirty="0" smtClean="0"/>
          </a:p>
          <a:p>
            <a:pPr eaLnBrk="1" hangingPunct="1">
              <a:spcBef>
                <a:spcPts val="600"/>
              </a:spcBef>
            </a:pPr>
            <a:r>
              <a:rPr lang="en-US" sz="1800" dirty="0" smtClean="0"/>
              <a:t>In return, their benefits are:</a:t>
            </a:r>
          </a:p>
          <a:p>
            <a:pPr lvl="1" eaLnBrk="1" hangingPunct="1">
              <a:spcBef>
                <a:spcPts val="600"/>
              </a:spcBef>
            </a:pPr>
            <a:r>
              <a:rPr lang="en-US" sz="1600" dirty="0" smtClean="0"/>
              <a:t>Access to undergrad and grad students for internships, employment</a:t>
            </a:r>
          </a:p>
          <a:p>
            <a:pPr lvl="1" eaLnBrk="1" hangingPunct="1">
              <a:spcBef>
                <a:spcPts val="600"/>
              </a:spcBef>
            </a:pPr>
            <a:r>
              <a:rPr lang="en-US" sz="1600" dirty="0" smtClean="0"/>
              <a:t>Collaborative research with CISML</a:t>
            </a:r>
          </a:p>
          <a:p>
            <a:pPr lvl="1" eaLnBrk="1" hangingPunct="1">
              <a:spcBef>
                <a:spcPts val="600"/>
              </a:spcBef>
            </a:pPr>
            <a:r>
              <a:rPr lang="en-US" sz="1600" dirty="0" smtClean="0"/>
              <a:t>Access to all public domain software developed, with opportunities for licensing</a:t>
            </a:r>
          </a:p>
          <a:p>
            <a:pPr lvl="1" eaLnBrk="1" hangingPunct="1">
              <a:spcBef>
                <a:spcPts val="600"/>
              </a:spcBef>
            </a:pPr>
            <a:r>
              <a:rPr lang="en-US" sz="1600" dirty="0" smtClean="0"/>
              <a:t>Access to faculty and student research publications</a:t>
            </a:r>
          </a:p>
          <a:p>
            <a:pPr lvl="1" eaLnBrk="1" hangingPunct="1">
              <a:spcBef>
                <a:spcPts val="600"/>
              </a:spcBef>
            </a:pPr>
            <a:r>
              <a:rPr lang="en-US" sz="1600" dirty="0" smtClean="0"/>
              <a:t>Display of corporate logo on website</a:t>
            </a:r>
          </a:p>
          <a:p>
            <a:pPr lvl="1" eaLnBrk="1" hangingPunct="1">
              <a:spcBef>
                <a:spcPts val="600"/>
              </a:spcBef>
            </a:pPr>
            <a:r>
              <a:rPr lang="en-US" sz="1600" dirty="0" smtClean="0"/>
              <a:t>Participation in Industrial Affiliate workshop</a:t>
            </a:r>
          </a:p>
          <a:p>
            <a:pPr lvl="1" eaLnBrk="1" hangingPunct="1">
              <a:spcBef>
                <a:spcPts val="600"/>
              </a:spcBef>
            </a:pPr>
            <a:r>
              <a:rPr lang="en-US" sz="1600" dirty="0" smtClean="0"/>
              <a:t>Recognition as CISML Industrial Affiliate</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http://witnessthis.files.wordpress.com/2009/10/aibo.jpg"/>
          <p:cNvPicPr>
            <a:picLocks noChangeAspect="1" noChangeArrowheads="1"/>
          </p:cNvPicPr>
          <p:nvPr/>
        </p:nvPicPr>
        <p:blipFill>
          <a:blip r:embed="rId3" cstate="print"/>
          <a:srcRect/>
          <a:stretch>
            <a:fillRect/>
          </a:stretch>
        </p:blipFill>
        <p:spPr bwMode="auto">
          <a:xfrm>
            <a:off x="7605758" y="4349809"/>
            <a:ext cx="691369" cy="753181"/>
          </a:xfrm>
          <a:prstGeom prst="rect">
            <a:avLst/>
          </a:prstGeom>
          <a:noFill/>
        </p:spPr>
      </p:pic>
      <p:sp>
        <p:nvSpPr>
          <p:cNvPr id="17409" name="Title 1"/>
          <p:cNvSpPr>
            <a:spLocks noGrp="1"/>
          </p:cNvSpPr>
          <p:nvPr>
            <p:ph type="title"/>
          </p:nvPr>
        </p:nvSpPr>
        <p:spPr>
          <a:xfrm>
            <a:off x="119641" y="160338"/>
            <a:ext cx="9024359" cy="609600"/>
          </a:xfrm>
        </p:spPr>
        <p:txBody>
          <a:bodyPr/>
          <a:lstStyle/>
          <a:p>
            <a:pPr eaLnBrk="1" hangingPunct="1"/>
            <a:r>
              <a:rPr lang="en-US" dirty="0" smtClean="0"/>
              <a:t>Opportunities are Numerous and Significant:</a:t>
            </a:r>
            <a:br>
              <a:rPr lang="en-US" dirty="0" smtClean="0"/>
            </a:br>
            <a:r>
              <a:rPr lang="en-US" dirty="0" smtClean="0"/>
              <a:t>	</a:t>
            </a:r>
            <a:r>
              <a:rPr lang="en-US" sz="2400" dirty="0" smtClean="0"/>
              <a:t>Many potential applications </a:t>
            </a:r>
            <a:r>
              <a:rPr lang="en-US" sz="2400" dirty="0" smtClean="0">
                <a:sym typeface="Wingdings" pitchFamily="2" charset="2"/>
              </a:rPr>
              <a:t> </a:t>
            </a:r>
            <a:r>
              <a:rPr lang="en-US" sz="2400" dirty="0" smtClean="0">
                <a:solidFill>
                  <a:srgbClr val="DA6D00"/>
                </a:solidFill>
                <a:sym typeface="Wingdings" pitchFamily="2" charset="2"/>
              </a:rPr>
              <a:t>Many funding sponsors</a:t>
            </a:r>
            <a:endParaRPr lang="en-US" sz="2400" dirty="0" smtClean="0">
              <a:solidFill>
                <a:srgbClr val="DA6D00"/>
              </a:solidFill>
            </a:endParaRPr>
          </a:p>
        </p:txBody>
      </p:sp>
      <p:sp>
        <p:nvSpPr>
          <p:cNvPr id="17410" name="Content Placeholder 2"/>
          <p:cNvSpPr>
            <a:spLocks noGrp="1"/>
          </p:cNvSpPr>
          <p:nvPr>
            <p:ph idx="1"/>
          </p:nvPr>
        </p:nvSpPr>
        <p:spPr>
          <a:xfrm>
            <a:off x="271463" y="1066800"/>
            <a:ext cx="4813285" cy="5191125"/>
          </a:xfrm>
        </p:spPr>
        <p:txBody>
          <a:bodyPr/>
          <a:lstStyle/>
          <a:p>
            <a:pPr eaLnBrk="1" hangingPunct="1">
              <a:spcBef>
                <a:spcPts val="0"/>
              </a:spcBef>
              <a:buNone/>
            </a:pPr>
            <a:r>
              <a:rPr lang="en-US" sz="2200" dirty="0" smtClean="0">
                <a:solidFill>
                  <a:srgbClr val="006666"/>
                </a:solidFill>
              </a:rPr>
              <a:t>Example applications:</a:t>
            </a:r>
          </a:p>
          <a:p>
            <a:pPr eaLnBrk="1" hangingPunct="1">
              <a:spcBef>
                <a:spcPts val="0"/>
              </a:spcBef>
            </a:pPr>
            <a:r>
              <a:rPr lang="en-US" sz="1600" dirty="0" smtClean="0"/>
              <a:t>Energy applications</a:t>
            </a:r>
          </a:p>
          <a:p>
            <a:pPr lvl="1" eaLnBrk="1" hangingPunct="1">
              <a:spcBef>
                <a:spcPts val="0"/>
              </a:spcBef>
            </a:pPr>
            <a:r>
              <a:rPr lang="en-US" sz="1600" dirty="0" smtClean="0"/>
              <a:t>E.g., Building energy prediction</a:t>
            </a:r>
          </a:p>
          <a:p>
            <a:pPr eaLnBrk="1" hangingPunct="1">
              <a:spcBef>
                <a:spcPts val="0"/>
              </a:spcBef>
            </a:pPr>
            <a:r>
              <a:rPr lang="en-US" sz="1600" dirty="0" smtClean="0"/>
              <a:t>Environmental monitoring</a:t>
            </a:r>
          </a:p>
          <a:p>
            <a:pPr lvl="1" eaLnBrk="1" hangingPunct="1">
              <a:spcBef>
                <a:spcPts val="0"/>
              </a:spcBef>
            </a:pPr>
            <a:r>
              <a:rPr lang="en-US" sz="1600" dirty="0" smtClean="0"/>
              <a:t>E.g., prediction of volcanic eruptions</a:t>
            </a:r>
          </a:p>
          <a:p>
            <a:pPr eaLnBrk="1" hangingPunct="1">
              <a:spcBef>
                <a:spcPts val="0"/>
              </a:spcBef>
            </a:pPr>
            <a:r>
              <a:rPr lang="en-US" sz="1600" dirty="0" smtClean="0"/>
              <a:t>Medical diagnosis</a:t>
            </a:r>
          </a:p>
          <a:p>
            <a:pPr lvl="1" eaLnBrk="1" hangingPunct="1">
              <a:spcBef>
                <a:spcPts val="0"/>
              </a:spcBef>
            </a:pPr>
            <a:r>
              <a:rPr lang="en-US" sz="1600" dirty="0" smtClean="0"/>
              <a:t>E.g., Breast cancer detection, diagnostic imaging, detection of cause of heart attack</a:t>
            </a:r>
          </a:p>
          <a:p>
            <a:pPr eaLnBrk="1" hangingPunct="1">
              <a:spcBef>
                <a:spcPts val="0"/>
              </a:spcBef>
            </a:pPr>
            <a:r>
              <a:rPr lang="en-US" sz="1600" dirty="0" smtClean="0"/>
              <a:t>Text and data mining</a:t>
            </a:r>
          </a:p>
          <a:p>
            <a:pPr lvl="1" eaLnBrk="1" hangingPunct="1">
              <a:spcBef>
                <a:spcPts val="0"/>
              </a:spcBef>
            </a:pPr>
            <a:r>
              <a:rPr lang="en-US" sz="1600" dirty="0" smtClean="0"/>
              <a:t>E.g., Email/blog surveillance</a:t>
            </a:r>
          </a:p>
          <a:p>
            <a:pPr eaLnBrk="1" hangingPunct="1">
              <a:spcBef>
                <a:spcPts val="0"/>
              </a:spcBef>
            </a:pPr>
            <a:r>
              <a:rPr lang="en-US" sz="1600" dirty="0" smtClean="0"/>
              <a:t>Cognitive computing and robotic learning</a:t>
            </a:r>
          </a:p>
          <a:p>
            <a:pPr lvl="1" eaLnBrk="1" hangingPunct="1">
              <a:spcBef>
                <a:spcPts val="0"/>
              </a:spcBef>
            </a:pPr>
            <a:r>
              <a:rPr lang="en-US" sz="1600" dirty="0" smtClean="0"/>
              <a:t>E.g., Using infant perceptual-motor learning</a:t>
            </a:r>
          </a:p>
          <a:p>
            <a:pPr eaLnBrk="1" hangingPunct="1">
              <a:spcBef>
                <a:spcPts val="0"/>
              </a:spcBef>
            </a:pPr>
            <a:r>
              <a:rPr lang="en-US" sz="1600" dirty="0" smtClean="0"/>
              <a:t>Reliability and prognostics</a:t>
            </a:r>
          </a:p>
          <a:p>
            <a:pPr lvl="1" eaLnBrk="1" hangingPunct="1">
              <a:spcBef>
                <a:spcPts val="0"/>
              </a:spcBef>
            </a:pPr>
            <a:r>
              <a:rPr lang="en-US" sz="1600" dirty="0" smtClean="0"/>
              <a:t>E.g., in nuclear reactors, multi-robot systems</a:t>
            </a:r>
          </a:p>
          <a:p>
            <a:pPr eaLnBrk="1" hangingPunct="1">
              <a:spcBef>
                <a:spcPts val="0"/>
              </a:spcBef>
            </a:pPr>
            <a:r>
              <a:rPr lang="en-US" sz="1600" dirty="0" smtClean="0"/>
              <a:t>Intelligent transportation systems</a:t>
            </a:r>
          </a:p>
          <a:p>
            <a:pPr lvl="1" eaLnBrk="1" hangingPunct="1">
              <a:spcBef>
                <a:spcPts val="0"/>
              </a:spcBef>
            </a:pPr>
            <a:r>
              <a:rPr lang="en-US" sz="1600" dirty="0" smtClean="0"/>
              <a:t>E.g., automatic detection of incidents, maximizing flow</a:t>
            </a:r>
          </a:p>
          <a:p>
            <a:pPr eaLnBrk="1" hangingPunct="1">
              <a:spcBef>
                <a:spcPts val="0"/>
              </a:spcBef>
            </a:pPr>
            <a:endParaRPr lang="en-US" sz="1600" dirty="0" smtClean="0"/>
          </a:p>
        </p:txBody>
      </p:sp>
      <p:sp>
        <p:nvSpPr>
          <p:cNvPr id="17411" name="Slide Number Placeholder 3"/>
          <p:cNvSpPr>
            <a:spLocks noGrp="1"/>
          </p:cNvSpPr>
          <p:nvPr>
            <p:ph type="sldNum" sz="quarter" idx="10"/>
          </p:nvPr>
        </p:nvSpPr>
        <p:spPr>
          <a:noFill/>
        </p:spPr>
        <p:txBody>
          <a:bodyPr/>
          <a:lstStyle/>
          <a:p>
            <a:fld id="{C9336AF4-AE8D-4613-99DE-9131B927B566}" type="slidenum">
              <a:rPr lang="en-US" smtClean="0"/>
              <a:pPr/>
              <a:t>8</a:t>
            </a:fld>
            <a:endParaRPr lang="en-US" smtClean="0"/>
          </a:p>
        </p:txBody>
      </p:sp>
      <p:pic>
        <p:nvPicPr>
          <p:cNvPr id="12292" name="Picture 4"/>
          <p:cNvPicPr>
            <a:picLocks noChangeAspect="1" noChangeArrowheads="1"/>
          </p:cNvPicPr>
          <p:nvPr/>
        </p:nvPicPr>
        <p:blipFill>
          <a:blip r:embed="rId4" cstate="print"/>
          <a:srcRect/>
          <a:stretch>
            <a:fillRect/>
          </a:stretch>
        </p:blipFill>
        <p:spPr bwMode="auto">
          <a:xfrm>
            <a:off x="7619344" y="1921753"/>
            <a:ext cx="1186434" cy="1531210"/>
          </a:xfrm>
          <a:prstGeom prst="rect">
            <a:avLst/>
          </a:prstGeom>
          <a:noFill/>
          <a:ln w="9525">
            <a:noFill/>
            <a:miter lim="800000"/>
            <a:headEnd/>
            <a:tailEnd/>
          </a:ln>
        </p:spPr>
      </p:pic>
      <p:pic>
        <p:nvPicPr>
          <p:cNvPr id="12294" name="Picture 6"/>
          <p:cNvPicPr>
            <a:picLocks noChangeAspect="1" noChangeArrowheads="1"/>
          </p:cNvPicPr>
          <p:nvPr/>
        </p:nvPicPr>
        <p:blipFill>
          <a:blip r:embed="rId5" cstate="print"/>
          <a:srcRect/>
          <a:stretch>
            <a:fillRect/>
          </a:stretch>
        </p:blipFill>
        <p:spPr bwMode="auto">
          <a:xfrm>
            <a:off x="4938101" y="1049765"/>
            <a:ext cx="1737360" cy="1737360"/>
          </a:xfrm>
          <a:prstGeom prst="rect">
            <a:avLst/>
          </a:prstGeom>
          <a:noFill/>
          <a:ln w="9525">
            <a:noFill/>
            <a:miter lim="800000"/>
            <a:headEnd/>
            <a:tailEnd/>
          </a:ln>
        </p:spPr>
      </p:pic>
      <p:pic>
        <p:nvPicPr>
          <p:cNvPr id="12296" name="Picture 8"/>
          <p:cNvPicPr>
            <a:picLocks noChangeAspect="1" noChangeArrowheads="1"/>
          </p:cNvPicPr>
          <p:nvPr/>
        </p:nvPicPr>
        <p:blipFill>
          <a:blip r:embed="rId6" cstate="print"/>
          <a:srcRect/>
          <a:stretch>
            <a:fillRect/>
          </a:stretch>
        </p:blipFill>
        <p:spPr bwMode="auto">
          <a:xfrm>
            <a:off x="7434840" y="5138378"/>
            <a:ext cx="1343779" cy="1116179"/>
          </a:xfrm>
          <a:prstGeom prst="rect">
            <a:avLst/>
          </a:prstGeom>
          <a:noFill/>
          <a:ln w="9525">
            <a:noFill/>
            <a:miter lim="800000"/>
            <a:headEnd/>
            <a:tailEnd/>
          </a:ln>
        </p:spPr>
      </p:pic>
      <p:pic>
        <p:nvPicPr>
          <p:cNvPr id="12297" name="Picture 9"/>
          <p:cNvPicPr>
            <a:picLocks noChangeAspect="1" noChangeArrowheads="1"/>
          </p:cNvPicPr>
          <p:nvPr/>
        </p:nvPicPr>
        <p:blipFill>
          <a:blip r:embed="rId7" cstate="print"/>
          <a:srcRect/>
          <a:stretch>
            <a:fillRect/>
          </a:stretch>
        </p:blipFill>
        <p:spPr bwMode="auto">
          <a:xfrm>
            <a:off x="4665491" y="5600104"/>
            <a:ext cx="1759576" cy="1108345"/>
          </a:xfrm>
          <a:prstGeom prst="rect">
            <a:avLst/>
          </a:prstGeom>
          <a:noFill/>
          <a:ln w="9525">
            <a:noFill/>
            <a:miter lim="800000"/>
            <a:headEnd/>
            <a:tailEnd/>
          </a:ln>
        </p:spPr>
      </p:pic>
      <p:pic>
        <p:nvPicPr>
          <p:cNvPr id="50177" name="Picture 1"/>
          <p:cNvPicPr>
            <a:picLocks noChangeAspect="1" noChangeArrowheads="1"/>
          </p:cNvPicPr>
          <p:nvPr/>
        </p:nvPicPr>
        <p:blipFill>
          <a:blip r:embed="rId8" cstate="print"/>
          <a:srcRect/>
          <a:stretch>
            <a:fillRect/>
          </a:stretch>
        </p:blipFill>
        <p:spPr bwMode="auto">
          <a:xfrm>
            <a:off x="6839172" y="974221"/>
            <a:ext cx="1484593" cy="821108"/>
          </a:xfrm>
          <a:prstGeom prst="rect">
            <a:avLst/>
          </a:prstGeom>
          <a:noFill/>
          <a:ln w="9525">
            <a:noFill/>
            <a:miter lim="800000"/>
            <a:headEnd/>
            <a:tailEnd/>
          </a:ln>
        </p:spPr>
      </p:pic>
      <p:pic>
        <p:nvPicPr>
          <p:cNvPr id="25" name="Picture 2"/>
          <p:cNvPicPr>
            <a:picLocks noChangeAspect="1" noChangeArrowheads="1"/>
          </p:cNvPicPr>
          <p:nvPr/>
        </p:nvPicPr>
        <p:blipFill>
          <a:blip r:embed="rId9" cstate="print"/>
          <a:srcRect/>
          <a:stretch>
            <a:fillRect/>
          </a:stretch>
        </p:blipFill>
        <p:spPr bwMode="auto">
          <a:xfrm>
            <a:off x="6060832" y="4554908"/>
            <a:ext cx="1271460" cy="952679"/>
          </a:xfrm>
          <a:prstGeom prst="rect">
            <a:avLst/>
          </a:prstGeom>
          <a:noFill/>
          <a:ln w="9525">
            <a:noFill/>
            <a:miter lim="800000"/>
            <a:headEnd/>
            <a:tailEnd/>
          </a:ln>
        </p:spPr>
      </p:pic>
      <p:grpSp>
        <p:nvGrpSpPr>
          <p:cNvPr id="27" name="Group 26"/>
          <p:cNvGrpSpPr/>
          <p:nvPr/>
        </p:nvGrpSpPr>
        <p:grpSpPr>
          <a:xfrm>
            <a:off x="5145368" y="3008118"/>
            <a:ext cx="3639709" cy="1524712"/>
            <a:chOff x="5145368" y="3785786"/>
            <a:chExt cx="3639709" cy="1524712"/>
          </a:xfrm>
        </p:grpSpPr>
        <p:pic>
          <p:nvPicPr>
            <p:cNvPr id="21" name="Picture 7" descr="web"/>
            <p:cNvPicPr>
              <a:picLocks noChangeAspect="1" noChangeArrowheads="1"/>
            </p:cNvPicPr>
            <p:nvPr/>
          </p:nvPicPr>
          <p:blipFill>
            <a:blip r:embed="rId10" cstate="print"/>
            <a:srcRect l="8571"/>
            <a:stretch>
              <a:fillRect/>
            </a:stretch>
          </p:blipFill>
          <p:spPr bwMode="auto">
            <a:xfrm>
              <a:off x="5145368" y="3785786"/>
              <a:ext cx="1161685" cy="1524712"/>
            </a:xfrm>
            <a:prstGeom prst="rect">
              <a:avLst/>
            </a:prstGeom>
            <a:noFill/>
            <a:ln w="9525">
              <a:noFill/>
              <a:miter lim="800000"/>
              <a:headEnd/>
              <a:tailEnd/>
            </a:ln>
          </p:spPr>
        </p:pic>
        <p:grpSp>
          <p:nvGrpSpPr>
            <p:cNvPr id="20" name="Group 19"/>
            <p:cNvGrpSpPr/>
            <p:nvPr/>
          </p:nvGrpSpPr>
          <p:grpSpPr>
            <a:xfrm>
              <a:off x="6887911" y="4281442"/>
              <a:ext cx="1897166" cy="743484"/>
              <a:chOff x="6288992" y="3905428"/>
              <a:chExt cx="2362200" cy="882650"/>
            </a:xfrm>
          </p:grpSpPr>
          <p:pic>
            <p:nvPicPr>
              <p:cNvPr id="13" name="Picture 28" descr="robot-armHand-BlueLight-large"/>
              <p:cNvPicPr>
                <a:picLocks noChangeAspect="1" noChangeArrowheads="1"/>
              </p:cNvPicPr>
              <p:nvPr/>
            </p:nvPicPr>
            <p:blipFill>
              <a:blip r:embed="rId11" cstate="print"/>
              <a:srcRect/>
              <a:stretch>
                <a:fillRect/>
              </a:stretch>
            </p:blipFill>
            <p:spPr bwMode="auto">
              <a:xfrm>
                <a:off x="6288992" y="4029253"/>
                <a:ext cx="1066800" cy="666750"/>
              </a:xfrm>
              <a:prstGeom prst="rect">
                <a:avLst/>
              </a:prstGeom>
              <a:noFill/>
              <a:ln w="9525">
                <a:noFill/>
                <a:miter lim="800000"/>
                <a:headEnd/>
                <a:tailEnd/>
              </a:ln>
            </p:spPr>
          </p:pic>
          <p:sp>
            <p:nvSpPr>
              <p:cNvPr id="14" name="Line 29"/>
              <p:cNvSpPr>
                <a:spLocks noChangeShapeType="1"/>
              </p:cNvSpPr>
              <p:nvPr/>
            </p:nvSpPr>
            <p:spPr bwMode="auto">
              <a:xfrm>
                <a:off x="7279592" y="4286428"/>
                <a:ext cx="685800" cy="304800"/>
              </a:xfrm>
              <a:prstGeom prst="line">
                <a:avLst/>
              </a:prstGeom>
              <a:noFill/>
              <a:ln w="9525">
                <a:solidFill>
                  <a:schemeClr val="tx1"/>
                </a:solidFill>
                <a:prstDash val="dash"/>
                <a:round/>
                <a:headEnd/>
                <a:tailEnd/>
              </a:ln>
            </p:spPr>
            <p:txBody>
              <a:bodyPr/>
              <a:lstStyle/>
              <a:p>
                <a:endParaRPr lang="en-US"/>
              </a:p>
            </p:txBody>
          </p:sp>
          <p:sp>
            <p:nvSpPr>
              <p:cNvPr id="15" name="Line 30"/>
              <p:cNvSpPr>
                <a:spLocks noChangeShapeType="1"/>
              </p:cNvSpPr>
              <p:nvPr/>
            </p:nvSpPr>
            <p:spPr bwMode="auto">
              <a:xfrm>
                <a:off x="7279592" y="4362628"/>
                <a:ext cx="685800" cy="304800"/>
              </a:xfrm>
              <a:prstGeom prst="line">
                <a:avLst/>
              </a:prstGeom>
              <a:noFill/>
              <a:ln w="9525">
                <a:solidFill>
                  <a:schemeClr val="tx1"/>
                </a:solidFill>
                <a:prstDash val="dash"/>
                <a:round/>
                <a:headEnd/>
                <a:tailEnd/>
              </a:ln>
            </p:spPr>
            <p:txBody>
              <a:bodyPr/>
              <a:lstStyle/>
              <a:p>
                <a:endParaRPr lang="en-US"/>
              </a:p>
            </p:txBody>
          </p:sp>
          <p:sp>
            <p:nvSpPr>
              <p:cNvPr id="16" name="Oval 31"/>
              <p:cNvSpPr>
                <a:spLocks noChangeArrowheads="1"/>
              </p:cNvSpPr>
              <p:nvPr/>
            </p:nvSpPr>
            <p:spPr bwMode="auto">
              <a:xfrm>
                <a:off x="7965392" y="4559478"/>
                <a:ext cx="228600" cy="228600"/>
              </a:xfrm>
              <a:prstGeom prst="ellipse">
                <a:avLst/>
              </a:prstGeom>
              <a:solidFill>
                <a:schemeClr val="bg1"/>
              </a:solidFill>
              <a:ln w="9525">
                <a:solidFill>
                  <a:schemeClr val="tx1"/>
                </a:solidFill>
                <a:prstDash val="dash"/>
                <a:round/>
                <a:headEnd/>
                <a:tailEnd/>
              </a:ln>
            </p:spPr>
            <p:txBody>
              <a:bodyPr wrap="none" anchor="ctr"/>
              <a:lstStyle/>
              <a:p>
                <a:endParaRPr lang="en-US"/>
              </a:p>
            </p:txBody>
          </p:sp>
          <p:sp>
            <p:nvSpPr>
              <p:cNvPr id="17" name="Oval 32"/>
              <p:cNvSpPr>
                <a:spLocks noChangeArrowheads="1"/>
              </p:cNvSpPr>
              <p:nvPr/>
            </p:nvSpPr>
            <p:spPr bwMode="auto">
              <a:xfrm>
                <a:off x="8041592" y="4635678"/>
                <a:ext cx="76200" cy="76200"/>
              </a:xfrm>
              <a:prstGeom prst="ellipse">
                <a:avLst/>
              </a:prstGeom>
              <a:solidFill>
                <a:schemeClr val="bg1"/>
              </a:solidFill>
              <a:ln w="9525">
                <a:solidFill>
                  <a:schemeClr val="tx1"/>
                </a:solidFill>
                <a:prstDash val="dash"/>
                <a:round/>
                <a:headEnd/>
                <a:tailEnd/>
              </a:ln>
            </p:spPr>
            <p:txBody>
              <a:bodyPr wrap="none" anchor="ctr"/>
              <a:lstStyle/>
              <a:p>
                <a:endParaRPr lang="en-US"/>
              </a:p>
            </p:txBody>
          </p:sp>
          <p:sp>
            <p:nvSpPr>
              <p:cNvPr id="18" name="Line 33"/>
              <p:cNvSpPr>
                <a:spLocks noChangeShapeType="1"/>
              </p:cNvSpPr>
              <p:nvPr/>
            </p:nvSpPr>
            <p:spPr bwMode="auto">
              <a:xfrm flipV="1">
                <a:off x="8101917" y="3905428"/>
                <a:ext cx="457200" cy="685800"/>
              </a:xfrm>
              <a:prstGeom prst="line">
                <a:avLst/>
              </a:prstGeom>
              <a:noFill/>
              <a:ln w="9525">
                <a:solidFill>
                  <a:schemeClr val="tx1"/>
                </a:solidFill>
                <a:prstDash val="dash"/>
                <a:round/>
                <a:headEnd/>
                <a:tailEnd/>
              </a:ln>
            </p:spPr>
            <p:txBody>
              <a:bodyPr/>
              <a:lstStyle/>
              <a:p>
                <a:endParaRPr lang="en-US"/>
              </a:p>
            </p:txBody>
          </p:sp>
          <p:sp>
            <p:nvSpPr>
              <p:cNvPr id="19" name="Line 34"/>
              <p:cNvSpPr>
                <a:spLocks noChangeShapeType="1"/>
              </p:cNvSpPr>
              <p:nvPr/>
            </p:nvSpPr>
            <p:spPr bwMode="auto">
              <a:xfrm flipV="1">
                <a:off x="8193992" y="3905428"/>
                <a:ext cx="457200" cy="685800"/>
              </a:xfrm>
              <a:prstGeom prst="line">
                <a:avLst/>
              </a:prstGeom>
              <a:noFill/>
              <a:ln w="9525">
                <a:solidFill>
                  <a:schemeClr val="tx1"/>
                </a:solidFill>
                <a:prstDash val="dash"/>
                <a:round/>
                <a:headEnd/>
                <a:tailEnd/>
              </a:ln>
            </p:spPr>
            <p:txBody>
              <a:bodyPr/>
              <a:lstStyle/>
              <a:p>
                <a:endParaRPr lang="en-US"/>
              </a:p>
            </p:txBody>
          </p:sp>
        </p:grpSp>
        <p:sp>
          <p:nvSpPr>
            <p:cNvPr id="22" name="Left-Right Arrow 21"/>
            <p:cNvSpPr/>
            <p:nvPr/>
          </p:nvSpPr>
          <p:spPr>
            <a:xfrm>
              <a:off x="5888052" y="4614728"/>
              <a:ext cx="965675" cy="122488"/>
            </a:xfrm>
            <a:prstGeom prst="leftRightArrow">
              <a:avLst>
                <a:gd name="adj1" fmla="val 43334"/>
                <a:gd name="adj2" fmla="val 232223"/>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12" descr="Wide upward diagonal"/>
            <p:cNvSpPr>
              <a:spLocks noChangeArrowheads="1"/>
            </p:cNvSpPr>
            <p:nvPr/>
          </p:nvSpPr>
          <p:spPr bwMode="auto">
            <a:xfrm>
              <a:off x="5860071" y="3970234"/>
              <a:ext cx="304800" cy="304800"/>
            </a:xfrm>
            <a:prstGeom prst="ellipse">
              <a:avLst/>
            </a:prstGeom>
            <a:pattFill prst="wdUpDiag">
              <a:fgClr>
                <a:srgbClr val="CF1203"/>
              </a:fgClr>
              <a:bgClr>
                <a:schemeClr val="bg1"/>
              </a:bgClr>
            </a:pattFill>
            <a:ln w="9525">
              <a:solidFill>
                <a:schemeClr val="tx1"/>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006" y="1066800"/>
            <a:ext cx="5785504" cy="5191125"/>
          </a:xfrm>
        </p:spPr>
        <p:txBody>
          <a:bodyPr/>
          <a:lstStyle/>
          <a:p>
            <a:r>
              <a:rPr lang="en-US" dirty="0" smtClean="0"/>
              <a:t>NSF’s current/recent relevant programs</a:t>
            </a:r>
          </a:p>
          <a:p>
            <a:pPr lvl="1"/>
            <a:r>
              <a:rPr lang="en-US" i="0" u="sng" dirty="0" smtClean="0"/>
              <a:t>Emerging Frontiers in Research and Innovation (EFRI):</a:t>
            </a:r>
            <a:r>
              <a:rPr lang="en-US" i="0" dirty="0" smtClean="0"/>
              <a:t>  </a:t>
            </a:r>
          </a:p>
          <a:p>
            <a:pPr lvl="2"/>
            <a:r>
              <a:rPr lang="en-US" i="0" dirty="0" smtClean="0">
                <a:solidFill>
                  <a:srgbClr val="006666"/>
                </a:solidFill>
              </a:rPr>
              <a:t>2011 topic: Mind, Machines, and Motor Control (M3C)</a:t>
            </a:r>
            <a:endParaRPr lang="en-US" i="0" u="sng" dirty="0" smtClean="0">
              <a:solidFill>
                <a:srgbClr val="006666"/>
              </a:solidFill>
            </a:endParaRPr>
          </a:p>
          <a:p>
            <a:pPr lvl="1"/>
            <a:r>
              <a:rPr lang="en-US" i="0" u="sng" dirty="0" smtClean="0"/>
              <a:t>Robust Intelligence:</a:t>
            </a:r>
            <a:r>
              <a:rPr lang="en-US" i="0" dirty="0" smtClean="0"/>
              <a:t>  </a:t>
            </a:r>
            <a:r>
              <a:rPr lang="en-US" dirty="0" smtClean="0">
                <a:solidFill>
                  <a:srgbClr val="006666"/>
                </a:solidFill>
              </a:rPr>
              <a:t>computational understanding and modeling of intelligence in complex, realistic contexts</a:t>
            </a:r>
          </a:p>
          <a:p>
            <a:pPr lvl="1"/>
            <a:r>
              <a:rPr lang="en-US" i="0" u="sng" dirty="0" smtClean="0"/>
              <a:t>Cyber-Enabled Discovery and Innovation</a:t>
            </a:r>
            <a:r>
              <a:rPr lang="en-US" i="0" dirty="0" smtClean="0"/>
              <a:t>:  </a:t>
            </a:r>
            <a:r>
              <a:rPr lang="en-US" dirty="0" smtClean="0">
                <a:solidFill>
                  <a:srgbClr val="006666"/>
                </a:solidFill>
              </a:rPr>
              <a:t>create revolutionary science and engineering research outcomes via innovations and advances in computational thinking</a:t>
            </a:r>
          </a:p>
          <a:p>
            <a:pPr lvl="1"/>
            <a:r>
              <a:rPr lang="en-US" i="0" u="sng" dirty="0" smtClean="0"/>
              <a:t>Cyber-Physical Systems</a:t>
            </a:r>
            <a:r>
              <a:rPr lang="en-US" i="0" dirty="0" smtClean="0"/>
              <a:t>:  </a:t>
            </a:r>
            <a:r>
              <a:rPr lang="en-US" dirty="0" smtClean="0">
                <a:solidFill>
                  <a:srgbClr val="006666"/>
                </a:solidFill>
              </a:rPr>
              <a:t>systems that tightly conjoin and coordinate computational and physical resources</a:t>
            </a:r>
          </a:p>
          <a:p>
            <a:pPr lvl="1"/>
            <a:r>
              <a:rPr lang="en-US" i="0" dirty="0" smtClean="0"/>
              <a:t>(and more…)</a:t>
            </a:r>
          </a:p>
          <a:p>
            <a:pPr lvl="1"/>
            <a:endParaRPr lang="en-US" i="0" dirty="0" smtClean="0"/>
          </a:p>
        </p:txBody>
      </p:sp>
      <p:sp>
        <p:nvSpPr>
          <p:cNvPr id="4" name="Slide Number Placeholder 3"/>
          <p:cNvSpPr>
            <a:spLocks noGrp="1"/>
          </p:cNvSpPr>
          <p:nvPr>
            <p:ph type="sldNum" sz="quarter" idx="10"/>
          </p:nvPr>
        </p:nvSpPr>
        <p:spPr/>
        <p:txBody>
          <a:bodyPr/>
          <a:lstStyle/>
          <a:p>
            <a:pPr>
              <a:defRPr/>
            </a:pPr>
            <a:fld id="{5E4116C0-99ED-4DE0-B219-07A6599B416C}" type="slidenum">
              <a:rPr lang="en-US" smtClean="0"/>
              <a:pPr>
                <a:defRPr/>
              </a:pPr>
              <a:t>9</a:t>
            </a:fld>
            <a:endParaRPr lang="en-US"/>
          </a:p>
        </p:txBody>
      </p:sp>
      <p:pic>
        <p:nvPicPr>
          <p:cNvPr id="33794" name="Picture 2"/>
          <p:cNvPicPr>
            <a:picLocks noChangeAspect="1" noChangeArrowheads="1"/>
          </p:cNvPicPr>
          <p:nvPr/>
        </p:nvPicPr>
        <p:blipFill>
          <a:blip r:embed="rId2" cstate="print"/>
          <a:srcRect/>
          <a:stretch>
            <a:fillRect/>
          </a:stretch>
        </p:blipFill>
        <p:spPr bwMode="auto">
          <a:xfrm>
            <a:off x="7481150" y="1150781"/>
            <a:ext cx="1162050" cy="1104900"/>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6500611" y="2640169"/>
            <a:ext cx="2191824" cy="2191824"/>
          </a:xfrm>
          <a:prstGeom prst="rect">
            <a:avLst/>
          </a:prstGeom>
          <a:noFill/>
          <a:ln w="9525">
            <a:noFill/>
            <a:miter lim="800000"/>
            <a:headEnd/>
            <a:tailEnd/>
          </a:ln>
        </p:spPr>
      </p:pic>
      <p:sp>
        <p:nvSpPr>
          <p:cNvPr id="8" name="Title 7"/>
          <p:cNvSpPr>
            <a:spLocks noGrp="1"/>
          </p:cNvSpPr>
          <p:nvPr>
            <p:ph type="title"/>
          </p:nvPr>
        </p:nvSpPr>
        <p:spPr>
          <a:xfrm>
            <a:off x="0" y="160338"/>
            <a:ext cx="9024359" cy="609600"/>
          </a:xfrm>
        </p:spPr>
        <p:txBody>
          <a:bodyPr/>
          <a:lstStyle/>
          <a:p>
            <a:r>
              <a:rPr lang="en-US" dirty="0" smtClean="0"/>
              <a:t>Opportunities are Numerous and Significant:</a:t>
            </a:r>
            <a:br>
              <a:rPr lang="en-US" dirty="0" smtClean="0"/>
            </a:br>
            <a:r>
              <a:rPr lang="en-US" dirty="0" smtClean="0"/>
              <a:t>	</a:t>
            </a:r>
            <a:r>
              <a:rPr lang="en-US" sz="2400" dirty="0" smtClean="0"/>
              <a:t>Many potential applications </a:t>
            </a:r>
            <a:r>
              <a:rPr lang="en-US" sz="2400" dirty="0" smtClean="0">
                <a:sym typeface="Wingdings" pitchFamily="2" charset="2"/>
              </a:rPr>
              <a:t> </a:t>
            </a:r>
            <a:r>
              <a:rPr lang="en-US" sz="2400" dirty="0" smtClean="0">
                <a:solidFill>
                  <a:srgbClr val="DA6D00"/>
                </a:solidFill>
                <a:sym typeface="Wingdings" pitchFamily="2" charset="2"/>
              </a:rPr>
              <a:t>Many funding sponsors</a:t>
            </a:r>
            <a:endParaRPr lang="en-US" sz="24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MI-AATD-3">
  <a:themeElements>
    <a:clrScheme name="HMI-AATD-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MI-AATD-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lnDef>
  </a:objectDefaults>
  <a:extraClrSchemeLst>
    <a:extraClrScheme>
      <a:clrScheme name="HMI-AATD-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MI-AATD-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MI-AATD-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MI-AATD-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MI-AATD-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MI-AATD-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MI-AATD-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HMI-AATD-3</Template>
  <TotalTime>6952</TotalTime>
  <Words>2555</Words>
  <Application>Microsoft Office PowerPoint</Application>
  <PresentationFormat>On-screen Show (4:3)</PresentationFormat>
  <Paragraphs>330</Paragraphs>
  <Slides>29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HMI-AATD-3</vt:lpstr>
      <vt:lpstr>Document</vt:lpstr>
      <vt:lpstr>Slide 1</vt:lpstr>
      <vt:lpstr>The Vision for CISML</vt:lpstr>
      <vt:lpstr>Who is our “competition”?</vt:lpstr>
      <vt:lpstr>CISML Organization</vt:lpstr>
      <vt:lpstr>CISML UTK Faculty – From 3 Colleges, 4 Depts.</vt:lpstr>
      <vt:lpstr>CISML Nat’l Lab Affiliates – from 2 Divisions, 4 groups</vt:lpstr>
      <vt:lpstr>CISML Industrial Affiliates</vt:lpstr>
      <vt:lpstr>Opportunities are Numerous and Significant:  Many potential applications  Many funding sponsors</vt:lpstr>
      <vt:lpstr>Opportunities are Numerous and Significant:  Many potential applications  Many funding sponsors</vt:lpstr>
      <vt:lpstr>External Funding Opportunities (con’t.)</vt:lpstr>
      <vt:lpstr>External Funding Opportunities (con’t).</vt:lpstr>
      <vt:lpstr>External Funding Opportunities (con’t).</vt:lpstr>
      <vt:lpstr>Key Objective of CISML:  Leverage Research Synergies to Pursue Multi-Collaborator Funding</vt:lpstr>
      <vt:lpstr>Building CISML Synergies from Existing Competencies</vt:lpstr>
      <vt:lpstr>Machine Intelligence Lab – Dr. Itamar Arel</vt:lpstr>
      <vt:lpstr>Text Mining/Knowledge Discovery – Dr. Michael Berry</vt:lpstr>
      <vt:lpstr>Statistics Micro-Computing Laboratory (SMCL)                                                          – Dr. Ham Bozdogan</vt:lpstr>
      <vt:lpstr>Slide 18</vt:lpstr>
      <vt:lpstr>Slide 19</vt:lpstr>
      <vt:lpstr>Emergent Computation Project – Dr. Bruce MacLennan</vt:lpstr>
      <vt:lpstr>Slide 21</vt:lpstr>
      <vt:lpstr>Advanced Imaging and Collaborative Information Processing Laboratory – Dr. Hairong Qi</vt:lpstr>
      <vt:lpstr>What are CISML Research Synergies?</vt:lpstr>
      <vt:lpstr>Additional Year 1 CISML Accomplishments</vt:lpstr>
      <vt:lpstr>Additional Year 1 CISML Accomplishments (con’t.)</vt:lpstr>
      <vt:lpstr>New CISML Activities for FY12</vt:lpstr>
      <vt:lpstr>CISML Plans and Goals for Year 2</vt:lpstr>
      <vt:lpstr>Expected Returns are Significant</vt:lpstr>
      <vt:lpstr>CISML Faculty  -- We Welcome Collaborations!</vt:lpstr>
    </vt:vector>
  </TitlesOfParts>
  <Company>Lockheed Martin Advanced Technology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Supervision of UxV Mission Management by Interactive Teams</dc:title>
  <dc:creator>Jerry Franke</dc:creator>
  <cp:lastModifiedBy>Parker</cp:lastModifiedBy>
  <cp:revision>750</cp:revision>
  <dcterms:created xsi:type="dcterms:W3CDTF">2007-08-01T18:37:06Z</dcterms:created>
  <dcterms:modified xsi:type="dcterms:W3CDTF">2011-04-01T14:56:47Z</dcterms:modified>
</cp:coreProperties>
</file>